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59" r:id="rId3"/>
  </p:sldMasterIdLst>
  <p:notesMasterIdLst>
    <p:notesMasterId r:id="rId66"/>
  </p:notesMasterIdLst>
  <p:sldIdLst>
    <p:sldId id="256" r:id="rId4"/>
    <p:sldId id="389" r:id="rId5"/>
    <p:sldId id="258" r:id="rId6"/>
    <p:sldId id="378" r:id="rId7"/>
    <p:sldId id="379" r:id="rId8"/>
    <p:sldId id="380" r:id="rId9"/>
    <p:sldId id="381" r:id="rId10"/>
    <p:sldId id="367" r:id="rId11"/>
    <p:sldId id="368" r:id="rId12"/>
    <p:sldId id="371" r:id="rId13"/>
    <p:sldId id="372" r:id="rId14"/>
    <p:sldId id="374" r:id="rId15"/>
    <p:sldId id="376" r:id="rId16"/>
    <p:sldId id="259" r:id="rId17"/>
    <p:sldId id="382" r:id="rId18"/>
    <p:sldId id="263" r:id="rId19"/>
    <p:sldId id="265" r:id="rId20"/>
    <p:sldId id="264" r:id="rId21"/>
    <p:sldId id="307" r:id="rId22"/>
    <p:sldId id="308" r:id="rId23"/>
    <p:sldId id="266" r:id="rId24"/>
    <p:sldId id="267" r:id="rId25"/>
    <p:sldId id="288" r:id="rId26"/>
    <p:sldId id="280" r:id="rId27"/>
    <p:sldId id="281" r:id="rId28"/>
    <p:sldId id="282" r:id="rId29"/>
    <p:sldId id="289" r:id="rId30"/>
    <p:sldId id="384" r:id="rId31"/>
    <p:sldId id="386" r:id="rId32"/>
    <p:sldId id="385" r:id="rId33"/>
    <p:sldId id="286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6" r:id="rId45"/>
    <p:sldId id="313" r:id="rId46"/>
    <p:sldId id="312" r:id="rId47"/>
    <p:sldId id="315" r:id="rId48"/>
    <p:sldId id="271" r:id="rId49"/>
    <p:sldId id="272" r:id="rId50"/>
    <p:sldId id="273" r:id="rId51"/>
    <p:sldId id="388" r:id="rId52"/>
    <p:sldId id="301" r:id="rId53"/>
    <p:sldId id="302" r:id="rId54"/>
    <p:sldId id="440" r:id="rId55"/>
    <p:sldId id="441" r:id="rId56"/>
    <p:sldId id="442" r:id="rId57"/>
    <p:sldId id="443" r:id="rId58"/>
    <p:sldId id="444" r:id="rId59"/>
    <p:sldId id="447" r:id="rId60"/>
    <p:sldId id="448" r:id="rId61"/>
    <p:sldId id="449" r:id="rId62"/>
    <p:sldId id="450" r:id="rId63"/>
    <p:sldId id="451" r:id="rId64"/>
    <p:sldId id="261" r:id="rId65"/>
  </p:sldIdLst>
  <p:sldSz cx="12192000" cy="6858000"/>
  <p:notesSz cx="7104063" cy="10234613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 chen" initials="qc" lastIdx="1" clrIdx="0"/>
  <p:cmAuthor id="2" name="作者" initials="A" lastIdx="0" clrIdx="1"/>
  <p:cmAuthor id="3" name="bj" initials="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682"/>
    <a:srgbClr val="595959"/>
    <a:srgbClr val="A6A7BD"/>
    <a:srgbClr val="FDFDFD"/>
    <a:srgbClr val="DF2119"/>
    <a:srgbClr val="237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1E4986E-F1C0-446B-A5D7-C13061D22DB9}" styleName="{e5eda556-8a59-42d5-a7c6-6a4fd53f2b29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AFAFA"/>
              </a:solidFill>
            </a:ln>
          </a:left>
          <a:right>
            <a:ln w="6350" cmpd="sng">
              <a:solidFill>
                <a:srgbClr val="FAFAFA"/>
              </a:solidFill>
            </a:ln>
          </a:right>
          <a:top>
            <a:ln w="6350" cmpd="sng">
              <a:solidFill>
                <a:srgbClr val="FAFAFA"/>
              </a:solidFill>
            </a:ln>
          </a:top>
          <a:bottom>
            <a:ln w="6350" cmpd="sng">
              <a:solidFill>
                <a:srgbClr val="FAFAFA"/>
              </a:solidFill>
            </a:ln>
          </a:bottom>
          <a:insideH>
            <a:ln w="6350" cmpd="sng">
              <a:solidFill>
                <a:srgbClr val="FAFAFA"/>
              </a:solidFill>
            </a:ln>
          </a:insideH>
          <a:insideV>
            <a:ln w="6350" cmpd="sng">
              <a:solidFill>
                <a:srgbClr val="FAFAFA"/>
              </a:solidFill>
            </a:ln>
          </a:insideV>
        </a:tcBdr>
        <a:fill>
          <a:solidFill>
            <a:srgbClr val="E6E6E6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7E72CA"/>
          </a:solidFill>
        </a:fill>
      </a:tcStyle>
    </a:firstRow>
  </a:tblStyle>
  <a:tblStyle styleId="{9BBB1EA1-2D05-49CE-83C4-64564D200B74}" styleName="{8a53c94b-1209-4b4b-8461-7add0a5cce5f}">
    <a:wholeTbl>
      <a:tcTxStyle>
        <a:fontRef idx="none">
          <a:prstClr val="black"/>
        </a:fontRef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DDDCE6"/>
          </a:solidFill>
        </a:fill>
      </a:tcStyle>
    </a:wholeTbl>
    <a:lastRow>
      <a:tcTxStyle>
        <a:fontRef idx="none">
          <a:prstClr val="black"/>
        </a:fontRef>
      </a:tcTxStyle>
      <a:tcStyle>
        <a:tcBdr/>
        <a:fill>
          <a:solidFill>
            <a:srgbClr val="848396"/>
          </a:solidFill>
        </a:fill>
      </a:tcStyle>
    </a:lastRow>
    <a:firstRow>
      <a:tcTxStyle>
        <a:fontRef idx="none">
          <a:prstClr val="black"/>
        </a:fontRef>
      </a:tcTxStyle>
      <a:tcStyle>
        <a:tcBdr/>
        <a:fill>
          <a:solidFill>
            <a:srgbClr val="84839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82" autoAdjust="0"/>
  </p:normalViewPr>
  <p:slideViewPr>
    <p:cSldViewPr snapToGrid="0">
      <p:cViewPr varScale="1">
        <p:scale>
          <a:sx n="63" d="100"/>
          <a:sy n="63" d="100"/>
        </p:scale>
        <p:origin x="-9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CC3E2-DBF8-491E-A464-28F8E3A35D40}" type="doc">
      <dgm:prSet loTypeId="urn:microsoft.com/office/officeart/2005/8/layout/cycle5" loCatId="cycle" qsTypeId="urn:microsoft.com/office/officeart/2005/8/quickstyle/simple1#1" qsCatId="simple" csTypeId="urn:microsoft.com/office/officeart/2005/8/colors/accent0_2#1" csCatId="mainScheme" phldr="1"/>
      <dgm:spPr/>
      <dgm:t>
        <a:bodyPr/>
        <a:lstStyle/>
        <a:p>
          <a:endParaRPr lang="zh-CN" altLang="en-US"/>
        </a:p>
      </dgm:t>
    </dgm:pt>
    <dgm:pt modelId="{94A3A695-8664-47BB-A7A3-C6BFA18CC9A8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移植代价</a:t>
          </a:r>
        </a:p>
      </dgm:t>
    </dgm:pt>
    <dgm:pt modelId="{50E0A80A-7B76-4DAE-915F-238EA5B4BAC6}" type="parTrans" cxnId="{4B15AD56-324D-42B7-9A44-B6B837D04DF9}">
      <dgm:prSet/>
      <dgm:spPr/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8CC603C4-F37F-4BD2-AA65-B3089B1E992E}" type="sibTrans" cxnId="{4B15AD56-324D-42B7-9A44-B6B837D04DF9}">
      <dgm:prSet/>
      <dgm:spPr>
        <a:ln>
          <a:noFill/>
        </a:ln>
      </dgm:spPr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080328F6-6050-4F2E-9159-B03E89BFA9BF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怎么运维</a:t>
          </a:r>
        </a:p>
      </dgm:t>
    </dgm:pt>
    <dgm:pt modelId="{C780A3A3-7503-41F7-86DF-B33855C7079F}" type="parTrans" cxnId="{F1E1C6E1-0EDD-422C-9DA2-0EEF1D9E0E35}">
      <dgm:prSet/>
      <dgm:spPr/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F9F843D0-F508-4D52-B701-3726BB0DA9F8}" type="sibTrans" cxnId="{F1E1C6E1-0EDD-422C-9DA2-0EEF1D9E0E35}">
      <dgm:prSet/>
      <dgm:spPr>
        <a:ln>
          <a:noFill/>
        </a:ln>
      </dgm:spPr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1B8C3E6A-A2ED-4FB2-975C-9936E454CA93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上下游配套是否完善</a:t>
          </a:r>
        </a:p>
      </dgm:t>
    </dgm:pt>
    <dgm:pt modelId="{85005A06-5080-45B2-BECB-76A88BB289ED}" type="parTrans" cxnId="{F4E53668-0082-49F6-967A-C50F45C1C45F}">
      <dgm:prSet/>
      <dgm:spPr/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38D3A73A-26C2-4D61-B8E9-41093959A517}" type="sibTrans" cxnId="{F4E53668-0082-49F6-967A-C50F45C1C45F}">
      <dgm:prSet/>
      <dgm:spPr>
        <a:ln>
          <a:noFill/>
        </a:ln>
      </dgm:spPr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A60632C7-3B82-4832-87C8-26998DCD25B2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安全性怎么样</a:t>
          </a:r>
        </a:p>
      </dgm:t>
    </dgm:pt>
    <dgm:pt modelId="{A5CE7712-23A7-4134-BF6E-A37EEC3E2AA0}" type="parTrans" cxnId="{0DE703EF-6391-444C-BACC-524F9892AEAE}">
      <dgm:prSet/>
      <dgm:spPr/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E356081B-22A7-4472-95FF-2C8A7750586F}" type="sibTrans" cxnId="{0DE703EF-6391-444C-BACC-524F9892AEAE}">
      <dgm:prSet/>
      <dgm:spPr>
        <a:ln>
          <a:noFill/>
        </a:ln>
      </dgm:spPr>
      <dgm:t>
        <a:bodyPr/>
        <a:lstStyle/>
        <a:p>
          <a:endParaRPr lang="zh-CN" altLang="en-US" sz="1400" b="1">
            <a:solidFill>
              <a:srgbClr val="1C2682"/>
            </a:solidFill>
          </a:endParaRPr>
        </a:p>
      </dgm:t>
    </dgm:pt>
    <dgm:pt modelId="{A0560DFE-816C-4065-BF3C-BF7A2AAA0440}" type="pres">
      <dgm:prSet presAssocID="{43DCC3E2-DBF8-491E-A464-28F8E3A35D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A4AEC4-0A62-4A50-ABAD-F193183B0B6A}" type="pres">
      <dgm:prSet presAssocID="{94A3A695-8664-47BB-A7A3-C6BFA18CC9A8}" presName="node" presStyleLbl="node1" presStyleIdx="0" presStyleCnt="4" custScaleX="104596" custRadScaleRad="119369" custRadScaleInc="-936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47E770-62D9-4821-9B3F-743D5559C2C3}" type="pres">
      <dgm:prSet presAssocID="{94A3A695-8664-47BB-A7A3-C6BFA18CC9A8}" presName="spNode" presStyleCnt="0"/>
      <dgm:spPr/>
    </dgm:pt>
    <dgm:pt modelId="{53A5E3FD-FD28-4F17-913D-ACE08C035ED1}" type="pres">
      <dgm:prSet presAssocID="{8CC603C4-F37F-4BD2-AA65-B3089B1E992E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56C4040E-A942-4A2A-B414-94FA1F375E91}" type="pres">
      <dgm:prSet presAssocID="{080328F6-6050-4F2E-9159-B03E89BFA9BF}" presName="node" presStyleLbl="node1" presStyleIdx="1" presStyleCnt="4" custRadScaleRad="22231" custRadScaleInc="-2160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E3EF24-D297-478D-A36E-5E8C3FB3A847}" type="pres">
      <dgm:prSet presAssocID="{080328F6-6050-4F2E-9159-B03E89BFA9BF}" presName="spNode" presStyleCnt="0"/>
      <dgm:spPr/>
    </dgm:pt>
    <dgm:pt modelId="{66D86AA3-E9BC-407D-9D5E-1BEEAC6442D1}" type="pres">
      <dgm:prSet presAssocID="{F9F843D0-F508-4D52-B701-3726BB0DA9F8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715E1B12-513C-4E46-BF92-5630E091BD0D}" type="pres">
      <dgm:prSet presAssocID="{1B8C3E6A-A2ED-4FB2-975C-9936E454CA93}" presName="node" presStyleLbl="node1" presStyleIdx="2" presStyleCnt="4" custRadScaleRad="49976" custRadScaleInc="-1735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1F7A40-5D18-488E-8510-AC5787B6BC92}" type="pres">
      <dgm:prSet presAssocID="{1B8C3E6A-A2ED-4FB2-975C-9936E454CA93}" presName="spNode" presStyleCnt="0"/>
      <dgm:spPr/>
    </dgm:pt>
    <dgm:pt modelId="{FB1003E9-01C1-4772-BB51-36E27DE3ACE1}" type="pres">
      <dgm:prSet presAssocID="{38D3A73A-26C2-4D61-B8E9-41093959A517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70F7845A-C97A-4021-9308-3A3EA0258094}" type="pres">
      <dgm:prSet presAssocID="{A60632C7-3B82-4832-87C8-26998DCD25B2}" presName="node" presStyleLbl="node1" presStyleIdx="3" presStyleCnt="4" custScaleX="123262" custRadScaleRad="82909" custRadScaleInc="1315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669563-23DE-434F-A082-271601DF937E}" type="pres">
      <dgm:prSet presAssocID="{A60632C7-3B82-4832-87C8-26998DCD25B2}" presName="spNode" presStyleCnt="0"/>
      <dgm:spPr/>
    </dgm:pt>
    <dgm:pt modelId="{C22A00AA-E4F0-4D14-8CC4-578D70A3D97D}" type="pres">
      <dgm:prSet presAssocID="{E356081B-22A7-4472-95FF-2C8A7750586F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F226BC8C-F1B5-44AA-9747-8C91C4293CB4}" type="presOf" srcId="{38D3A73A-26C2-4D61-B8E9-41093959A517}" destId="{FB1003E9-01C1-4772-BB51-36E27DE3ACE1}" srcOrd="0" destOrd="0" presId="urn:microsoft.com/office/officeart/2005/8/layout/cycle5"/>
    <dgm:cxn modelId="{80A5DD09-5A8C-4CEE-AAE1-B3B1D0890002}" type="presOf" srcId="{1B8C3E6A-A2ED-4FB2-975C-9936E454CA93}" destId="{715E1B12-513C-4E46-BF92-5630E091BD0D}" srcOrd="0" destOrd="0" presId="urn:microsoft.com/office/officeart/2005/8/layout/cycle5"/>
    <dgm:cxn modelId="{0DE703EF-6391-444C-BACC-524F9892AEAE}" srcId="{43DCC3E2-DBF8-491E-A464-28F8E3A35D40}" destId="{A60632C7-3B82-4832-87C8-26998DCD25B2}" srcOrd="3" destOrd="0" parTransId="{A5CE7712-23A7-4134-BF6E-A37EEC3E2AA0}" sibTransId="{E356081B-22A7-4472-95FF-2C8A7750586F}"/>
    <dgm:cxn modelId="{996B4957-D7EA-4308-9893-CE51E8FEB7C5}" type="presOf" srcId="{A60632C7-3B82-4832-87C8-26998DCD25B2}" destId="{70F7845A-C97A-4021-9308-3A3EA0258094}" srcOrd="0" destOrd="0" presId="urn:microsoft.com/office/officeart/2005/8/layout/cycle5"/>
    <dgm:cxn modelId="{0CBB4D8D-8317-4371-9E47-D81783C7F841}" type="presOf" srcId="{F9F843D0-F508-4D52-B701-3726BB0DA9F8}" destId="{66D86AA3-E9BC-407D-9D5E-1BEEAC6442D1}" srcOrd="0" destOrd="0" presId="urn:microsoft.com/office/officeart/2005/8/layout/cycle5"/>
    <dgm:cxn modelId="{0F71F3E7-9AB0-4E94-8876-FD499EAE1CBA}" type="presOf" srcId="{E356081B-22A7-4472-95FF-2C8A7750586F}" destId="{C22A00AA-E4F0-4D14-8CC4-578D70A3D97D}" srcOrd="0" destOrd="0" presId="urn:microsoft.com/office/officeart/2005/8/layout/cycle5"/>
    <dgm:cxn modelId="{CF9DD502-9C60-48DA-AA38-CE3DC2D93006}" type="presOf" srcId="{94A3A695-8664-47BB-A7A3-C6BFA18CC9A8}" destId="{EEA4AEC4-0A62-4A50-ABAD-F193183B0B6A}" srcOrd="0" destOrd="0" presId="urn:microsoft.com/office/officeart/2005/8/layout/cycle5"/>
    <dgm:cxn modelId="{F1E1C6E1-0EDD-422C-9DA2-0EEF1D9E0E35}" srcId="{43DCC3E2-DBF8-491E-A464-28F8E3A35D40}" destId="{080328F6-6050-4F2E-9159-B03E89BFA9BF}" srcOrd="1" destOrd="0" parTransId="{C780A3A3-7503-41F7-86DF-B33855C7079F}" sibTransId="{F9F843D0-F508-4D52-B701-3726BB0DA9F8}"/>
    <dgm:cxn modelId="{F4E53668-0082-49F6-967A-C50F45C1C45F}" srcId="{43DCC3E2-DBF8-491E-A464-28F8E3A35D40}" destId="{1B8C3E6A-A2ED-4FB2-975C-9936E454CA93}" srcOrd="2" destOrd="0" parTransId="{85005A06-5080-45B2-BECB-76A88BB289ED}" sibTransId="{38D3A73A-26C2-4D61-B8E9-41093959A517}"/>
    <dgm:cxn modelId="{4B15AD56-324D-42B7-9A44-B6B837D04DF9}" srcId="{43DCC3E2-DBF8-491E-A464-28F8E3A35D40}" destId="{94A3A695-8664-47BB-A7A3-C6BFA18CC9A8}" srcOrd="0" destOrd="0" parTransId="{50E0A80A-7B76-4DAE-915F-238EA5B4BAC6}" sibTransId="{8CC603C4-F37F-4BD2-AA65-B3089B1E992E}"/>
    <dgm:cxn modelId="{8B1356E7-CB4A-4A4B-90CC-DF23BC5D2C36}" type="presOf" srcId="{8CC603C4-F37F-4BD2-AA65-B3089B1E992E}" destId="{53A5E3FD-FD28-4F17-913D-ACE08C035ED1}" srcOrd="0" destOrd="0" presId="urn:microsoft.com/office/officeart/2005/8/layout/cycle5"/>
    <dgm:cxn modelId="{FC045FA4-7FDC-495C-8FC8-43C889D66EA8}" type="presOf" srcId="{43DCC3E2-DBF8-491E-A464-28F8E3A35D40}" destId="{A0560DFE-816C-4065-BF3C-BF7A2AAA0440}" srcOrd="0" destOrd="0" presId="urn:microsoft.com/office/officeart/2005/8/layout/cycle5"/>
    <dgm:cxn modelId="{B37A521C-9131-4D3B-B455-8E12D2B8C18E}" type="presOf" srcId="{080328F6-6050-4F2E-9159-B03E89BFA9BF}" destId="{56C4040E-A942-4A2A-B414-94FA1F375E91}" srcOrd="0" destOrd="0" presId="urn:microsoft.com/office/officeart/2005/8/layout/cycle5"/>
    <dgm:cxn modelId="{99BA4A8B-C70F-41B8-83D0-3FD47E6321B5}" type="presParOf" srcId="{A0560DFE-816C-4065-BF3C-BF7A2AAA0440}" destId="{EEA4AEC4-0A62-4A50-ABAD-F193183B0B6A}" srcOrd="0" destOrd="0" presId="urn:microsoft.com/office/officeart/2005/8/layout/cycle5"/>
    <dgm:cxn modelId="{F6F44ABF-0DF5-4716-BA51-0F9B7B0DF6A8}" type="presParOf" srcId="{A0560DFE-816C-4065-BF3C-BF7A2AAA0440}" destId="{1047E770-62D9-4821-9B3F-743D5559C2C3}" srcOrd="1" destOrd="0" presId="urn:microsoft.com/office/officeart/2005/8/layout/cycle5"/>
    <dgm:cxn modelId="{BA87AE32-0E9E-4104-8418-99E5B2CD006A}" type="presParOf" srcId="{A0560DFE-816C-4065-BF3C-BF7A2AAA0440}" destId="{53A5E3FD-FD28-4F17-913D-ACE08C035ED1}" srcOrd="2" destOrd="0" presId="urn:microsoft.com/office/officeart/2005/8/layout/cycle5"/>
    <dgm:cxn modelId="{ED38E956-A794-441C-BD66-F75B665CEF7C}" type="presParOf" srcId="{A0560DFE-816C-4065-BF3C-BF7A2AAA0440}" destId="{56C4040E-A942-4A2A-B414-94FA1F375E91}" srcOrd="3" destOrd="0" presId="urn:microsoft.com/office/officeart/2005/8/layout/cycle5"/>
    <dgm:cxn modelId="{7745D3D8-6573-4552-87A8-225EC7DBA71E}" type="presParOf" srcId="{A0560DFE-816C-4065-BF3C-BF7A2AAA0440}" destId="{53E3EF24-D297-478D-A36E-5E8C3FB3A847}" srcOrd="4" destOrd="0" presId="urn:microsoft.com/office/officeart/2005/8/layout/cycle5"/>
    <dgm:cxn modelId="{C25C72DB-786E-4BD7-BD3E-81EF1D249F3F}" type="presParOf" srcId="{A0560DFE-816C-4065-BF3C-BF7A2AAA0440}" destId="{66D86AA3-E9BC-407D-9D5E-1BEEAC6442D1}" srcOrd="5" destOrd="0" presId="urn:microsoft.com/office/officeart/2005/8/layout/cycle5"/>
    <dgm:cxn modelId="{D5930984-E80F-4B2D-B9BE-9DEA3AA68FA9}" type="presParOf" srcId="{A0560DFE-816C-4065-BF3C-BF7A2AAA0440}" destId="{715E1B12-513C-4E46-BF92-5630E091BD0D}" srcOrd="6" destOrd="0" presId="urn:microsoft.com/office/officeart/2005/8/layout/cycle5"/>
    <dgm:cxn modelId="{60BA0B78-5805-40D1-84E7-48C3036C2DC5}" type="presParOf" srcId="{A0560DFE-816C-4065-BF3C-BF7A2AAA0440}" destId="{371F7A40-5D18-488E-8510-AC5787B6BC92}" srcOrd="7" destOrd="0" presId="urn:microsoft.com/office/officeart/2005/8/layout/cycle5"/>
    <dgm:cxn modelId="{2AD9E347-6210-4876-9535-A52A28A9FA55}" type="presParOf" srcId="{A0560DFE-816C-4065-BF3C-BF7A2AAA0440}" destId="{FB1003E9-01C1-4772-BB51-36E27DE3ACE1}" srcOrd="8" destOrd="0" presId="urn:microsoft.com/office/officeart/2005/8/layout/cycle5"/>
    <dgm:cxn modelId="{711CB7FD-D454-41A8-B535-9AD3AF39A5DD}" type="presParOf" srcId="{A0560DFE-816C-4065-BF3C-BF7A2AAA0440}" destId="{70F7845A-C97A-4021-9308-3A3EA0258094}" srcOrd="9" destOrd="0" presId="urn:microsoft.com/office/officeart/2005/8/layout/cycle5"/>
    <dgm:cxn modelId="{13DC874B-3F0D-480C-B67A-7BD804498CB2}" type="presParOf" srcId="{A0560DFE-816C-4065-BF3C-BF7A2AAA0440}" destId="{47669563-23DE-434F-A082-271601DF937E}" srcOrd="10" destOrd="0" presId="urn:microsoft.com/office/officeart/2005/8/layout/cycle5"/>
    <dgm:cxn modelId="{05DC72EB-2EF4-47B7-877A-66126486EEB2}" type="presParOf" srcId="{A0560DFE-816C-4065-BF3C-BF7A2AAA0440}" destId="{C22A00AA-E4F0-4D14-8CC4-578D70A3D97D}" srcOrd="11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0F265-64CC-4A3A-A28C-2922A15D8DA6}" type="doc">
      <dgm:prSet loTypeId="urn:microsoft.com/office/officeart/2005/8/layout/cycle1" loCatId="cycle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C888E12-5DE2-427F-A643-514D22536718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架构是否合理、先进</a:t>
          </a:r>
        </a:p>
      </dgm:t>
    </dgm:pt>
    <dgm:pt modelId="{1592EE67-E00A-47A6-AAD4-AFA803C4EEFA}" type="parTrans" cxnId="{48A9D151-DF31-40FD-BA54-591976CFB3B5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F21CA0CA-4547-4FC8-AFBC-3CBD38305A79}" type="sibTrans" cxnId="{48A9D151-DF31-40FD-BA54-591976CFB3B5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912D6ACC-680D-4172-B73D-1BD11CA2F237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售后能不能跟上</a:t>
          </a:r>
        </a:p>
      </dgm:t>
    </dgm:pt>
    <dgm:pt modelId="{8BCFD25C-5617-48C0-BB26-2FB92B0B57E0}" type="parTrans" cxnId="{74AD3136-9B1B-4DA8-8D53-B90D5A4F02E0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92F00825-6F37-40F3-A70A-AB0B104139FD}" type="sibTrans" cxnId="{74AD3136-9B1B-4DA8-8D53-B90D5A4F02E0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D9B482BE-DCF1-4F19-A4ED-1FFB8DFAFD1C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有没有技术培训</a:t>
          </a:r>
        </a:p>
      </dgm:t>
    </dgm:pt>
    <dgm:pt modelId="{EA705A5B-21BF-4292-9B1C-FA7B25814467}" type="parTrans" cxnId="{FCEED911-25F6-4649-80E6-E1AC914E788E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CE5A7104-3492-4AA5-8A96-F2BBB9710135}" type="sibTrans" cxnId="{FCEED911-25F6-4649-80E6-E1AC914E788E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EC06978F-60CC-4F09-9AD6-BA37887F314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跟开源比有无优势</a:t>
          </a:r>
        </a:p>
      </dgm:t>
    </dgm:pt>
    <dgm:pt modelId="{08410835-3013-421D-A798-65644EDC6F2E}" type="parTrans" cxnId="{A9760BBB-D10D-4368-B30E-1BD4AD240197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7AF14822-4C4B-48E8-9EEF-222FF278C290}" type="sibTrans" cxnId="{A9760BBB-D10D-4368-B30E-1BD4AD240197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30AB63EE-C500-42FE-A8B7-071248D830F8}" type="pres">
      <dgm:prSet presAssocID="{6980F265-64CC-4A3A-A28C-2922A15D8D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545ED6-88BA-475C-9932-37231F566733}" type="pres">
      <dgm:prSet presAssocID="{0C888E12-5DE2-427F-A643-514D22536718}" presName="dummy" presStyleCnt="0"/>
      <dgm:spPr/>
    </dgm:pt>
    <dgm:pt modelId="{38CAEEC7-CA68-4F7F-A7DD-8674802F07A6}" type="pres">
      <dgm:prSet presAssocID="{0C888E12-5DE2-427F-A643-514D22536718}" presName="node" presStyleLbl="revTx" presStyleIdx="0" presStyleCnt="4" custScaleX="113313" custRadScaleRad="143287" custRadScaleInc="499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9D078D-2FF9-4F35-B810-AA81539B72ED}" type="pres">
      <dgm:prSet presAssocID="{F21CA0CA-4547-4FC8-AFBC-3CBD38305A79}" presName="sibTrans" presStyleLbl="node1" presStyleIdx="0" presStyleCnt="4"/>
      <dgm:spPr/>
      <dgm:t>
        <a:bodyPr/>
        <a:lstStyle/>
        <a:p>
          <a:endParaRPr lang="zh-CN" altLang="en-US"/>
        </a:p>
      </dgm:t>
    </dgm:pt>
    <dgm:pt modelId="{0533277F-9F7F-4029-880A-89CDBC956EE5}" type="pres">
      <dgm:prSet presAssocID="{912D6ACC-680D-4172-B73D-1BD11CA2F237}" presName="dummy" presStyleCnt="0"/>
      <dgm:spPr/>
    </dgm:pt>
    <dgm:pt modelId="{6693D378-D3E7-440D-94AF-8ECD70FBFA2E}" type="pres">
      <dgm:prSet presAssocID="{912D6ACC-680D-4172-B73D-1BD11CA2F237}" presName="node" presStyleLbl="revTx" presStyleIdx="1" presStyleCnt="4" custRadScaleRad="179998" custRadScaleInc="-1594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943227-9928-4B3F-96E3-9A05FA8F4999}" type="pres">
      <dgm:prSet presAssocID="{92F00825-6F37-40F3-A70A-AB0B104139FD}" presName="sibTrans" presStyleLbl="node1" presStyleIdx="1" presStyleCnt="4"/>
      <dgm:spPr/>
      <dgm:t>
        <a:bodyPr/>
        <a:lstStyle/>
        <a:p>
          <a:endParaRPr lang="zh-CN" altLang="en-US"/>
        </a:p>
      </dgm:t>
    </dgm:pt>
    <dgm:pt modelId="{E88FAED4-68AF-4614-B6BA-9FF820C6839D}" type="pres">
      <dgm:prSet presAssocID="{D9B482BE-DCF1-4F19-A4ED-1FFB8DFAFD1C}" presName="dummy" presStyleCnt="0"/>
      <dgm:spPr/>
    </dgm:pt>
    <dgm:pt modelId="{F10CFB8B-62EA-46C0-B4C0-79B214F24F03}" type="pres">
      <dgm:prSet presAssocID="{D9B482BE-DCF1-4F19-A4ED-1FFB8DFAFD1C}" presName="node" presStyleLbl="revTx" presStyleIdx="2" presStyleCnt="4" custRadScaleRad="172011" custRadScaleInc="1952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1CC023-9161-4DB1-A3AC-9FA12A890FF9}" type="pres">
      <dgm:prSet presAssocID="{CE5A7104-3492-4AA5-8A96-F2BBB9710135}" presName="sibTrans" presStyleLbl="node1" presStyleIdx="2" presStyleCnt="4"/>
      <dgm:spPr/>
      <dgm:t>
        <a:bodyPr/>
        <a:lstStyle/>
        <a:p>
          <a:endParaRPr lang="zh-CN" altLang="en-US"/>
        </a:p>
      </dgm:t>
    </dgm:pt>
    <dgm:pt modelId="{CBC24BCE-E559-4AC0-AD1B-EB4D4F6FDB1E}" type="pres">
      <dgm:prSet presAssocID="{EC06978F-60CC-4F09-9AD6-BA37887F3141}" presName="dummy" presStyleCnt="0"/>
      <dgm:spPr/>
    </dgm:pt>
    <dgm:pt modelId="{051D07BE-CF18-4588-AC73-49C487B32BD8}" type="pres">
      <dgm:prSet presAssocID="{EC06978F-60CC-4F09-9AD6-BA37887F3141}" presName="node" presStyleLbl="revTx" presStyleIdx="3" presStyleCnt="4" custScaleX="113335" custRadScaleRad="104168" custRadScaleInc="74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BFBA72-39B5-4C1C-9F93-BF92280A5E42}" type="pres">
      <dgm:prSet presAssocID="{7AF14822-4C4B-48E8-9EEF-222FF278C290}" presName="sibTrans" presStyleLbl="nod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CD8BAF41-DC33-49CE-AA2D-75BF6CA1639B}" type="presOf" srcId="{CE5A7104-3492-4AA5-8A96-F2BBB9710135}" destId="{801CC023-9161-4DB1-A3AC-9FA12A890FF9}" srcOrd="0" destOrd="0" presId="urn:microsoft.com/office/officeart/2005/8/layout/cycle1"/>
    <dgm:cxn modelId="{3DE11442-A2E7-4664-894A-4D7108C7882C}" type="presOf" srcId="{EC06978F-60CC-4F09-9AD6-BA37887F3141}" destId="{051D07BE-CF18-4588-AC73-49C487B32BD8}" srcOrd="0" destOrd="0" presId="urn:microsoft.com/office/officeart/2005/8/layout/cycle1"/>
    <dgm:cxn modelId="{D0266EC3-E3D7-47A5-83AD-AA42F97529AC}" type="presOf" srcId="{7AF14822-4C4B-48E8-9EEF-222FF278C290}" destId="{71BFBA72-39B5-4C1C-9F93-BF92280A5E42}" srcOrd="0" destOrd="0" presId="urn:microsoft.com/office/officeart/2005/8/layout/cycle1"/>
    <dgm:cxn modelId="{A9760BBB-D10D-4368-B30E-1BD4AD240197}" srcId="{6980F265-64CC-4A3A-A28C-2922A15D8DA6}" destId="{EC06978F-60CC-4F09-9AD6-BA37887F3141}" srcOrd="3" destOrd="0" parTransId="{08410835-3013-421D-A798-65644EDC6F2E}" sibTransId="{7AF14822-4C4B-48E8-9EEF-222FF278C290}"/>
    <dgm:cxn modelId="{A62E4EC8-DA37-456F-9DC0-A59268210D85}" type="presOf" srcId="{D9B482BE-DCF1-4F19-A4ED-1FFB8DFAFD1C}" destId="{F10CFB8B-62EA-46C0-B4C0-79B214F24F03}" srcOrd="0" destOrd="0" presId="urn:microsoft.com/office/officeart/2005/8/layout/cycle1"/>
    <dgm:cxn modelId="{48A9D151-DF31-40FD-BA54-591976CFB3B5}" srcId="{6980F265-64CC-4A3A-A28C-2922A15D8DA6}" destId="{0C888E12-5DE2-427F-A643-514D22536718}" srcOrd="0" destOrd="0" parTransId="{1592EE67-E00A-47A6-AAD4-AFA803C4EEFA}" sibTransId="{F21CA0CA-4547-4FC8-AFBC-3CBD38305A79}"/>
    <dgm:cxn modelId="{74AD3136-9B1B-4DA8-8D53-B90D5A4F02E0}" srcId="{6980F265-64CC-4A3A-A28C-2922A15D8DA6}" destId="{912D6ACC-680D-4172-B73D-1BD11CA2F237}" srcOrd="1" destOrd="0" parTransId="{8BCFD25C-5617-48C0-BB26-2FB92B0B57E0}" sibTransId="{92F00825-6F37-40F3-A70A-AB0B104139FD}"/>
    <dgm:cxn modelId="{FCEED911-25F6-4649-80E6-E1AC914E788E}" srcId="{6980F265-64CC-4A3A-A28C-2922A15D8DA6}" destId="{D9B482BE-DCF1-4F19-A4ED-1FFB8DFAFD1C}" srcOrd="2" destOrd="0" parTransId="{EA705A5B-21BF-4292-9B1C-FA7B25814467}" sibTransId="{CE5A7104-3492-4AA5-8A96-F2BBB9710135}"/>
    <dgm:cxn modelId="{106795B0-4510-4848-AF0F-8344F4F99B86}" type="presOf" srcId="{6980F265-64CC-4A3A-A28C-2922A15D8DA6}" destId="{30AB63EE-C500-42FE-A8B7-071248D830F8}" srcOrd="0" destOrd="0" presId="urn:microsoft.com/office/officeart/2005/8/layout/cycle1"/>
    <dgm:cxn modelId="{9BAC9B4F-7A12-4CE6-981A-D9CAFFBD6633}" type="presOf" srcId="{F21CA0CA-4547-4FC8-AFBC-3CBD38305A79}" destId="{9F9D078D-2FF9-4F35-B810-AA81539B72ED}" srcOrd="0" destOrd="0" presId="urn:microsoft.com/office/officeart/2005/8/layout/cycle1"/>
    <dgm:cxn modelId="{C2CA5384-2502-4BB3-8C09-0E61C0F3D0C3}" type="presOf" srcId="{0C888E12-5DE2-427F-A643-514D22536718}" destId="{38CAEEC7-CA68-4F7F-A7DD-8674802F07A6}" srcOrd="0" destOrd="0" presId="urn:microsoft.com/office/officeart/2005/8/layout/cycle1"/>
    <dgm:cxn modelId="{985D07D4-0548-4B1F-BB4A-F864709741E5}" type="presOf" srcId="{92F00825-6F37-40F3-A70A-AB0B104139FD}" destId="{4C943227-9928-4B3F-96E3-9A05FA8F4999}" srcOrd="0" destOrd="0" presId="urn:microsoft.com/office/officeart/2005/8/layout/cycle1"/>
    <dgm:cxn modelId="{53D73FE6-88C0-4F71-808B-2BD45BCD3571}" type="presOf" srcId="{912D6ACC-680D-4172-B73D-1BD11CA2F237}" destId="{6693D378-D3E7-440D-94AF-8ECD70FBFA2E}" srcOrd="0" destOrd="0" presId="urn:microsoft.com/office/officeart/2005/8/layout/cycle1"/>
    <dgm:cxn modelId="{CC6853C9-67C7-4AF6-BE36-A4E5ADBFB53F}" type="presParOf" srcId="{30AB63EE-C500-42FE-A8B7-071248D830F8}" destId="{5E545ED6-88BA-475C-9932-37231F566733}" srcOrd="0" destOrd="0" presId="urn:microsoft.com/office/officeart/2005/8/layout/cycle1"/>
    <dgm:cxn modelId="{7480FDF8-6352-407F-912A-569D264C041B}" type="presParOf" srcId="{30AB63EE-C500-42FE-A8B7-071248D830F8}" destId="{38CAEEC7-CA68-4F7F-A7DD-8674802F07A6}" srcOrd="1" destOrd="0" presId="urn:microsoft.com/office/officeart/2005/8/layout/cycle1"/>
    <dgm:cxn modelId="{CB9F79BD-4D83-49BE-ACFC-EA61A5980BB6}" type="presParOf" srcId="{30AB63EE-C500-42FE-A8B7-071248D830F8}" destId="{9F9D078D-2FF9-4F35-B810-AA81539B72ED}" srcOrd="2" destOrd="0" presId="urn:microsoft.com/office/officeart/2005/8/layout/cycle1"/>
    <dgm:cxn modelId="{16817E1F-815B-4814-9D1B-AA510AD970E4}" type="presParOf" srcId="{30AB63EE-C500-42FE-A8B7-071248D830F8}" destId="{0533277F-9F7F-4029-880A-89CDBC956EE5}" srcOrd="3" destOrd="0" presId="urn:microsoft.com/office/officeart/2005/8/layout/cycle1"/>
    <dgm:cxn modelId="{801F6F69-4F4D-4B3B-9798-DACFC53731E8}" type="presParOf" srcId="{30AB63EE-C500-42FE-A8B7-071248D830F8}" destId="{6693D378-D3E7-440D-94AF-8ECD70FBFA2E}" srcOrd="4" destOrd="0" presId="urn:microsoft.com/office/officeart/2005/8/layout/cycle1"/>
    <dgm:cxn modelId="{79506AF4-44A7-403E-B180-BE1071B000A4}" type="presParOf" srcId="{30AB63EE-C500-42FE-A8B7-071248D830F8}" destId="{4C943227-9928-4B3F-96E3-9A05FA8F4999}" srcOrd="5" destOrd="0" presId="urn:microsoft.com/office/officeart/2005/8/layout/cycle1"/>
    <dgm:cxn modelId="{97754CC1-A22C-4730-9ECF-FDC5F052D281}" type="presParOf" srcId="{30AB63EE-C500-42FE-A8B7-071248D830F8}" destId="{E88FAED4-68AF-4614-B6BA-9FF820C6839D}" srcOrd="6" destOrd="0" presId="urn:microsoft.com/office/officeart/2005/8/layout/cycle1"/>
    <dgm:cxn modelId="{BC4B9EE8-A4AC-478E-B5C0-D9C63115CBA2}" type="presParOf" srcId="{30AB63EE-C500-42FE-A8B7-071248D830F8}" destId="{F10CFB8B-62EA-46C0-B4C0-79B214F24F03}" srcOrd="7" destOrd="0" presId="urn:microsoft.com/office/officeart/2005/8/layout/cycle1"/>
    <dgm:cxn modelId="{A3DC8947-DBC0-4524-96E3-B5B48BF88770}" type="presParOf" srcId="{30AB63EE-C500-42FE-A8B7-071248D830F8}" destId="{801CC023-9161-4DB1-A3AC-9FA12A890FF9}" srcOrd="8" destOrd="0" presId="urn:microsoft.com/office/officeart/2005/8/layout/cycle1"/>
    <dgm:cxn modelId="{21B600A3-408C-444A-BE88-1AD40950FE38}" type="presParOf" srcId="{30AB63EE-C500-42FE-A8B7-071248D830F8}" destId="{CBC24BCE-E559-4AC0-AD1B-EB4D4F6FDB1E}" srcOrd="9" destOrd="0" presId="urn:microsoft.com/office/officeart/2005/8/layout/cycle1"/>
    <dgm:cxn modelId="{030A980C-E0C5-498A-B907-3D37755404FA}" type="presParOf" srcId="{30AB63EE-C500-42FE-A8B7-071248D830F8}" destId="{051D07BE-CF18-4588-AC73-49C487B32BD8}" srcOrd="10" destOrd="0" presId="urn:microsoft.com/office/officeart/2005/8/layout/cycle1"/>
    <dgm:cxn modelId="{3B863E5C-E20C-4093-8304-B6247F9A521A}" type="presParOf" srcId="{30AB63EE-C500-42FE-A8B7-071248D830F8}" destId="{71BFBA72-39B5-4C1C-9F93-BF92280A5E4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9BF81-ABD0-4445-9B16-0940DF530E91}" type="doc">
      <dgm:prSet loTypeId="urn:microsoft.com/office/officeart/2005/8/layout/cycle5" loCatId="cycle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7D345816-7494-4A80-9FF0-B9D43C61403B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软件是否稳定</a:t>
          </a:r>
        </a:p>
      </dgm:t>
    </dgm:pt>
    <dgm:pt modelId="{B8439BCD-CC34-4FF4-B289-0FC70BBD71FC}" type="parTrans" cxnId="{2AB71147-081A-4B70-9B03-5181744B8BCA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0B02A21E-59E6-4BF1-8301-1C17B33DF36B}" type="sibTrans" cxnId="{2AB71147-081A-4B70-9B03-5181744B8BCA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F23CBFF8-D363-4D44-B64B-92F940DF731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能不能撑得住并发负载</a:t>
          </a:r>
        </a:p>
      </dgm:t>
    </dgm:pt>
    <dgm:pt modelId="{A0E13F41-32F8-4076-BB14-F30241C47EB5}" type="parTrans" cxnId="{71285C1C-EE19-4CF0-8166-F52D71DBA76C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A132CAA1-0172-441E-8397-259F55884B9D}" type="sibTrans" cxnId="{71285C1C-EE19-4CF0-8166-F52D71DBA76C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616F3891-9E38-4F03-8C15-876781399949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CN" altLang="en-US" sz="1400" b="1" dirty="0">
              <a:solidFill>
                <a:srgbClr val="1C2682"/>
              </a:solidFill>
            </a:rPr>
            <a:t>万一出问题，有没有预案</a:t>
          </a:r>
        </a:p>
      </dgm:t>
    </dgm:pt>
    <dgm:pt modelId="{577A7B61-3783-4800-992C-EB4812F21F8A}" type="parTrans" cxnId="{853A8754-A970-41FB-93BC-166B15E19040}">
      <dgm:prSet/>
      <dgm:spPr/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A270D9B7-76B2-461A-9061-C6CC12F6C482}" type="sibTrans" cxnId="{853A8754-A970-41FB-93BC-166B15E19040}">
      <dgm:prSet/>
      <dgm:spPr>
        <a:noFill/>
        <a:ln>
          <a:noFill/>
        </a:ln>
      </dgm:spPr>
      <dgm:t>
        <a:bodyPr/>
        <a:lstStyle/>
        <a:p>
          <a:endParaRPr lang="zh-CN" altLang="en-US" sz="2000" b="1">
            <a:solidFill>
              <a:srgbClr val="1C2682"/>
            </a:solidFill>
          </a:endParaRPr>
        </a:p>
      </dgm:t>
    </dgm:pt>
    <dgm:pt modelId="{0CBEECE8-EEDC-4F21-8EB5-441904ADED17}" type="pres">
      <dgm:prSet presAssocID="{E859BF81-ABD0-4445-9B16-0940DF530E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6F827BA-CB3F-4269-9366-724675F4021B}" type="pres">
      <dgm:prSet presAssocID="{7D345816-7494-4A80-9FF0-B9D43C6140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F78939-EBC2-464C-8EB4-D60B1558DC2A}" type="pres">
      <dgm:prSet presAssocID="{7D345816-7494-4A80-9FF0-B9D43C61403B}" presName="spNode" presStyleCnt="0"/>
      <dgm:spPr/>
    </dgm:pt>
    <dgm:pt modelId="{B84C24B5-88FC-42C7-9DAC-73C76EADA4BB}" type="pres">
      <dgm:prSet presAssocID="{0B02A21E-59E6-4BF1-8301-1C17B33DF36B}" presName="sibTrans" presStyleLbl="sibTrans1D1" presStyleIdx="0" presStyleCnt="3"/>
      <dgm:spPr/>
      <dgm:t>
        <a:bodyPr/>
        <a:lstStyle/>
        <a:p>
          <a:endParaRPr lang="zh-CN" altLang="en-US"/>
        </a:p>
      </dgm:t>
    </dgm:pt>
    <dgm:pt modelId="{5E3D7367-9BD6-4EEF-A5FE-B9DFF0634ECF}" type="pres">
      <dgm:prSet presAssocID="{F23CBFF8-D363-4D44-B64B-92F940DF7315}" presName="node" presStyleLbl="node1" presStyleIdx="1" presStyleCnt="3" custRadScaleRad="78669" custRadScaleInc="-1521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76862F-3BDF-4E67-9543-E4A20AF3B994}" type="pres">
      <dgm:prSet presAssocID="{F23CBFF8-D363-4D44-B64B-92F940DF7315}" presName="spNode" presStyleCnt="0"/>
      <dgm:spPr/>
    </dgm:pt>
    <dgm:pt modelId="{9EC4B456-56CF-4C7E-A741-E50B0FAAB00D}" type="pres">
      <dgm:prSet presAssocID="{A132CAA1-0172-441E-8397-259F55884B9D}" presName="sibTrans" presStyleLbl="sibTrans1D1" presStyleIdx="1" presStyleCnt="3"/>
      <dgm:spPr/>
      <dgm:t>
        <a:bodyPr/>
        <a:lstStyle/>
        <a:p>
          <a:endParaRPr lang="zh-CN" altLang="en-US"/>
        </a:p>
      </dgm:t>
    </dgm:pt>
    <dgm:pt modelId="{7F50A4DF-9F4F-4B7F-B4CA-954BE3F6C7C3}" type="pres">
      <dgm:prSet presAssocID="{616F3891-9E38-4F03-8C15-876781399949}" presName="node" presStyleLbl="node1" presStyleIdx="2" presStyleCnt="3" custRadScaleRad="55367" custRadScaleInc="1232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02DD1E-9745-4C0C-90F4-F526F45BD3EE}" type="pres">
      <dgm:prSet presAssocID="{616F3891-9E38-4F03-8C15-876781399949}" presName="spNode" presStyleCnt="0"/>
      <dgm:spPr/>
    </dgm:pt>
    <dgm:pt modelId="{709F1618-8CDA-4208-8D1E-C2D71E17349F}" type="pres">
      <dgm:prSet presAssocID="{A270D9B7-76B2-461A-9061-C6CC12F6C482}" presName="sibTrans" presStyleLbl="sibTrans1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2AB71147-081A-4B70-9B03-5181744B8BCA}" srcId="{E859BF81-ABD0-4445-9B16-0940DF530E91}" destId="{7D345816-7494-4A80-9FF0-B9D43C61403B}" srcOrd="0" destOrd="0" parTransId="{B8439BCD-CC34-4FF4-B289-0FC70BBD71FC}" sibTransId="{0B02A21E-59E6-4BF1-8301-1C17B33DF36B}"/>
    <dgm:cxn modelId="{71285C1C-EE19-4CF0-8166-F52D71DBA76C}" srcId="{E859BF81-ABD0-4445-9B16-0940DF530E91}" destId="{F23CBFF8-D363-4D44-B64B-92F940DF7315}" srcOrd="1" destOrd="0" parTransId="{A0E13F41-32F8-4076-BB14-F30241C47EB5}" sibTransId="{A132CAA1-0172-441E-8397-259F55884B9D}"/>
    <dgm:cxn modelId="{853A8754-A970-41FB-93BC-166B15E19040}" srcId="{E859BF81-ABD0-4445-9B16-0940DF530E91}" destId="{616F3891-9E38-4F03-8C15-876781399949}" srcOrd="2" destOrd="0" parTransId="{577A7B61-3783-4800-992C-EB4812F21F8A}" sibTransId="{A270D9B7-76B2-461A-9061-C6CC12F6C482}"/>
    <dgm:cxn modelId="{8DD82081-1A1F-4D9A-B9BD-DB501E724E4B}" type="presOf" srcId="{E859BF81-ABD0-4445-9B16-0940DF530E91}" destId="{0CBEECE8-EEDC-4F21-8EB5-441904ADED17}" srcOrd="0" destOrd="0" presId="urn:microsoft.com/office/officeart/2005/8/layout/cycle5"/>
    <dgm:cxn modelId="{DDB38961-4123-4EA1-AE1D-47701C20844A}" type="presOf" srcId="{A270D9B7-76B2-461A-9061-C6CC12F6C482}" destId="{709F1618-8CDA-4208-8D1E-C2D71E17349F}" srcOrd="0" destOrd="0" presId="urn:microsoft.com/office/officeart/2005/8/layout/cycle5"/>
    <dgm:cxn modelId="{511BD3CE-61F2-424E-A6D0-6D13A61446F5}" type="presOf" srcId="{F23CBFF8-D363-4D44-B64B-92F940DF7315}" destId="{5E3D7367-9BD6-4EEF-A5FE-B9DFF0634ECF}" srcOrd="0" destOrd="0" presId="urn:microsoft.com/office/officeart/2005/8/layout/cycle5"/>
    <dgm:cxn modelId="{F749D1B9-C562-4125-9C9D-1D5CFFF80E8E}" type="presOf" srcId="{A132CAA1-0172-441E-8397-259F55884B9D}" destId="{9EC4B456-56CF-4C7E-A741-E50B0FAAB00D}" srcOrd="0" destOrd="0" presId="urn:microsoft.com/office/officeart/2005/8/layout/cycle5"/>
    <dgm:cxn modelId="{0100D5EF-48B7-4BF6-86AA-B531B07E37E4}" type="presOf" srcId="{7D345816-7494-4A80-9FF0-B9D43C61403B}" destId="{96F827BA-CB3F-4269-9366-724675F4021B}" srcOrd="0" destOrd="0" presId="urn:microsoft.com/office/officeart/2005/8/layout/cycle5"/>
    <dgm:cxn modelId="{1214E554-2554-4E37-8673-071A9F413719}" type="presOf" srcId="{616F3891-9E38-4F03-8C15-876781399949}" destId="{7F50A4DF-9F4F-4B7F-B4CA-954BE3F6C7C3}" srcOrd="0" destOrd="0" presId="urn:microsoft.com/office/officeart/2005/8/layout/cycle5"/>
    <dgm:cxn modelId="{136403DF-B9A2-4AD3-AC88-27EA586C2C63}" type="presOf" srcId="{0B02A21E-59E6-4BF1-8301-1C17B33DF36B}" destId="{B84C24B5-88FC-42C7-9DAC-73C76EADA4BB}" srcOrd="0" destOrd="0" presId="urn:microsoft.com/office/officeart/2005/8/layout/cycle5"/>
    <dgm:cxn modelId="{D495D3F6-608E-4AF3-B31B-A910F31E33A5}" type="presParOf" srcId="{0CBEECE8-EEDC-4F21-8EB5-441904ADED17}" destId="{96F827BA-CB3F-4269-9366-724675F4021B}" srcOrd="0" destOrd="0" presId="urn:microsoft.com/office/officeart/2005/8/layout/cycle5"/>
    <dgm:cxn modelId="{36F4069C-9021-43A5-AD5B-07AD869EC5C6}" type="presParOf" srcId="{0CBEECE8-EEDC-4F21-8EB5-441904ADED17}" destId="{F4F78939-EBC2-464C-8EB4-D60B1558DC2A}" srcOrd="1" destOrd="0" presId="urn:microsoft.com/office/officeart/2005/8/layout/cycle5"/>
    <dgm:cxn modelId="{FAAE690C-ED16-420D-86B2-063EA5B46E4D}" type="presParOf" srcId="{0CBEECE8-EEDC-4F21-8EB5-441904ADED17}" destId="{B84C24B5-88FC-42C7-9DAC-73C76EADA4BB}" srcOrd="2" destOrd="0" presId="urn:microsoft.com/office/officeart/2005/8/layout/cycle5"/>
    <dgm:cxn modelId="{C0381F5D-8711-4817-AA7A-143F472E11AA}" type="presParOf" srcId="{0CBEECE8-EEDC-4F21-8EB5-441904ADED17}" destId="{5E3D7367-9BD6-4EEF-A5FE-B9DFF0634ECF}" srcOrd="3" destOrd="0" presId="urn:microsoft.com/office/officeart/2005/8/layout/cycle5"/>
    <dgm:cxn modelId="{5126577B-BFD9-4124-B42B-B040C0DF91F1}" type="presParOf" srcId="{0CBEECE8-EEDC-4F21-8EB5-441904ADED17}" destId="{E376862F-3BDF-4E67-9543-E4A20AF3B994}" srcOrd="4" destOrd="0" presId="urn:microsoft.com/office/officeart/2005/8/layout/cycle5"/>
    <dgm:cxn modelId="{5F9D62E2-D67C-42D2-AC4A-899EC54ED796}" type="presParOf" srcId="{0CBEECE8-EEDC-4F21-8EB5-441904ADED17}" destId="{9EC4B456-56CF-4C7E-A741-E50B0FAAB00D}" srcOrd="5" destOrd="0" presId="urn:microsoft.com/office/officeart/2005/8/layout/cycle5"/>
    <dgm:cxn modelId="{EDC13242-565B-4F10-84DC-56A94519700B}" type="presParOf" srcId="{0CBEECE8-EEDC-4F21-8EB5-441904ADED17}" destId="{7F50A4DF-9F4F-4B7F-B4CA-954BE3F6C7C3}" srcOrd="6" destOrd="0" presId="urn:microsoft.com/office/officeart/2005/8/layout/cycle5"/>
    <dgm:cxn modelId="{F38EEC07-DA09-4709-89E6-D557D8FC9FA0}" type="presParOf" srcId="{0CBEECE8-EEDC-4F21-8EB5-441904ADED17}" destId="{9102DD1E-9745-4C0C-90F4-F526F45BD3EE}" srcOrd="7" destOrd="0" presId="urn:microsoft.com/office/officeart/2005/8/layout/cycle5"/>
    <dgm:cxn modelId="{278DB446-41FC-4ABE-B36D-D883E3B9C05E}" type="presParOf" srcId="{0CBEECE8-EEDC-4F21-8EB5-441904ADED17}" destId="{709F1618-8CDA-4208-8D1E-C2D71E17349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797FD-DA2E-497E-A41B-211194DE6AF0}" type="doc">
      <dgm:prSet loTypeId="urn:microsoft.com/office/officeart/2005/8/layout/vList2#1" loCatId="list" qsTypeId="urn:microsoft.com/office/officeart/2005/8/quickstyle/simple1#4" qsCatId="simple" csTypeId="urn:microsoft.com/office/officeart/2005/8/colors/accent0_3#1" csCatId="mainScheme" phldr="1"/>
      <dgm:spPr/>
      <dgm:t>
        <a:bodyPr/>
        <a:lstStyle/>
        <a:p>
          <a:endParaRPr lang="zh-CN" altLang="en-US"/>
        </a:p>
      </dgm:t>
    </dgm:pt>
    <dgm:pt modelId="{1C8A00B4-BEC9-41D4-8B11-A292E508C910}">
      <dgm:prSet custT="1"/>
      <dgm:spPr/>
      <dgm:t>
        <a:bodyPr/>
        <a:lstStyle/>
        <a:p>
          <a:pPr rtl="0"/>
          <a:r>
            <a:rPr lang="zh-CN" altLang="en-US" sz="1800" dirty="0"/>
            <a:t>在长亮、中联项目实现快速移植</a:t>
          </a:r>
          <a:endParaRPr lang="zh-CN" sz="1800" dirty="0"/>
        </a:p>
      </dgm:t>
    </dgm:pt>
    <dgm:pt modelId="{5CF6A199-4E5D-4A94-926F-9E602492ACD0}" type="parTrans" cxnId="{ADD6E466-41CF-456C-A004-87720C9BB8F2}">
      <dgm:prSet/>
      <dgm:spPr/>
      <dgm:t>
        <a:bodyPr/>
        <a:lstStyle/>
        <a:p>
          <a:endParaRPr lang="zh-CN" altLang="en-US"/>
        </a:p>
      </dgm:t>
    </dgm:pt>
    <dgm:pt modelId="{288B7D55-D95E-4531-8329-40B7BB575235}" type="sibTrans" cxnId="{ADD6E466-41CF-456C-A004-87720C9BB8F2}">
      <dgm:prSet/>
      <dgm:spPr/>
      <dgm:t>
        <a:bodyPr/>
        <a:lstStyle/>
        <a:p>
          <a:endParaRPr lang="zh-CN" altLang="en-US"/>
        </a:p>
      </dgm:t>
    </dgm:pt>
    <dgm:pt modelId="{065FEEF5-7301-4C4F-8096-A1652EAA722F}">
      <dgm:prSet custT="1"/>
      <dgm:spPr/>
      <dgm:t>
        <a:bodyPr/>
        <a:lstStyle/>
        <a:p>
          <a:r>
            <a:rPr lang="zh-CN" altLang="en-US" sz="1600" dirty="0"/>
            <a:t>实现了原</a:t>
          </a:r>
          <a:r>
            <a:rPr lang="en-US" altLang="zh-CN" sz="1600" dirty="0"/>
            <a:t>oracle</a:t>
          </a:r>
          <a:r>
            <a:rPr lang="zh-CN" altLang="en-US" sz="1600" dirty="0"/>
            <a:t> </a:t>
          </a:r>
          <a:r>
            <a:rPr lang="en-US" altLang="zh-CN" sz="1600" dirty="0"/>
            <a:t>50</a:t>
          </a:r>
          <a:r>
            <a:rPr lang="zh-CN" altLang="en-US" sz="1600" dirty="0"/>
            <a:t>万行存储过程的平滑移植</a:t>
          </a:r>
          <a:endParaRPr lang="en-US" altLang="zh-CN" sz="1600" dirty="0"/>
        </a:p>
      </dgm:t>
    </dgm:pt>
    <dgm:pt modelId="{D6EDC15D-5489-48AB-A80D-6AC6D5143D97}" type="parTrans" cxnId="{03459428-96DB-42CF-87DB-57D8577A4C08}">
      <dgm:prSet/>
      <dgm:spPr/>
      <dgm:t>
        <a:bodyPr/>
        <a:lstStyle/>
        <a:p>
          <a:endParaRPr lang="zh-CN" altLang="en-US"/>
        </a:p>
      </dgm:t>
    </dgm:pt>
    <dgm:pt modelId="{3CF1C443-7444-4C79-8B63-F190CC9D96AD}" type="sibTrans" cxnId="{03459428-96DB-42CF-87DB-57D8577A4C08}">
      <dgm:prSet/>
      <dgm:spPr/>
      <dgm:t>
        <a:bodyPr/>
        <a:lstStyle/>
        <a:p>
          <a:endParaRPr lang="zh-CN" altLang="en-US"/>
        </a:p>
      </dgm:t>
    </dgm:pt>
    <dgm:pt modelId="{BC07C7FD-8DC5-4F4E-B1DF-EEBC9B680E97}">
      <dgm:prSet custT="1"/>
      <dgm:spPr/>
      <dgm:t>
        <a:bodyPr/>
        <a:lstStyle/>
        <a:p>
          <a:pPr rtl="0"/>
          <a:r>
            <a:rPr lang="zh-CN" altLang="en-US" sz="1600" dirty="0"/>
            <a:t>兼容</a:t>
          </a:r>
          <a:r>
            <a:rPr lang="zh-CN" sz="1600" dirty="0"/>
            <a:t>的</a:t>
          </a:r>
          <a:r>
            <a:rPr lang="en-US" altLang="zh-CN" sz="1600" dirty="0"/>
            <a:t>VPD</a:t>
          </a:r>
          <a:r>
            <a:rPr lang="zh-CN" altLang="en-US" sz="1600" dirty="0"/>
            <a:t>、</a:t>
          </a:r>
          <a:r>
            <a:rPr lang="en-US" altLang="zh-CN" sz="1600" dirty="0"/>
            <a:t>merge into</a:t>
          </a:r>
          <a:r>
            <a:rPr lang="zh-CN" altLang="en-US" sz="1600" dirty="0"/>
            <a:t>语法、正则表达语法、</a:t>
          </a:r>
          <a:r>
            <a:rPr lang="zh-CN" sz="1600" dirty="0"/>
            <a:t>系统包</a:t>
          </a:r>
          <a:r>
            <a:rPr lang="zh-CN" altLang="en-US" sz="1600" dirty="0"/>
            <a:t>、系统视图、系统函数、序列取值范围等</a:t>
          </a:r>
          <a:endParaRPr lang="zh-CN" sz="1600" dirty="0"/>
        </a:p>
      </dgm:t>
    </dgm:pt>
    <dgm:pt modelId="{DD385863-82D8-4B4B-9A03-E5E73E7E80E3}" type="parTrans" cxnId="{7358807E-0C25-4754-9BF6-9D5B3BA133E0}">
      <dgm:prSet/>
      <dgm:spPr/>
      <dgm:t>
        <a:bodyPr/>
        <a:lstStyle/>
        <a:p>
          <a:endParaRPr lang="zh-CN" altLang="en-US"/>
        </a:p>
      </dgm:t>
    </dgm:pt>
    <dgm:pt modelId="{942433BE-A976-4DF7-84AF-9A1E6EEB0AA6}" type="sibTrans" cxnId="{7358807E-0C25-4754-9BF6-9D5B3BA133E0}">
      <dgm:prSet/>
      <dgm:spPr/>
      <dgm:t>
        <a:bodyPr/>
        <a:lstStyle/>
        <a:p>
          <a:endParaRPr lang="zh-CN" altLang="en-US"/>
        </a:p>
      </dgm:t>
    </dgm:pt>
    <dgm:pt modelId="{93E32C62-0595-49AE-A23C-4434B4931A58}">
      <dgm:prSet custT="1"/>
      <dgm:spPr/>
      <dgm:t>
        <a:bodyPr/>
        <a:lstStyle/>
        <a:p>
          <a:pPr rtl="0"/>
          <a:r>
            <a:rPr lang="zh-CN" altLang="en-US" sz="1600" dirty="0"/>
            <a:t>延续应用开发商对现有数据库深层技术的使用习惯</a:t>
          </a:r>
          <a:endParaRPr lang="zh-CN" sz="1600" dirty="0"/>
        </a:p>
      </dgm:t>
    </dgm:pt>
    <dgm:pt modelId="{1FF72ED9-2038-4E5A-938B-2D8DC64033EA}" type="parTrans" cxnId="{79B0224D-3683-453C-B541-1FF73B7782A8}">
      <dgm:prSet/>
      <dgm:spPr/>
      <dgm:t>
        <a:bodyPr/>
        <a:lstStyle/>
        <a:p>
          <a:endParaRPr lang="zh-CN" altLang="en-US"/>
        </a:p>
      </dgm:t>
    </dgm:pt>
    <dgm:pt modelId="{A1BC2142-5C76-4698-8AFA-5E5CCBBDEFC6}" type="sibTrans" cxnId="{79B0224D-3683-453C-B541-1FF73B7782A8}">
      <dgm:prSet/>
      <dgm:spPr/>
      <dgm:t>
        <a:bodyPr/>
        <a:lstStyle/>
        <a:p>
          <a:endParaRPr lang="zh-CN" altLang="en-US"/>
        </a:p>
      </dgm:t>
    </dgm:pt>
    <dgm:pt modelId="{E7A130DA-118E-43AA-A221-4678A81E070E}" type="pres">
      <dgm:prSet presAssocID="{DBC797FD-DA2E-497E-A41B-211194DE6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2B86336-E736-4AAB-BD9F-7563E6BEE973}" type="pres">
      <dgm:prSet presAssocID="{1C8A00B4-BEC9-41D4-8B11-A292E508C910}" presName="parentText" presStyleLbl="node1" presStyleIdx="0" presStyleCnt="1" custScaleY="527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FE45A0-EE3C-4812-AF1B-92301F1C8ED1}" type="pres">
      <dgm:prSet presAssocID="{1C8A00B4-BEC9-41D4-8B11-A292E508C91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9B0224D-3683-453C-B541-1FF73B7782A8}" srcId="{1C8A00B4-BEC9-41D4-8B11-A292E508C910}" destId="{93E32C62-0595-49AE-A23C-4434B4931A58}" srcOrd="1" destOrd="0" parTransId="{1FF72ED9-2038-4E5A-938B-2D8DC64033EA}" sibTransId="{A1BC2142-5C76-4698-8AFA-5E5CCBBDEFC6}"/>
    <dgm:cxn modelId="{909A9F44-F9D7-4972-8755-5CBB981432B2}" type="presOf" srcId="{1C8A00B4-BEC9-41D4-8B11-A292E508C910}" destId="{12B86336-E736-4AAB-BD9F-7563E6BEE973}" srcOrd="0" destOrd="0" presId="urn:microsoft.com/office/officeart/2005/8/layout/vList2#1"/>
    <dgm:cxn modelId="{AE70CE75-CD4C-4D0B-B18F-7F9FE359E4FA}" type="presOf" srcId="{BC07C7FD-8DC5-4F4E-B1DF-EEBC9B680E97}" destId="{0AFE45A0-EE3C-4812-AF1B-92301F1C8ED1}" srcOrd="0" destOrd="0" presId="urn:microsoft.com/office/officeart/2005/8/layout/vList2#1"/>
    <dgm:cxn modelId="{03459428-96DB-42CF-87DB-57D8577A4C08}" srcId="{1C8A00B4-BEC9-41D4-8B11-A292E508C910}" destId="{065FEEF5-7301-4C4F-8096-A1652EAA722F}" srcOrd="2" destOrd="0" parTransId="{D6EDC15D-5489-48AB-A80D-6AC6D5143D97}" sibTransId="{3CF1C443-7444-4C79-8B63-F190CC9D96AD}"/>
    <dgm:cxn modelId="{909B0139-3D0F-48BE-9C9B-FCCA6124337E}" type="presOf" srcId="{DBC797FD-DA2E-497E-A41B-211194DE6AF0}" destId="{E7A130DA-118E-43AA-A221-4678A81E070E}" srcOrd="0" destOrd="0" presId="urn:microsoft.com/office/officeart/2005/8/layout/vList2#1"/>
    <dgm:cxn modelId="{8D40FC78-4158-44DB-A741-695CD284F9A2}" type="presOf" srcId="{065FEEF5-7301-4C4F-8096-A1652EAA722F}" destId="{0AFE45A0-EE3C-4812-AF1B-92301F1C8ED1}" srcOrd="0" destOrd="2" presId="urn:microsoft.com/office/officeart/2005/8/layout/vList2#1"/>
    <dgm:cxn modelId="{ADD6E466-41CF-456C-A004-87720C9BB8F2}" srcId="{DBC797FD-DA2E-497E-A41B-211194DE6AF0}" destId="{1C8A00B4-BEC9-41D4-8B11-A292E508C910}" srcOrd="0" destOrd="0" parTransId="{5CF6A199-4E5D-4A94-926F-9E602492ACD0}" sibTransId="{288B7D55-D95E-4531-8329-40B7BB575235}"/>
    <dgm:cxn modelId="{7358807E-0C25-4754-9BF6-9D5B3BA133E0}" srcId="{1C8A00B4-BEC9-41D4-8B11-A292E508C910}" destId="{BC07C7FD-8DC5-4F4E-B1DF-EEBC9B680E97}" srcOrd="0" destOrd="0" parTransId="{DD385863-82D8-4B4B-9A03-E5E73E7E80E3}" sibTransId="{942433BE-A976-4DF7-84AF-9A1E6EEB0AA6}"/>
    <dgm:cxn modelId="{66599988-D116-4171-9DF2-4C09E0D30100}" type="presOf" srcId="{93E32C62-0595-49AE-A23C-4434B4931A58}" destId="{0AFE45A0-EE3C-4812-AF1B-92301F1C8ED1}" srcOrd="0" destOrd="1" presId="urn:microsoft.com/office/officeart/2005/8/layout/vList2#1"/>
    <dgm:cxn modelId="{5252F2E4-95A4-444E-89DB-E59576A260A8}" type="presParOf" srcId="{E7A130DA-118E-43AA-A221-4678A81E070E}" destId="{12B86336-E736-4AAB-BD9F-7563E6BEE973}" srcOrd="0" destOrd="0" presId="urn:microsoft.com/office/officeart/2005/8/layout/vList2#1"/>
    <dgm:cxn modelId="{D77B7C7A-5060-4E3A-A7DB-7550DBF320AD}" type="presParOf" srcId="{E7A130DA-118E-43AA-A221-4678A81E070E}" destId="{0AFE45A0-EE3C-4812-AF1B-92301F1C8ED1}" srcOrd="1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02FEBC-796D-4F72-985B-2A8890988857}" type="doc">
      <dgm:prSet loTypeId="urn:microsoft.com/office/officeart/2008/layout/RadialCluster#1" loCatId="cycle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6D514561-F76B-44E9-B9C0-6621F2C57A49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zh-CN" altLang="en-US" sz="2400" dirty="0">
              <a:latin typeface="微软雅黑" panose="020B0503020204020204" charset="-122"/>
              <a:ea typeface="微软雅黑" panose="020B0503020204020204" charset="-122"/>
            </a:rPr>
            <a:t>移植系统</a:t>
          </a:r>
        </a:p>
      </dgm:t>
    </dgm:pt>
    <dgm:pt modelId="{C97A4966-0F92-4E2F-B566-37DD91E2352D}" type="parTrans" cxnId="{C8BC8746-3D62-4598-BEA9-409B9B86FCCA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33DF7E57-A91F-45BB-B0FC-530C89BA5FEC}" type="sibTrans" cxnId="{C8BC8746-3D62-4598-BEA9-409B9B86FCCA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22AD69EB-BC02-4F6E-9809-C768195CDEE6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移植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范围</a:t>
          </a:r>
        </a:p>
      </dgm:t>
    </dgm:pt>
    <dgm:pt modelId="{18041864-894F-4710-9329-B0F676218E72}" type="parTrans" cxnId="{9275D63D-8738-4229-9457-FDFC662162B2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5C36BF4D-3ED9-41C3-928F-8BAA5528E5C9}" type="sibTrans" cxnId="{9275D63D-8738-4229-9457-FDFC662162B2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BFC4D803-D01C-4387-AFE4-2C06EA79FB51}">
      <dgm:prSet phldrT="[文本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移植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时间</a:t>
          </a:r>
        </a:p>
      </dgm:t>
    </dgm:pt>
    <dgm:pt modelId="{BEEFF6CF-0DFA-4CA5-A785-DAA0FB0B135B}" type="parTrans" cxnId="{1170DFA9-16D7-45B7-B7A9-28C436A26E9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162998CB-CA84-4B67-AAA8-9F5BBACF0932}" type="sibTrans" cxnId="{1170DFA9-16D7-45B7-B7A9-28C436A26E9C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4A455AA9-5758-4C5F-9071-764D9A719C5C}">
      <dgm:prSet phldrT="[文本]" custT="1"/>
      <dgm:spPr>
        <a:solidFill>
          <a:srgbClr val="0F0090"/>
        </a:solidFill>
      </dgm:spPr>
      <dgm:t>
        <a:bodyPr/>
        <a:lstStyle/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性能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目标</a:t>
          </a:r>
        </a:p>
      </dgm:t>
    </dgm:pt>
    <dgm:pt modelId="{96123063-A1BA-4009-BDAA-363FAF735188}" type="parTrans" cxnId="{F5DB23A9-D691-47B2-B43C-D0D8ECF36738}">
      <dgm:prSet/>
      <dgm:spPr>
        <a:ln>
          <a:solidFill>
            <a:srgbClr val="0F0090"/>
          </a:solidFill>
        </a:ln>
      </dgm:spPr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E8EF9CC0-58C7-49FC-BD09-142ADDD7C7C2}" type="sibTrans" cxnId="{F5DB23A9-D691-47B2-B43C-D0D8ECF36738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7F190681-6B32-43B8-BF50-740B9E87D3D2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项目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背景</a:t>
          </a:r>
        </a:p>
      </dgm:t>
    </dgm:pt>
    <dgm:pt modelId="{B85C8651-77E4-4B66-B340-EC8754A676B0}" type="parTrans" cxnId="{2D6E4FCF-C944-465F-A512-1A6A09DBC61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42D0194B-1A06-4BD2-8B83-8DF1033C0EDF}" type="sibTrans" cxnId="{2D6E4FCF-C944-465F-A512-1A6A09DBC617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82465CDE-C66B-4E29-B873-36FE8352B5EB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移植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测试</a:t>
          </a:r>
        </a:p>
      </dgm:t>
    </dgm:pt>
    <dgm:pt modelId="{4C3B5B13-687F-4D86-8737-9058B2193E16}" type="parTrans" cxnId="{072C2CE6-66DD-4DDD-98D2-27440E86D5B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C72BB420-352E-40ED-A5CC-A569E7332DC6}" type="sibTrans" cxnId="{072C2CE6-66DD-4DDD-98D2-27440E86D5BE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6865E511-3B40-412A-B701-7E1749D6D548}">
      <dgm:prSet phldrT="[文本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风险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zh-CN" altLang="en-US" sz="1500" dirty="0">
              <a:latin typeface="微软雅黑" panose="020B0503020204020204" charset="-122"/>
              <a:ea typeface="微软雅黑" panose="020B0503020204020204" charset="-122"/>
            </a:rPr>
            <a:t>评估</a:t>
          </a:r>
          <a:endParaRPr lang="en-US" altLang="zh-CN" sz="15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9F497373-66B8-4D65-98E1-617070D01FD7}" type="parTrans" cxnId="{0504CD98-5E1B-4A65-B7DC-BC79863895B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6A173C30-3E67-4186-A9D1-BAE03FD72B1A}" type="sibTrans" cxnId="{0504CD98-5E1B-4A65-B7DC-BC79863895B8}">
      <dgm:prSet/>
      <dgm:spPr/>
      <dgm:t>
        <a:bodyPr/>
        <a:lstStyle/>
        <a:p>
          <a:endParaRPr lang="zh-CN" altLang="en-US" sz="1500">
            <a:latin typeface="微软雅黑" panose="020B0503020204020204" charset="-122"/>
            <a:ea typeface="微软雅黑" panose="020B0503020204020204" charset="-122"/>
          </a:endParaRPr>
        </a:p>
      </dgm:t>
    </dgm:pt>
    <dgm:pt modelId="{ADC94538-3267-497F-81F2-33965B57683C}" type="pres">
      <dgm:prSet presAssocID="{0802FEBC-796D-4F72-985B-2A889098885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3F1084C-B668-47F5-B096-5EF2EA0668C3}" type="pres">
      <dgm:prSet presAssocID="{6D514561-F76B-44E9-B9C0-6621F2C57A49}" presName="singleCycle" presStyleCnt="0"/>
      <dgm:spPr/>
    </dgm:pt>
    <dgm:pt modelId="{2CF8F14C-6BEF-4819-A490-44140E077A85}" type="pres">
      <dgm:prSet presAssocID="{6D514561-F76B-44E9-B9C0-6621F2C57A49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6A6ECE75-F8D7-4C8B-8267-53D646BA8F3B}" type="pres">
      <dgm:prSet presAssocID="{18041864-894F-4710-9329-B0F676218E72}" presName="Name56" presStyleLbl="parChTrans1D2" presStyleIdx="0" presStyleCnt="6"/>
      <dgm:spPr/>
      <dgm:t>
        <a:bodyPr/>
        <a:lstStyle/>
        <a:p>
          <a:endParaRPr lang="zh-CN" altLang="en-US"/>
        </a:p>
      </dgm:t>
    </dgm:pt>
    <dgm:pt modelId="{898D4E8B-889A-4EF0-90DB-F63B3C9F3457}" type="pres">
      <dgm:prSet presAssocID="{22AD69EB-BC02-4F6E-9809-C768195CDEE6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C1FC83-BF47-4A22-9529-E1C59FF06A70}" type="pres">
      <dgm:prSet presAssocID="{BEEFF6CF-0DFA-4CA5-A785-DAA0FB0B135B}" presName="Name56" presStyleLbl="parChTrans1D2" presStyleIdx="1" presStyleCnt="6"/>
      <dgm:spPr/>
      <dgm:t>
        <a:bodyPr/>
        <a:lstStyle/>
        <a:p>
          <a:endParaRPr lang="zh-CN" altLang="en-US"/>
        </a:p>
      </dgm:t>
    </dgm:pt>
    <dgm:pt modelId="{5E7757EB-323A-4CEB-8EFE-5E2A15F038DA}" type="pres">
      <dgm:prSet presAssocID="{BFC4D803-D01C-4387-AFE4-2C06EA79FB51}" presName="text0" presStyleLbl="node1" presStyleIdx="2" presStyleCnt="7" custScaleX="100484" custScaleY="984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D3A278-4C65-4135-B120-ED331B9C6E11}" type="pres">
      <dgm:prSet presAssocID="{96123063-A1BA-4009-BDAA-363FAF735188}" presName="Name56" presStyleLbl="parChTrans1D2" presStyleIdx="2" presStyleCnt="6"/>
      <dgm:spPr/>
      <dgm:t>
        <a:bodyPr/>
        <a:lstStyle/>
        <a:p>
          <a:endParaRPr lang="zh-CN" altLang="en-US"/>
        </a:p>
      </dgm:t>
    </dgm:pt>
    <dgm:pt modelId="{1775D0F2-E9AC-4F9F-9213-9DE991941454}" type="pres">
      <dgm:prSet presAssocID="{4A455AA9-5758-4C5F-9071-764D9A719C5C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DDF6A6-6355-4B43-9730-A7E8EEF39100}" type="pres">
      <dgm:prSet presAssocID="{4C3B5B13-687F-4D86-8737-9058B2193E16}" presName="Name56" presStyleLbl="parChTrans1D2" presStyleIdx="3" presStyleCnt="6"/>
      <dgm:spPr/>
      <dgm:t>
        <a:bodyPr/>
        <a:lstStyle/>
        <a:p>
          <a:endParaRPr lang="zh-CN" altLang="en-US"/>
        </a:p>
      </dgm:t>
    </dgm:pt>
    <dgm:pt modelId="{72D6C81D-18AE-45ED-851B-BEB70D3234B4}" type="pres">
      <dgm:prSet presAssocID="{82465CDE-C66B-4E29-B873-36FE8352B5EB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847BA9-353A-41F2-8955-B45377FC4E06}" type="pres">
      <dgm:prSet presAssocID="{9F497373-66B8-4D65-98E1-617070D01FD7}" presName="Name56" presStyleLbl="parChTrans1D2" presStyleIdx="4" presStyleCnt="6"/>
      <dgm:spPr/>
      <dgm:t>
        <a:bodyPr/>
        <a:lstStyle/>
        <a:p>
          <a:endParaRPr lang="zh-CN" altLang="en-US"/>
        </a:p>
      </dgm:t>
    </dgm:pt>
    <dgm:pt modelId="{1396117C-E244-4D73-BD2F-F8DDD78557C3}" type="pres">
      <dgm:prSet presAssocID="{6865E511-3B40-412A-B701-7E1749D6D548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4F8026-A762-4C89-ABF9-6B81101E4099}" type="pres">
      <dgm:prSet presAssocID="{B85C8651-77E4-4B66-B340-EC8754A676B0}" presName="Name56" presStyleLbl="parChTrans1D2" presStyleIdx="5" presStyleCnt="6"/>
      <dgm:spPr/>
      <dgm:t>
        <a:bodyPr/>
        <a:lstStyle/>
        <a:p>
          <a:endParaRPr lang="zh-CN" altLang="en-US"/>
        </a:p>
      </dgm:t>
    </dgm:pt>
    <dgm:pt modelId="{B3C99A15-382D-49EB-A271-54467A8B378B}" type="pres">
      <dgm:prSet presAssocID="{7F190681-6B32-43B8-BF50-740B9E87D3D2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6E4FCF-C944-465F-A512-1A6A09DBC617}" srcId="{6D514561-F76B-44E9-B9C0-6621F2C57A49}" destId="{7F190681-6B32-43B8-BF50-740B9E87D3D2}" srcOrd="5" destOrd="0" parTransId="{B85C8651-77E4-4B66-B340-EC8754A676B0}" sibTransId="{42D0194B-1A06-4BD2-8B83-8DF1033C0EDF}"/>
    <dgm:cxn modelId="{51644CBA-5088-4A1C-9B4D-D4AACECCD33E}" type="presOf" srcId="{9F497373-66B8-4D65-98E1-617070D01FD7}" destId="{4E847BA9-353A-41F2-8955-B45377FC4E06}" srcOrd="0" destOrd="0" presId="urn:microsoft.com/office/officeart/2008/layout/RadialCluster#1"/>
    <dgm:cxn modelId="{6D6CF8D0-5F09-4992-B5D1-51B3B65D5BE4}" type="presOf" srcId="{BEEFF6CF-0DFA-4CA5-A785-DAA0FB0B135B}" destId="{E6C1FC83-BF47-4A22-9529-E1C59FF06A70}" srcOrd="0" destOrd="0" presId="urn:microsoft.com/office/officeart/2008/layout/RadialCluster#1"/>
    <dgm:cxn modelId="{F5DB23A9-D691-47B2-B43C-D0D8ECF36738}" srcId="{6D514561-F76B-44E9-B9C0-6621F2C57A49}" destId="{4A455AA9-5758-4C5F-9071-764D9A719C5C}" srcOrd="2" destOrd="0" parTransId="{96123063-A1BA-4009-BDAA-363FAF735188}" sibTransId="{E8EF9CC0-58C7-49FC-BD09-142ADDD7C7C2}"/>
    <dgm:cxn modelId="{072C2CE6-66DD-4DDD-98D2-27440E86D5BE}" srcId="{6D514561-F76B-44E9-B9C0-6621F2C57A49}" destId="{82465CDE-C66B-4E29-B873-36FE8352B5EB}" srcOrd="3" destOrd="0" parTransId="{4C3B5B13-687F-4D86-8737-9058B2193E16}" sibTransId="{C72BB420-352E-40ED-A5CC-A569E7332DC6}"/>
    <dgm:cxn modelId="{F5E1F83A-36D2-4983-BF01-240BFB18F039}" type="presOf" srcId="{18041864-894F-4710-9329-B0F676218E72}" destId="{6A6ECE75-F8D7-4C8B-8267-53D646BA8F3B}" srcOrd="0" destOrd="0" presId="urn:microsoft.com/office/officeart/2008/layout/RadialCluster#1"/>
    <dgm:cxn modelId="{9275D63D-8738-4229-9457-FDFC662162B2}" srcId="{6D514561-F76B-44E9-B9C0-6621F2C57A49}" destId="{22AD69EB-BC02-4F6E-9809-C768195CDEE6}" srcOrd="0" destOrd="0" parTransId="{18041864-894F-4710-9329-B0F676218E72}" sibTransId="{5C36BF4D-3ED9-41C3-928F-8BAA5528E5C9}"/>
    <dgm:cxn modelId="{5956C8DC-5E6F-4E71-97AE-6FCAAA590161}" type="presOf" srcId="{6865E511-3B40-412A-B701-7E1749D6D548}" destId="{1396117C-E244-4D73-BD2F-F8DDD78557C3}" srcOrd="0" destOrd="0" presId="urn:microsoft.com/office/officeart/2008/layout/RadialCluster#1"/>
    <dgm:cxn modelId="{85C163CB-99BB-4BB6-8046-AD63AA93B671}" type="presOf" srcId="{4C3B5B13-687F-4D86-8737-9058B2193E16}" destId="{0FDDF6A6-6355-4B43-9730-A7E8EEF39100}" srcOrd="0" destOrd="0" presId="urn:microsoft.com/office/officeart/2008/layout/RadialCluster#1"/>
    <dgm:cxn modelId="{2FDDCBAA-2F3B-4A2B-A961-AA2A0C5D7210}" type="presOf" srcId="{4A455AA9-5758-4C5F-9071-764D9A719C5C}" destId="{1775D0F2-E9AC-4F9F-9213-9DE991941454}" srcOrd="0" destOrd="0" presId="urn:microsoft.com/office/officeart/2008/layout/RadialCluster#1"/>
    <dgm:cxn modelId="{DF743BD0-5B08-45B6-B161-256E312A74BE}" type="presOf" srcId="{0802FEBC-796D-4F72-985B-2A8890988857}" destId="{ADC94538-3267-497F-81F2-33965B57683C}" srcOrd="0" destOrd="0" presId="urn:microsoft.com/office/officeart/2008/layout/RadialCluster#1"/>
    <dgm:cxn modelId="{538B8CEA-4F04-4D1E-857E-82303C177832}" type="presOf" srcId="{B85C8651-77E4-4B66-B340-EC8754A676B0}" destId="{6E4F8026-A762-4C89-ABF9-6B81101E4099}" srcOrd="0" destOrd="0" presId="urn:microsoft.com/office/officeart/2008/layout/RadialCluster#1"/>
    <dgm:cxn modelId="{0504CD98-5E1B-4A65-B7DC-BC79863895B8}" srcId="{6D514561-F76B-44E9-B9C0-6621F2C57A49}" destId="{6865E511-3B40-412A-B701-7E1749D6D548}" srcOrd="4" destOrd="0" parTransId="{9F497373-66B8-4D65-98E1-617070D01FD7}" sibTransId="{6A173C30-3E67-4186-A9D1-BAE03FD72B1A}"/>
    <dgm:cxn modelId="{F3FCE85A-A4A8-47F9-8A86-899B5FAC1A3E}" type="presOf" srcId="{6D514561-F76B-44E9-B9C0-6621F2C57A49}" destId="{2CF8F14C-6BEF-4819-A490-44140E077A85}" srcOrd="0" destOrd="0" presId="urn:microsoft.com/office/officeart/2008/layout/RadialCluster#1"/>
    <dgm:cxn modelId="{C8BC8746-3D62-4598-BEA9-409B9B86FCCA}" srcId="{0802FEBC-796D-4F72-985B-2A8890988857}" destId="{6D514561-F76B-44E9-B9C0-6621F2C57A49}" srcOrd="0" destOrd="0" parTransId="{C97A4966-0F92-4E2F-B566-37DD91E2352D}" sibTransId="{33DF7E57-A91F-45BB-B0FC-530C89BA5FEC}"/>
    <dgm:cxn modelId="{43817110-08C3-43CC-93B1-D5F7BDA5E653}" type="presOf" srcId="{22AD69EB-BC02-4F6E-9809-C768195CDEE6}" destId="{898D4E8B-889A-4EF0-90DB-F63B3C9F3457}" srcOrd="0" destOrd="0" presId="urn:microsoft.com/office/officeart/2008/layout/RadialCluster#1"/>
    <dgm:cxn modelId="{1170DFA9-16D7-45B7-B7A9-28C436A26E9C}" srcId="{6D514561-F76B-44E9-B9C0-6621F2C57A49}" destId="{BFC4D803-D01C-4387-AFE4-2C06EA79FB51}" srcOrd="1" destOrd="0" parTransId="{BEEFF6CF-0DFA-4CA5-A785-DAA0FB0B135B}" sibTransId="{162998CB-CA84-4B67-AAA8-9F5BBACF0932}"/>
    <dgm:cxn modelId="{2356652E-670A-4614-A9D9-CAA6B8768CA8}" type="presOf" srcId="{BFC4D803-D01C-4387-AFE4-2C06EA79FB51}" destId="{5E7757EB-323A-4CEB-8EFE-5E2A15F038DA}" srcOrd="0" destOrd="0" presId="urn:microsoft.com/office/officeart/2008/layout/RadialCluster#1"/>
    <dgm:cxn modelId="{34F9E9E0-594B-4BD2-A49C-EE4A6473DD17}" type="presOf" srcId="{82465CDE-C66B-4E29-B873-36FE8352B5EB}" destId="{72D6C81D-18AE-45ED-851B-BEB70D3234B4}" srcOrd="0" destOrd="0" presId="urn:microsoft.com/office/officeart/2008/layout/RadialCluster#1"/>
    <dgm:cxn modelId="{4B77C1A1-E326-435D-AD16-994A23E6D85A}" type="presOf" srcId="{96123063-A1BA-4009-BDAA-363FAF735188}" destId="{77D3A278-4C65-4135-B120-ED331B9C6E11}" srcOrd="0" destOrd="0" presId="urn:microsoft.com/office/officeart/2008/layout/RadialCluster#1"/>
    <dgm:cxn modelId="{1CAFCB0F-F62E-49D2-83A6-B5D92780D183}" type="presOf" srcId="{7F190681-6B32-43B8-BF50-740B9E87D3D2}" destId="{B3C99A15-382D-49EB-A271-54467A8B378B}" srcOrd="0" destOrd="0" presId="urn:microsoft.com/office/officeart/2008/layout/RadialCluster#1"/>
    <dgm:cxn modelId="{290BB2F1-7DB5-4DA3-A06C-F844463AF172}" type="presParOf" srcId="{ADC94538-3267-497F-81F2-33965B57683C}" destId="{43F1084C-B668-47F5-B096-5EF2EA0668C3}" srcOrd="0" destOrd="0" presId="urn:microsoft.com/office/officeart/2008/layout/RadialCluster#1"/>
    <dgm:cxn modelId="{C79C6CD7-D69F-4CDA-BDE0-4B66028836A4}" type="presParOf" srcId="{43F1084C-B668-47F5-B096-5EF2EA0668C3}" destId="{2CF8F14C-6BEF-4819-A490-44140E077A85}" srcOrd="0" destOrd="0" presId="urn:microsoft.com/office/officeart/2008/layout/RadialCluster#1"/>
    <dgm:cxn modelId="{14279148-0ED3-4993-8331-B8C077FF01F5}" type="presParOf" srcId="{43F1084C-B668-47F5-B096-5EF2EA0668C3}" destId="{6A6ECE75-F8D7-4C8B-8267-53D646BA8F3B}" srcOrd="1" destOrd="0" presId="urn:microsoft.com/office/officeart/2008/layout/RadialCluster#1"/>
    <dgm:cxn modelId="{178EA3EF-EF09-4958-9BE1-734A1154B326}" type="presParOf" srcId="{43F1084C-B668-47F5-B096-5EF2EA0668C3}" destId="{898D4E8B-889A-4EF0-90DB-F63B3C9F3457}" srcOrd="2" destOrd="0" presId="urn:microsoft.com/office/officeart/2008/layout/RadialCluster#1"/>
    <dgm:cxn modelId="{9B58AF52-2CFB-4EC7-B9AF-0E9F0CF19D0D}" type="presParOf" srcId="{43F1084C-B668-47F5-B096-5EF2EA0668C3}" destId="{E6C1FC83-BF47-4A22-9529-E1C59FF06A70}" srcOrd="3" destOrd="0" presId="urn:microsoft.com/office/officeart/2008/layout/RadialCluster#1"/>
    <dgm:cxn modelId="{A53D0BEC-4348-47D3-ADF6-A9C6B52AA24F}" type="presParOf" srcId="{43F1084C-B668-47F5-B096-5EF2EA0668C3}" destId="{5E7757EB-323A-4CEB-8EFE-5E2A15F038DA}" srcOrd="4" destOrd="0" presId="urn:microsoft.com/office/officeart/2008/layout/RadialCluster#1"/>
    <dgm:cxn modelId="{9B640F46-ECC3-4B65-BC9C-DB7459062735}" type="presParOf" srcId="{43F1084C-B668-47F5-B096-5EF2EA0668C3}" destId="{77D3A278-4C65-4135-B120-ED331B9C6E11}" srcOrd="5" destOrd="0" presId="urn:microsoft.com/office/officeart/2008/layout/RadialCluster#1"/>
    <dgm:cxn modelId="{0E8862F7-F08A-4EFB-BFD9-2DD6BEFC8A53}" type="presParOf" srcId="{43F1084C-B668-47F5-B096-5EF2EA0668C3}" destId="{1775D0F2-E9AC-4F9F-9213-9DE991941454}" srcOrd="6" destOrd="0" presId="urn:microsoft.com/office/officeart/2008/layout/RadialCluster#1"/>
    <dgm:cxn modelId="{BB7A6B6E-EAD8-4704-BC65-5327F9A84EBF}" type="presParOf" srcId="{43F1084C-B668-47F5-B096-5EF2EA0668C3}" destId="{0FDDF6A6-6355-4B43-9730-A7E8EEF39100}" srcOrd="7" destOrd="0" presId="urn:microsoft.com/office/officeart/2008/layout/RadialCluster#1"/>
    <dgm:cxn modelId="{5C36D6E8-B15D-4FCF-8157-1D874C9044B7}" type="presParOf" srcId="{43F1084C-B668-47F5-B096-5EF2EA0668C3}" destId="{72D6C81D-18AE-45ED-851B-BEB70D3234B4}" srcOrd="8" destOrd="0" presId="urn:microsoft.com/office/officeart/2008/layout/RadialCluster#1"/>
    <dgm:cxn modelId="{8A564446-28C3-4CBB-9B03-20102FAC0681}" type="presParOf" srcId="{43F1084C-B668-47F5-B096-5EF2EA0668C3}" destId="{4E847BA9-353A-41F2-8955-B45377FC4E06}" srcOrd="9" destOrd="0" presId="urn:microsoft.com/office/officeart/2008/layout/RadialCluster#1"/>
    <dgm:cxn modelId="{115E394F-D073-477B-A44F-711589D37658}" type="presParOf" srcId="{43F1084C-B668-47F5-B096-5EF2EA0668C3}" destId="{1396117C-E244-4D73-BD2F-F8DDD78557C3}" srcOrd="10" destOrd="0" presId="urn:microsoft.com/office/officeart/2008/layout/RadialCluster#1"/>
    <dgm:cxn modelId="{714518E1-28CA-4B08-9480-572C36E2B507}" type="presParOf" srcId="{43F1084C-B668-47F5-B096-5EF2EA0668C3}" destId="{6E4F8026-A762-4C89-ABF9-6B81101E4099}" srcOrd="11" destOrd="0" presId="urn:microsoft.com/office/officeart/2008/layout/RadialCluster#1"/>
    <dgm:cxn modelId="{9A1E279E-F96A-42F1-A3C5-2676EAE489ED}" type="presParOf" srcId="{43F1084C-B668-47F5-B096-5EF2EA0668C3}" destId="{B3C99A15-382D-49EB-A271-54467A8B378B}" srcOrd="12" destOrd="0" presId="urn:microsoft.com/office/officeart/2008/layout/RadialCluster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AED4C-F062-4BFF-91E7-0436E2ACA7B4}" type="doc">
      <dgm:prSet loTypeId="urn:microsoft.com/office/officeart/2005/8/layout/process1" loCatId="process" qsTypeId="urn:microsoft.com/office/officeart/2005/8/quickstyle/simple3#1" qsCatId="simple" csTypeId="urn:microsoft.com/office/officeart/2005/8/colors/accent5_3#1" csCatId="accent5" phldr="1"/>
      <dgm:spPr/>
    </dgm:pt>
    <dgm:pt modelId="{BAA65CA6-2F30-4973-B7F5-09AF335B853A}">
      <dgm:prSet phldrT="[文本]" custT="1"/>
      <dgm:spPr/>
      <dgm:t>
        <a:bodyPr/>
        <a:lstStyle/>
        <a:p>
          <a:r>
            <a:rPr lang="zh-CN" altLang="en-US" sz="2400" dirty="0"/>
            <a:t>功能测试</a:t>
          </a:r>
        </a:p>
      </dgm:t>
    </dgm:pt>
    <dgm:pt modelId="{834B6675-96DB-45B6-BD9C-919074BEC219}" type="parTrans" cxnId="{73C23CFD-1DA0-40EA-9364-8A7A81684993}">
      <dgm:prSet/>
      <dgm:spPr/>
      <dgm:t>
        <a:bodyPr/>
        <a:lstStyle/>
        <a:p>
          <a:endParaRPr lang="zh-CN" altLang="en-US"/>
        </a:p>
      </dgm:t>
    </dgm:pt>
    <dgm:pt modelId="{84D819B4-07F6-4FED-8011-F68DD1BA08CA}" type="sibTrans" cxnId="{73C23CFD-1DA0-40EA-9364-8A7A81684993}">
      <dgm:prSet/>
      <dgm:spPr/>
      <dgm:t>
        <a:bodyPr/>
        <a:lstStyle/>
        <a:p>
          <a:endParaRPr lang="zh-CN" altLang="en-US"/>
        </a:p>
      </dgm:t>
    </dgm:pt>
    <dgm:pt modelId="{50A5BDCE-D1B9-4D05-BCBB-CE082529C364}">
      <dgm:prSet phldrT="[文本]" custT="1"/>
      <dgm:spPr/>
      <dgm:t>
        <a:bodyPr/>
        <a:lstStyle/>
        <a:p>
          <a:r>
            <a:rPr lang="zh-CN" altLang="en-US" sz="2400" dirty="0"/>
            <a:t>性能测试</a:t>
          </a:r>
        </a:p>
      </dgm:t>
    </dgm:pt>
    <dgm:pt modelId="{AA78B035-C2E6-48F0-8F0C-230FE74EAE9E}" type="parTrans" cxnId="{251E9198-6BC9-4397-B13D-1975C0209F10}">
      <dgm:prSet/>
      <dgm:spPr/>
      <dgm:t>
        <a:bodyPr/>
        <a:lstStyle/>
        <a:p>
          <a:endParaRPr lang="zh-CN" altLang="en-US"/>
        </a:p>
      </dgm:t>
    </dgm:pt>
    <dgm:pt modelId="{1140C64D-6D72-4B58-A097-66FAA36FFCDB}" type="sibTrans" cxnId="{251E9198-6BC9-4397-B13D-1975C0209F10}">
      <dgm:prSet/>
      <dgm:spPr/>
      <dgm:t>
        <a:bodyPr/>
        <a:lstStyle/>
        <a:p>
          <a:endParaRPr lang="zh-CN" altLang="en-US"/>
        </a:p>
      </dgm:t>
    </dgm:pt>
    <dgm:pt modelId="{7DD5EEFE-36A2-4E9E-9FB4-A67C38DCB8AE}">
      <dgm:prSet phldrT="[文本]" custT="1"/>
      <dgm:spPr/>
      <dgm:t>
        <a:bodyPr/>
        <a:lstStyle/>
        <a:p>
          <a:r>
            <a:rPr lang="zh-CN" altLang="en-US" sz="2400" dirty="0"/>
            <a:t>极限测试</a:t>
          </a:r>
        </a:p>
      </dgm:t>
    </dgm:pt>
    <dgm:pt modelId="{F2F17B16-E8CF-46A5-B81C-3B45594CEF1F}" type="parTrans" cxnId="{C759E558-D185-4CB7-904B-5605F933BB29}">
      <dgm:prSet/>
      <dgm:spPr/>
      <dgm:t>
        <a:bodyPr/>
        <a:lstStyle/>
        <a:p>
          <a:endParaRPr lang="zh-CN" altLang="en-US"/>
        </a:p>
      </dgm:t>
    </dgm:pt>
    <dgm:pt modelId="{CFA3F105-D14D-42D5-BD58-28DC3177F9FA}" type="sibTrans" cxnId="{C759E558-D185-4CB7-904B-5605F933BB29}">
      <dgm:prSet/>
      <dgm:spPr/>
      <dgm:t>
        <a:bodyPr/>
        <a:lstStyle/>
        <a:p>
          <a:endParaRPr lang="zh-CN" altLang="en-US"/>
        </a:p>
      </dgm:t>
    </dgm:pt>
    <dgm:pt modelId="{DA0B8EC0-0153-4E0D-B434-67365E928A8E}" type="pres">
      <dgm:prSet presAssocID="{4FCAED4C-F062-4BFF-91E7-0436E2ACA7B4}" presName="Name0" presStyleCnt="0">
        <dgm:presLayoutVars>
          <dgm:dir/>
          <dgm:resizeHandles val="exact"/>
        </dgm:presLayoutVars>
      </dgm:prSet>
      <dgm:spPr/>
    </dgm:pt>
    <dgm:pt modelId="{74A1B81F-D080-4633-8F16-2A75A3C3092C}" type="pres">
      <dgm:prSet presAssocID="{BAA65CA6-2F30-4973-B7F5-09AF335B85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B2F913-25C2-4062-BA80-AFC81A755E3E}" type="pres">
      <dgm:prSet presAssocID="{84D819B4-07F6-4FED-8011-F68DD1BA08CA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035225F-A733-4F94-B47A-24118C278E29}" type="pres">
      <dgm:prSet presAssocID="{84D819B4-07F6-4FED-8011-F68DD1BA08CA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3651751-E423-4A19-8294-E96DE1445D49}" type="pres">
      <dgm:prSet presAssocID="{50A5BDCE-D1B9-4D05-BCBB-CE082529C3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C723EB-2951-4C54-A672-A55EFA692DD0}" type="pres">
      <dgm:prSet presAssocID="{1140C64D-6D72-4B58-A097-66FAA36FFCDB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71E68E07-1983-48E6-80C6-64BFD2F6E5BC}" type="pres">
      <dgm:prSet presAssocID="{1140C64D-6D72-4B58-A097-66FAA36FFCDB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60168991-B4B1-4B19-8305-DE31DF5BEE1A}" type="pres">
      <dgm:prSet presAssocID="{7DD5EEFE-36A2-4E9E-9FB4-A67C38DCB8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7E6D36-31DE-4F73-BFF1-101587D0195B}" type="presOf" srcId="{1140C64D-6D72-4B58-A097-66FAA36FFCDB}" destId="{24C723EB-2951-4C54-A672-A55EFA692DD0}" srcOrd="0" destOrd="0" presId="urn:microsoft.com/office/officeart/2005/8/layout/process1"/>
    <dgm:cxn modelId="{B178825A-85D2-4D1F-9B4E-A41B2DE1AD44}" type="presOf" srcId="{84D819B4-07F6-4FED-8011-F68DD1BA08CA}" destId="{B035225F-A733-4F94-B47A-24118C278E29}" srcOrd="1" destOrd="0" presId="urn:microsoft.com/office/officeart/2005/8/layout/process1"/>
    <dgm:cxn modelId="{048F58D1-FE46-4E7B-9AFE-A778E0BE5571}" type="presOf" srcId="{50A5BDCE-D1B9-4D05-BCBB-CE082529C364}" destId="{73651751-E423-4A19-8294-E96DE1445D49}" srcOrd="0" destOrd="0" presId="urn:microsoft.com/office/officeart/2005/8/layout/process1"/>
    <dgm:cxn modelId="{0D11917D-3DBC-44E9-B201-62FD30E8AB72}" type="presOf" srcId="{BAA65CA6-2F30-4973-B7F5-09AF335B853A}" destId="{74A1B81F-D080-4633-8F16-2A75A3C3092C}" srcOrd="0" destOrd="0" presId="urn:microsoft.com/office/officeart/2005/8/layout/process1"/>
    <dgm:cxn modelId="{980BBD3B-DF9A-4287-B55B-EC09B53B4414}" type="presOf" srcId="{4FCAED4C-F062-4BFF-91E7-0436E2ACA7B4}" destId="{DA0B8EC0-0153-4E0D-B434-67365E928A8E}" srcOrd="0" destOrd="0" presId="urn:microsoft.com/office/officeart/2005/8/layout/process1"/>
    <dgm:cxn modelId="{B375E0B8-58BC-4C91-937C-FBBC96BC7DC0}" type="presOf" srcId="{1140C64D-6D72-4B58-A097-66FAA36FFCDB}" destId="{71E68E07-1983-48E6-80C6-64BFD2F6E5BC}" srcOrd="1" destOrd="0" presId="urn:microsoft.com/office/officeart/2005/8/layout/process1"/>
    <dgm:cxn modelId="{A9F5C1B1-BEEC-4DD9-849F-9991032511F6}" type="presOf" srcId="{7DD5EEFE-36A2-4E9E-9FB4-A67C38DCB8AE}" destId="{60168991-B4B1-4B19-8305-DE31DF5BEE1A}" srcOrd="0" destOrd="0" presId="urn:microsoft.com/office/officeart/2005/8/layout/process1"/>
    <dgm:cxn modelId="{88164759-A66F-4E3C-B7AD-7C472CE991EB}" type="presOf" srcId="{84D819B4-07F6-4FED-8011-F68DD1BA08CA}" destId="{6BB2F913-25C2-4062-BA80-AFC81A755E3E}" srcOrd="0" destOrd="0" presId="urn:microsoft.com/office/officeart/2005/8/layout/process1"/>
    <dgm:cxn modelId="{C759E558-D185-4CB7-904B-5605F933BB29}" srcId="{4FCAED4C-F062-4BFF-91E7-0436E2ACA7B4}" destId="{7DD5EEFE-36A2-4E9E-9FB4-A67C38DCB8AE}" srcOrd="2" destOrd="0" parTransId="{F2F17B16-E8CF-46A5-B81C-3B45594CEF1F}" sibTransId="{CFA3F105-D14D-42D5-BD58-28DC3177F9FA}"/>
    <dgm:cxn modelId="{251E9198-6BC9-4397-B13D-1975C0209F10}" srcId="{4FCAED4C-F062-4BFF-91E7-0436E2ACA7B4}" destId="{50A5BDCE-D1B9-4D05-BCBB-CE082529C364}" srcOrd="1" destOrd="0" parTransId="{AA78B035-C2E6-48F0-8F0C-230FE74EAE9E}" sibTransId="{1140C64D-6D72-4B58-A097-66FAA36FFCDB}"/>
    <dgm:cxn modelId="{73C23CFD-1DA0-40EA-9364-8A7A81684993}" srcId="{4FCAED4C-F062-4BFF-91E7-0436E2ACA7B4}" destId="{BAA65CA6-2F30-4973-B7F5-09AF335B853A}" srcOrd="0" destOrd="0" parTransId="{834B6675-96DB-45B6-BD9C-919074BEC219}" sibTransId="{84D819B4-07F6-4FED-8011-F68DD1BA08CA}"/>
    <dgm:cxn modelId="{08DC8E29-F849-47DA-B315-039C41F06955}" type="presParOf" srcId="{DA0B8EC0-0153-4E0D-B434-67365E928A8E}" destId="{74A1B81F-D080-4633-8F16-2A75A3C3092C}" srcOrd="0" destOrd="0" presId="urn:microsoft.com/office/officeart/2005/8/layout/process1"/>
    <dgm:cxn modelId="{028B06F3-C074-4FBA-821A-95FE6726C803}" type="presParOf" srcId="{DA0B8EC0-0153-4E0D-B434-67365E928A8E}" destId="{6BB2F913-25C2-4062-BA80-AFC81A755E3E}" srcOrd="1" destOrd="0" presId="urn:microsoft.com/office/officeart/2005/8/layout/process1"/>
    <dgm:cxn modelId="{7FCC4715-AE8C-4772-A446-280081AD46DE}" type="presParOf" srcId="{6BB2F913-25C2-4062-BA80-AFC81A755E3E}" destId="{B035225F-A733-4F94-B47A-24118C278E29}" srcOrd="0" destOrd="0" presId="urn:microsoft.com/office/officeart/2005/8/layout/process1"/>
    <dgm:cxn modelId="{DE86FB97-3939-4DFE-B52E-A805FA3E4D57}" type="presParOf" srcId="{DA0B8EC0-0153-4E0D-B434-67365E928A8E}" destId="{73651751-E423-4A19-8294-E96DE1445D49}" srcOrd="2" destOrd="0" presId="urn:microsoft.com/office/officeart/2005/8/layout/process1"/>
    <dgm:cxn modelId="{D2811DAF-74E4-49D0-9CCE-2B1E43EC7277}" type="presParOf" srcId="{DA0B8EC0-0153-4E0D-B434-67365E928A8E}" destId="{24C723EB-2951-4C54-A672-A55EFA692DD0}" srcOrd="3" destOrd="0" presId="urn:microsoft.com/office/officeart/2005/8/layout/process1"/>
    <dgm:cxn modelId="{EAFAE722-7D60-48AD-AA3F-9E56476E6A67}" type="presParOf" srcId="{24C723EB-2951-4C54-A672-A55EFA692DD0}" destId="{71E68E07-1983-48E6-80C6-64BFD2F6E5BC}" srcOrd="0" destOrd="0" presId="urn:microsoft.com/office/officeart/2005/8/layout/process1"/>
    <dgm:cxn modelId="{F2965A82-C036-4C29-B637-88E382E32D2A}" type="presParOf" srcId="{DA0B8EC0-0153-4E0D-B434-67365E928A8E}" destId="{60168991-B4B1-4B19-8305-DE31DF5BEE1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3D9025-9D45-41B2-9C30-061592FC86FA}" type="doc">
      <dgm:prSet loTypeId="urn:microsoft.com/office/officeart/2005/8/layout/matrix1#1" loCatId="matrix" qsTypeId="urn:microsoft.com/office/officeart/2005/8/quickstyle/simple2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AC5471C5-F6EE-48E5-BDBF-DD1457E38292}">
      <dgm:prSet/>
      <dgm:spPr/>
      <dgm:t>
        <a:bodyPr/>
        <a:lstStyle/>
        <a:p>
          <a:pPr rtl="0"/>
          <a:r>
            <a:rPr lang="zh-CN" altLang="en-US" b="1" dirty="0">
              <a:latin typeface="微软雅黑" panose="020B0503020204020204" charset="-122"/>
              <a:ea typeface="微软雅黑" panose="020B0503020204020204" charset="-122"/>
            </a:rPr>
            <a:t>达梦版本</a:t>
          </a:r>
          <a:endParaRPr lang="zh-CN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FDE8D11A-44DA-4C00-A5DC-9F1C6BB5F778}" type="parTrans" cxnId="{628B0124-9204-4445-A6D8-EF2502EB6E08}">
      <dgm:prSet/>
      <dgm:spPr/>
      <dgm:t>
        <a:bodyPr/>
        <a:lstStyle/>
        <a:p>
          <a:endParaRPr lang="zh-CN" altLang="en-US" b="1"/>
        </a:p>
      </dgm:t>
    </dgm:pt>
    <dgm:pt modelId="{6C4C52B8-BBFE-4E3B-9C1C-502533649094}" type="sibTrans" cxnId="{628B0124-9204-4445-A6D8-EF2502EB6E08}">
      <dgm:prSet/>
      <dgm:spPr/>
      <dgm:t>
        <a:bodyPr/>
        <a:lstStyle/>
        <a:p>
          <a:endParaRPr lang="zh-CN" altLang="en-US" b="1"/>
        </a:p>
      </dgm:t>
    </dgm:pt>
    <dgm:pt modelId="{0FCE6178-5D18-4265-AF7D-E9A33DF3D58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CN" altLang="en-US" sz="2100" b="1" dirty="0">
              <a:latin typeface="微软雅黑" panose="020B0503020204020204" charset="-122"/>
              <a:ea typeface="微软雅黑" panose="020B0503020204020204" charset="-122"/>
            </a:rPr>
            <a:t>虚拟机</a:t>
          </a:r>
          <a:endParaRPr lang="en-US" altLang="zh-CN" sz="21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1E9463D-A851-41FC-9D65-EC6BC8F061A4}" type="parTrans" cxnId="{70F524DF-957D-464D-A8B5-C69B6A43BE77}">
      <dgm:prSet/>
      <dgm:spPr/>
      <dgm:t>
        <a:bodyPr/>
        <a:lstStyle/>
        <a:p>
          <a:endParaRPr lang="zh-CN" altLang="en-US" b="1"/>
        </a:p>
      </dgm:t>
    </dgm:pt>
    <dgm:pt modelId="{F219FD17-DB12-4FFF-B331-DF1A95D587FB}" type="sibTrans" cxnId="{70F524DF-957D-464D-A8B5-C69B6A43BE77}">
      <dgm:prSet/>
      <dgm:spPr/>
      <dgm:t>
        <a:bodyPr/>
        <a:lstStyle/>
        <a:p>
          <a:endParaRPr lang="zh-CN" altLang="en-US" b="1"/>
        </a:p>
      </dgm:t>
    </dgm:pt>
    <dgm:pt modelId="{893F2348-9243-40D4-9356-CBC770B0AF4D}">
      <dgm:prSet/>
      <dgm:spPr/>
      <dgm:t>
        <a:bodyPr/>
        <a:lstStyle/>
        <a:p>
          <a:pPr rtl="0"/>
          <a:r>
            <a:rPr lang="zh-CN" altLang="en-US" b="1" dirty="0">
              <a:latin typeface="微软雅黑" panose="020B0503020204020204" charset="-122"/>
              <a:ea typeface="微软雅黑" panose="020B0503020204020204" charset="-122"/>
            </a:rPr>
            <a:t>物理机</a:t>
          </a:r>
          <a:endParaRPr lang="zh-CN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BFA59BA-FDD2-44B1-AC86-7B135014CC72}" type="parTrans" cxnId="{030472A6-8267-462E-B937-C7C9CF47927F}">
      <dgm:prSet/>
      <dgm:spPr/>
      <dgm:t>
        <a:bodyPr/>
        <a:lstStyle/>
        <a:p>
          <a:endParaRPr lang="zh-CN" altLang="en-US" b="1"/>
        </a:p>
      </dgm:t>
    </dgm:pt>
    <dgm:pt modelId="{B65B1D7B-A692-43D7-AC75-436027E03361}" type="sibTrans" cxnId="{030472A6-8267-462E-B937-C7C9CF47927F}">
      <dgm:prSet/>
      <dgm:spPr/>
      <dgm:t>
        <a:bodyPr/>
        <a:lstStyle/>
        <a:p>
          <a:endParaRPr lang="zh-CN" altLang="en-US" b="1"/>
        </a:p>
      </dgm:t>
    </dgm:pt>
    <dgm:pt modelId="{D027CF3F-C481-492D-AD06-21859C6EAB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zh-CN" altLang="en-US" b="1" dirty="0">
              <a:latin typeface="微软雅黑" panose="020B0503020204020204" charset="-122"/>
              <a:ea typeface="微软雅黑" panose="020B0503020204020204" charset="-122"/>
            </a:rPr>
            <a:t>集群</a:t>
          </a:r>
          <a:endParaRPr lang="zh-CN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69CE25DA-DD13-4889-9B6D-7F1EA71DC9A6}" type="parTrans" cxnId="{B86ADA09-D531-41D0-A563-5D083DFE4128}">
      <dgm:prSet/>
      <dgm:spPr/>
      <dgm:t>
        <a:bodyPr/>
        <a:lstStyle/>
        <a:p>
          <a:endParaRPr lang="zh-CN" altLang="en-US" b="1"/>
        </a:p>
      </dgm:t>
    </dgm:pt>
    <dgm:pt modelId="{0B4E2194-BC08-4FA9-A452-6D634B690ADD}" type="sibTrans" cxnId="{B86ADA09-D531-41D0-A563-5D083DFE4128}">
      <dgm:prSet/>
      <dgm:spPr/>
      <dgm:t>
        <a:bodyPr/>
        <a:lstStyle/>
        <a:p>
          <a:endParaRPr lang="zh-CN" altLang="en-US" b="1"/>
        </a:p>
      </dgm:t>
    </dgm:pt>
    <dgm:pt modelId="{D243D615-0FB5-4627-BE13-2EB4C1CD218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CN" altLang="en-US" b="1" dirty="0">
              <a:latin typeface="微软雅黑" panose="020B0503020204020204" charset="-122"/>
              <a:ea typeface="微软雅黑" panose="020B0503020204020204" charset="-122"/>
            </a:rPr>
            <a:t>云环境</a:t>
          </a:r>
          <a:endParaRPr lang="en-US" altLang="zh-CN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98B9D0CC-639D-4899-A304-6CCA9D97EB11}" type="parTrans" cxnId="{B941DD3E-DFDF-4F53-8F88-3DD02B9EDA22}">
      <dgm:prSet/>
      <dgm:spPr/>
      <dgm:t>
        <a:bodyPr/>
        <a:lstStyle/>
        <a:p>
          <a:endParaRPr lang="zh-CN" altLang="en-US" b="1"/>
        </a:p>
      </dgm:t>
    </dgm:pt>
    <dgm:pt modelId="{30375850-6217-444E-AAF1-905D40154E5D}" type="sibTrans" cxnId="{B941DD3E-DFDF-4F53-8F88-3DD02B9EDA22}">
      <dgm:prSet/>
      <dgm:spPr/>
      <dgm:t>
        <a:bodyPr/>
        <a:lstStyle/>
        <a:p>
          <a:endParaRPr lang="zh-CN" altLang="en-US" b="1"/>
        </a:p>
      </dgm:t>
    </dgm:pt>
    <dgm:pt modelId="{88B11A72-548A-41DF-8933-4F1DFFA32985}" type="pres">
      <dgm:prSet presAssocID="{D93D9025-9D45-41B2-9C30-061592FC86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30A9BE-D0E3-4E08-87F0-4178AD114382}" type="pres">
      <dgm:prSet presAssocID="{D93D9025-9D45-41B2-9C30-061592FC86FA}" presName="matrix" presStyleCnt="0"/>
      <dgm:spPr/>
    </dgm:pt>
    <dgm:pt modelId="{22859DB7-0504-48E9-8303-696AF6232B50}" type="pres">
      <dgm:prSet presAssocID="{D93D9025-9D45-41B2-9C30-061592FC86FA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D0A3C449-B49B-4169-83EB-8CB24A27821A}" type="pres">
      <dgm:prSet presAssocID="{D93D9025-9D45-41B2-9C30-061592FC86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5804CD-1671-4B18-AF90-0A750E7C487B}" type="pres">
      <dgm:prSet presAssocID="{D93D9025-9D45-41B2-9C30-061592FC86FA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842F87A8-E41D-474C-9DB6-3DB485A32902}" type="pres">
      <dgm:prSet presAssocID="{D93D9025-9D45-41B2-9C30-061592FC86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73B68-165C-4801-9D36-4F9EB0C8D78A}" type="pres">
      <dgm:prSet presAssocID="{D93D9025-9D45-41B2-9C30-061592FC86FA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19664620-DA27-4418-B28E-09AA7376E7F8}" type="pres">
      <dgm:prSet presAssocID="{D93D9025-9D45-41B2-9C30-061592FC86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08AA7F-AA94-4857-B212-8A348F4D2DC8}" type="pres">
      <dgm:prSet presAssocID="{D93D9025-9D45-41B2-9C30-061592FC86FA}" presName="tile4" presStyleLbl="node1" presStyleIdx="3" presStyleCnt="4" custScaleX="98031"/>
      <dgm:spPr/>
      <dgm:t>
        <a:bodyPr/>
        <a:lstStyle/>
        <a:p>
          <a:endParaRPr lang="zh-CN" altLang="en-US"/>
        </a:p>
      </dgm:t>
    </dgm:pt>
    <dgm:pt modelId="{97B9F6B6-DB9E-4816-8DCD-0356A682A4DC}" type="pres">
      <dgm:prSet presAssocID="{D93D9025-9D45-41B2-9C30-061592FC86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1CBD59-D420-44E8-BD07-8F61E09F4D09}" type="pres">
      <dgm:prSet presAssocID="{D93D9025-9D45-41B2-9C30-061592FC86F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A30767B-2E35-49C8-AEB0-F28DD4F3EB5A}" type="presOf" srcId="{D93D9025-9D45-41B2-9C30-061592FC86FA}" destId="{88B11A72-548A-41DF-8933-4F1DFFA32985}" srcOrd="0" destOrd="0" presId="urn:microsoft.com/office/officeart/2005/8/layout/matrix1#1"/>
    <dgm:cxn modelId="{649B4A9E-E5B6-4499-8C0B-3D1B44AD6BDB}" type="presOf" srcId="{AC5471C5-F6EE-48E5-BDBF-DD1457E38292}" destId="{051CBD59-D420-44E8-BD07-8F61E09F4D09}" srcOrd="0" destOrd="0" presId="urn:microsoft.com/office/officeart/2005/8/layout/matrix1#1"/>
    <dgm:cxn modelId="{76F66047-A2D6-4C73-AE15-DAA4351677B2}" type="presOf" srcId="{0FCE6178-5D18-4265-AF7D-E9A33DF3D58B}" destId="{22859DB7-0504-48E9-8303-696AF6232B50}" srcOrd="0" destOrd="0" presId="urn:microsoft.com/office/officeart/2005/8/layout/matrix1#1"/>
    <dgm:cxn modelId="{C97B4FA3-8513-40E2-A4EA-D7657C227469}" type="presOf" srcId="{D027CF3F-C481-492D-AD06-21859C6EAB83}" destId="{F3E73B68-165C-4801-9D36-4F9EB0C8D78A}" srcOrd="0" destOrd="0" presId="urn:microsoft.com/office/officeart/2005/8/layout/matrix1#1"/>
    <dgm:cxn modelId="{AF4E2464-8169-4C61-943E-A8BCA45E430F}" type="presOf" srcId="{0FCE6178-5D18-4265-AF7D-E9A33DF3D58B}" destId="{D0A3C449-B49B-4169-83EB-8CB24A27821A}" srcOrd="1" destOrd="0" presId="urn:microsoft.com/office/officeart/2005/8/layout/matrix1#1"/>
    <dgm:cxn modelId="{FD0076D3-F582-4636-BE6A-E157C146AB68}" type="presOf" srcId="{893F2348-9243-40D4-9356-CBC770B0AF4D}" destId="{275804CD-1671-4B18-AF90-0A750E7C487B}" srcOrd="0" destOrd="0" presId="urn:microsoft.com/office/officeart/2005/8/layout/matrix1#1"/>
    <dgm:cxn modelId="{030472A6-8267-462E-B937-C7C9CF47927F}" srcId="{AC5471C5-F6EE-48E5-BDBF-DD1457E38292}" destId="{893F2348-9243-40D4-9356-CBC770B0AF4D}" srcOrd="1" destOrd="0" parTransId="{BBFA59BA-FDD2-44B1-AC86-7B135014CC72}" sibTransId="{B65B1D7B-A692-43D7-AC75-436027E03361}"/>
    <dgm:cxn modelId="{70F524DF-957D-464D-A8B5-C69B6A43BE77}" srcId="{AC5471C5-F6EE-48E5-BDBF-DD1457E38292}" destId="{0FCE6178-5D18-4265-AF7D-E9A33DF3D58B}" srcOrd="0" destOrd="0" parTransId="{B1E9463D-A851-41FC-9D65-EC6BC8F061A4}" sibTransId="{F219FD17-DB12-4FFF-B331-DF1A95D587FB}"/>
    <dgm:cxn modelId="{628B0124-9204-4445-A6D8-EF2502EB6E08}" srcId="{D93D9025-9D45-41B2-9C30-061592FC86FA}" destId="{AC5471C5-F6EE-48E5-BDBF-DD1457E38292}" srcOrd="0" destOrd="0" parTransId="{FDE8D11A-44DA-4C00-A5DC-9F1C6BB5F778}" sibTransId="{6C4C52B8-BBFE-4E3B-9C1C-502533649094}"/>
    <dgm:cxn modelId="{CCFE3E75-1004-4A19-A48C-0C23BEB1EF6A}" type="presOf" srcId="{D027CF3F-C481-492D-AD06-21859C6EAB83}" destId="{19664620-DA27-4418-B28E-09AA7376E7F8}" srcOrd="1" destOrd="0" presId="urn:microsoft.com/office/officeart/2005/8/layout/matrix1#1"/>
    <dgm:cxn modelId="{3EB50643-4718-4761-A650-0EA18B893310}" type="presOf" srcId="{D243D615-0FB5-4627-BE13-2EB4C1CD2185}" destId="{9E08AA7F-AA94-4857-B212-8A348F4D2DC8}" srcOrd="0" destOrd="0" presId="urn:microsoft.com/office/officeart/2005/8/layout/matrix1#1"/>
    <dgm:cxn modelId="{38347923-0984-4069-9382-7CEA93775A64}" type="presOf" srcId="{D243D615-0FB5-4627-BE13-2EB4C1CD2185}" destId="{97B9F6B6-DB9E-4816-8DCD-0356A682A4DC}" srcOrd="1" destOrd="0" presId="urn:microsoft.com/office/officeart/2005/8/layout/matrix1#1"/>
    <dgm:cxn modelId="{568E2A67-885D-4165-A03C-4FE000969617}" type="presOf" srcId="{893F2348-9243-40D4-9356-CBC770B0AF4D}" destId="{842F87A8-E41D-474C-9DB6-3DB485A32902}" srcOrd="1" destOrd="0" presId="urn:microsoft.com/office/officeart/2005/8/layout/matrix1#1"/>
    <dgm:cxn modelId="{B86ADA09-D531-41D0-A563-5D083DFE4128}" srcId="{AC5471C5-F6EE-48E5-BDBF-DD1457E38292}" destId="{D027CF3F-C481-492D-AD06-21859C6EAB83}" srcOrd="2" destOrd="0" parTransId="{69CE25DA-DD13-4889-9B6D-7F1EA71DC9A6}" sibTransId="{0B4E2194-BC08-4FA9-A452-6D634B690ADD}"/>
    <dgm:cxn modelId="{B941DD3E-DFDF-4F53-8F88-3DD02B9EDA22}" srcId="{AC5471C5-F6EE-48E5-BDBF-DD1457E38292}" destId="{D243D615-0FB5-4627-BE13-2EB4C1CD2185}" srcOrd="3" destOrd="0" parTransId="{98B9D0CC-639D-4899-A304-6CCA9D97EB11}" sibTransId="{30375850-6217-444E-AAF1-905D40154E5D}"/>
    <dgm:cxn modelId="{86AD48CB-7D80-4C66-A619-605CDD352D22}" type="presParOf" srcId="{88B11A72-548A-41DF-8933-4F1DFFA32985}" destId="{B130A9BE-D0E3-4E08-87F0-4178AD114382}" srcOrd="0" destOrd="0" presId="urn:microsoft.com/office/officeart/2005/8/layout/matrix1#1"/>
    <dgm:cxn modelId="{931E57C1-5E8D-40F2-A2E2-B5729FB50B9C}" type="presParOf" srcId="{B130A9BE-D0E3-4E08-87F0-4178AD114382}" destId="{22859DB7-0504-48E9-8303-696AF6232B50}" srcOrd="0" destOrd="0" presId="urn:microsoft.com/office/officeart/2005/8/layout/matrix1#1"/>
    <dgm:cxn modelId="{1F5CBF45-8D41-46A4-B3A0-3E88A3128E50}" type="presParOf" srcId="{B130A9BE-D0E3-4E08-87F0-4178AD114382}" destId="{D0A3C449-B49B-4169-83EB-8CB24A27821A}" srcOrd="1" destOrd="0" presId="urn:microsoft.com/office/officeart/2005/8/layout/matrix1#1"/>
    <dgm:cxn modelId="{FDCDD457-0C9C-4EBC-BF19-7E0B3220D161}" type="presParOf" srcId="{B130A9BE-D0E3-4E08-87F0-4178AD114382}" destId="{275804CD-1671-4B18-AF90-0A750E7C487B}" srcOrd="2" destOrd="0" presId="urn:microsoft.com/office/officeart/2005/8/layout/matrix1#1"/>
    <dgm:cxn modelId="{C57386E8-24F8-4BCF-9630-CE30D231CA3C}" type="presParOf" srcId="{B130A9BE-D0E3-4E08-87F0-4178AD114382}" destId="{842F87A8-E41D-474C-9DB6-3DB485A32902}" srcOrd="3" destOrd="0" presId="urn:microsoft.com/office/officeart/2005/8/layout/matrix1#1"/>
    <dgm:cxn modelId="{84A5D0C8-301D-4C6C-8593-B9265069BA91}" type="presParOf" srcId="{B130A9BE-D0E3-4E08-87F0-4178AD114382}" destId="{F3E73B68-165C-4801-9D36-4F9EB0C8D78A}" srcOrd="4" destOrd="0" presId="urn:microsoft.com/office/officeart/2005/8/layout/matrix1#1"/>
    <dgm:cxn modelId="{08F8FB8D-E5F0-412F-9674-FCED1E8BAA89}" type="presParOf" srcId="{B130A9BE-D0E3-4E08-87F0-4178AD114382}" destId="{19664620-DA27-4418-B28E-09AA7376E7F8}" srcOrd="5" destOrd="0" presId="urn:microsoft.com/office/officeart/2005/8/layout/matrix1#1"/>
    <dgm:cxn modelId="{E2D9263A-2934-4842-BEEF-A81BAA24E0E1}" type="presParOf" srcId="{B130A9BE-D0E3-4E08-87F0-4178AD114382}" destId="{9E08AA7F-AA94-4857-B212-8A348F4D2DC8}" srcOrd="6" destOrd="0" presId="urn:microsoft.com/office/officeart/2005/8/layout/matrix1#1"/>
    <dgm:cxn modelId="{518870FD-6554-43F2-B9FD-82FA62F3F00E}" type="presParOf" srcId="{B130A9BE-D0E3-4E08-87F0-4178AD114382}" destId="{97B9F6B6-DB9E-4816-8DCD-0356A682A4DC}" srcOrd="7" destOrd="0" presId="urn:microsoft.com/office/officeart/2005/8/layout/matrix1#1"/>
    <dgm:cxn modelId="{F85F9E56-C4D5-431E-94AE-FCAE51F83DCC}" type="presParOf" srcId="{88B11A72-548A-41DF-8933-4F1DFFA32985}" destId="{051CBD59-D420-44E8-BD07-8F61E09F4D09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8FBB7B-694A-47BF-865D-2F44C1051453}" type="doc">
      <dgm:prSet loTypeId="urn:microsoft.com/office/officeart/2005/8/layout/hList1" loCatId="list" qsTypeId="urn:microsoft.com/office/officeart/2005/8/quickstyle/simple1#6" qsCatId="simple" csTypeId="urn:microsoft.com/office/officeart/2005/8/colors/colorful4#1" csCatId="accent1" phldr="0"/>
      <dgm:spPr/>
      <dgm:t>
        <a:bodyPr/>
        <a:lstStyle/>
        <a:p>
          <a:endParaRPr lang="zh-CN" altLang="en-US"/>
        </a:p>
      </dgm:t>
    </dgm:pt>
    <dgm:pt modelId="{BD5427FF-4EB1-4006-BF7F-42158E0C512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Oracle</a:t>
          </a:r>
        </a:p>
      </dgm:t>
    </dgm:pt>
    <dgm:pt modelId="{A2F6D805-3B53-408A-A2A3-20BC3BF0D242}" type="parTrans" cxnId="{EC66B247-96F2-42B7-BC1C-9CB33CC977F5}">
      <dgm:prSet/>
      <dgm:spPr/>
      <dgm:t>
        <a:bodyPr/>
        <a:lstStyle/>
        <a:p>
          <a:endParaRPr lang="zh-CN" altLang="en-US"/>
        </a:p>
      </dgm:t>
    </dgm:pt>
    <dgm:pt modelId="{D47F9812-1256-4E44-A6BE-BEC559BE8FF3}" type="sibTrans" cxnId="{EC66B247-96F2-42B7-BC1C-9CB33CC977F5}">
      <dgm:prSet/>
      <dgm:spPr/>
      <dgm:t>
        <a:bodyPr/>
        <a:lstStyle/>
        <a:p>
          <a:endParaRPr lang="zh-CN" altLang="en-US"/>
        </a:p>
      </dgm:t>
    </dgm:pt>
    <dgm:pt modelId="{3A7B819B-DBE9-4610-B22A-5573EA6D532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迁移前，开启兼容性参数等于</a:t>
          </a:r>
          <a:r>
            <a:rPr lang="en-US" altLang="zh-CN" sz="2000">
              <a:solidFill>
                <a:srgbClr val="FF0000"/>
              </a:solidFill>
            </a:rPr>
            <a:t>2</a:t>
          </a:r>
          <a:endParaRPr lang="zh-CN" altLang="en-US" sz="2000"/>
        </a:p>
      </dgm:t>
    </dgm:pt>
    <dgm:pt modelId="{DC4BEA23-BF6E-42AD-9BF0-CFBDE86A80F1}" type="parTrans" cxnId="{2BB79694-3383-4EF2-B56D-EB68FDC0B11E}">
      <dgm:prSet/>
      <dgm:spPr/>
      <dgm:t>
        <a:bodyPr/>
        <a:lstStyle/>
        <a:p>
          <a:endParaRPr lang="zh-CN" altLang="en-US"/>
        </a:p>
      </dgm:t>
    </dgm:pt>
    <dgm:pt modelId="{0BF6ACD3-AE1A-4691-8CBE-DBE77AB8A685}" type="sibTrans" cxnId="{2BB79694-3383-4EF2-B56D-EB68FDC0B11E}">
      <dgm:prSet/>
      <dgm:spPr/>
      <dgm:t>
        <a:bodyPr/>
        <a:lstStyle/>
        <a:p>
          <a:endParaRPr lang="zh-CN" altLang="en-US"/>
        </a:p>
      </dgm:t>
    </dgm:pt>
    <dgm:pt modelId="{C3DC9375-221B-488A-A1BB-89C50E07032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000"/>
            <a:t>DTS</a:t>
          </a:r>
          <a:r>
            <a:rPr lang="zh-CN" altLang="en-US" sz="2000"/>
            <a:t>迁移时默认为</a:t>
          </a:r>
          <a:r>
            <a:rPr lang="en-US" altLang="zh-CN" sz="2000"/>
            <a:t>12c</a:t>
          </a:r>
          <a:r>
            <a:rPr lang="zh-CN" altLang="en-US" sz="2000"/>
            <a:t>驱动，迁移</a:t>
          </a:r>
          <a:r>
            <a:rPr lang="en-US" altLang="zh-CN" sz="2000"/>
            <a:t>11g</a:t>
          </a:r>
          <a:r>
            <a:rPr lang="zh-CN" altLang="en-US" sz="2000"/>
            <a:t>时可能存在异常，建议替换为</a:t>
          </a:r>
          <a:r>
            <a:rPr lang="en-US" altLang="zh-CN" sz="2000"/>
            <a:t>ojdbc5.jar</a:t>
          </a:r>
          <a:endParaRPr lang="zh-CN" altLang="en-US" sz="2000"/>
        </a:p>
      </dgm:t>
    </dgm:pt>
    <dgm:pt modelId="{9B325FC9-993C-4839-9B0F-BABA9DEFF1B1}" type="parTrans" cxnId="{D6192A1E-C0D0-47E1-AFDA-7C877DEB3F8F}">
      <dgm:prSet/>
      <dgm:spPr/>
    </dgm:pt>
    <dgm:pt modelId="{A5602547-7D63-498D-B7B5-C7CAD6C54B24}" type="sibTrans" cxnId="{D6192A1E-C0D0-47E1-AFDA-7C877DEB3F8F}">
      <dgm:prSet/>
      <dgm:spPr/>
    </dgm:pt>
    <dgm:pt modelId="{EA3254B0-5F02-44FE-BD18-DF526361F4B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迁移大表时可能会出现回滚段过旧的问题，提前设置</a:t>
          </a:r>
          <a:r>
            <a:rPr lang="en-US" altLang="zh-CN" sz="2000"/>
            <a:t>undo_retention</a:t>
          </a:r>
        </a:p>
      </dgm:t>
    </dgm:pt>
    <dgm:pt modelId="{824914B5-F6B2-427A-B98B-9A297DB5FAA8}" type="parTrans" cxnId="{EB306315-0CF6-47A9-B75A-CECF4F184272}">
      <dgm:prSet/>
      <dgm:spPr/>
    </dgm:pt>
    <dgm:pt modelId="{F207BF50-31FB-4199-97E4-A820A1B3A14B}" type="sibTrans" cxnId="{EB306315-0CF6-47A9-B75A-CECF4F184272}">
      <dgm:prSet/>
      <dgm:spPr/>
    </dgm:pt>
    <dgm:pt modelId="{30C72889-ACEF-4015-B8F7-0EAC349E32D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使用</a:t>
          </a:r>
          <a:r>
            <a:rPr lang="en-US" altLang="zh-CN" sz="2000"/>
            <a:t>HS</a:t>
          </a:r>
          <a:r>
            <a:rPr lang="zh-CN" altLang="en-US" sz="2000"/>
            <a:t>迁移时注意提前开启最小附加日志</a:t>
          </a:r>
        </a:p>
      </dgm:t>
    </dgm:pt>
    <dgm:pt modelId="{611E6F04-B3A4-4F32-93B8-1B90A2E7FF66}" type="parTrans" cxnId="{DB2D7C25-B939-4957-9E0F-D9B6D6E56707}">
      <dgm:prSet/>
      <dgm:spPr/>
    </dgm:pt>
    <dgm:pt modelId="{DA149560-54F9-4540-90A7-2051C7AFBA9D}" type="sibTrans" cxnId="{DB2D7C25-B939-4957-9E0F-D9B6D6E56707}">
      <dgm:prSet/>
      <dgm:spPr/>
    </dgm:pt>
    <dgm:pt modelId="{FE969E54-0D5D-4815-BDC4-3309E2F7325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Mysql</a:t>
          </a:r>
        </a:p>
      </dgm:t>
    </dgm:pt>
    <dgm:pt modelId="{B5D9FB86-EEBE-488F-B7DE-B7CF5C9166C5}" type="parTrans" cxnId="{C0A556B0-0F44-456C-9A86-D92C401C14F6}">
      <dgm:prSet/>
      <dgm:spPr/>
      <dgm:t>
        <a:bodyPr/>
        <a:lstStyle/>
        <a:p>
          <a:endParaRPr lang="zh-CN" altLang="en-US"/>
        </a:p>
      </dgm:t>
    </dgm:pt>
    <dgm:pt modelId="{D7D19B67-C01A-45D3-B5C7-B7E1B18A9F62}" type="sibTrans" cxnId="{C0A556B0-0F44-456C-9A86-D92C401C14F6}">
      <dgm:prSet/>
      <dgm:spPr/>
      <dgm:t>
        <a:bodyPr/>
        <a:lstStyle/>
        <a:p>
          <a:endParaRPr lang="zh-CN" altLang="en-US"/>
        </a:p>
      </dgm:t>
    </dgm:pt>
    <dgm:pt modelId="{35600F67-42C2-4D1B-B072-DC2A36FCB136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>
              <a:sym typeface="+mn-ea"/>
            </a:rPr>
            <a:t>迁移前，开启兼容性参数等于</a:t>
          </a:r>
          <a:r>
            <a:rPr lang="en-US" altLang="zh-CN" sz="2000">
              <a:solidFill>
                <a:srgbClr val="FF0000"/>
              </a:solidFill>
              <a:sym typeface="+mn-ea"/>
            </a:rPr>
            <a:t>4</a:t>
          </a:r>
          <a:endParaRPr lang="zh-CN" altLang="en-US" sz="2000"/>
        </a:p>
      </dgm:t>
    </dgm:pt>
    <dgm:pt modelId="{B4BC79E1-FDBA-43D1-A988-1BE8090EDA7A}" type="parTrans" cxnId="{11EACBBB-37B3-4B03-9A20-AFC46A6CA8E9}">
      <dgm:prSet/>
      <dgm:spPr/>
      <dgm:t>
        <a:bodyPr/>
        <a:lstStyle/>
        <a:p>
          <a:endParaRPr lang="zh-CN" altLang="en-US"/>
        </a:p>
      </dgm:t>
    </dgm:pt>
    <dgm:pt modelId="{AD46A0AA-C45A-46D2-89AF-28390F99F9D0}" type="sibTrans" cxnId="{11EACBBB-37B3-4B03-9A20-AFC46A6CA8E9}">
      <dgm:prSet/>
      <dgm:spPr/>
      <dgm:t>
        <a:bodyPr/>
        <a:lstStyle/>
        <a:p>
          <a:endParaRPr lang="zh-CN" altLang="en-US"/>
        </a:p>
      </dgm:t>
    </dgm:pt>
    <dgm:pt modelId="{CBD98C99-9B25-423C-9A81-4E4CB9FA151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000"/>
            <a:t>Mysql</a:t>
          </a:r>
          <a:r>
            <a:rPr lang="zh-CN" altLang="en-US" sz="2000"/>
            <a:t>基本使用字符存储，达梦默认为字节。可使用</a:t>
          </a:r>
          <a:r>
            <a:rPr lang="en-US" altLang="zh-CN" sz="2000"/>
            <a:t>varchar(char)</a:t>
          </a:r>
          <a:r>
            <a:rPr lang="zh-CN" altLang="en-US" sz="2000"/>
            <a:t>方式进行兼容</a:t>
          </a:r>
        </a:p>
      </dgm:t>
    </dgm:pt>
    <dgm:pt modelId="{24543A1C-E14E-434A-8EE4-C07F11038954}" type="parTrans" cxnId="{F6509EE2-357F-478F-AE1F-FF516CB0A5CC}">
      <dgm:prSet/>
      <dgm:spPr/>
    </dgm:pt>
    <dgm:pt modelId="{B8AFCB4E-AF10-4C72-817F-384ED519DD47}" type="sibTrans" cxnId="{F6509EE2-357F-478F-AE1F-FF516CB0A5CC}">
      <dgm:prSet/>
      <dgm:spPr/>
    </dgm:pt>
    <dgm:pt modelId="{60C8EC04-0D9B-4986-BD6A-C81CF6E917F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000"/>
            <a:t>Mysql</a:t>
          </a:r>
          <a:r>
            <a:rPr lang="zh-CN" altLang="en-US" sz="2000"/>
            <a:t>不支持存储过程，包等代码内容迁移，需手工移植</a:t>
          </a:r>
        </a:p>
      </dgm:t>
    </dgm:pt>
    <dgm:pt modelId="{96B26CE7-A7B8-42E7-B007-DE57B86F7467}" type="parTrans" cxnId="{81793371-FFE5-4D08-9D41-D6745955E880}">
      <dgm:prSet/>
      <dgm:spPr/>
    </dgm:pt>
    <dgm:pt modelId="{84B2932E-B449-49D6-867C-C6007DF0B5F2}" type="sibTrans" cxnId="{81793371-FFE5-4D08-9D41-D6745955E880}">
      <dgm:prSet/>
      <dgm:spPr/>
    </dgm:pt>
    <dgm:pt modelId="{D5FB6A06-3991-4223-AD64-C4F7F6F4DF69}" type="pres">
      <dgm:prSet presAssocID="{468FBB7B-694A-47BF-865D-2F44C10514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B24CCF-928A-4018-A934-89F31F564A83}" type="pres">
      <dgm:prSet presAssocID="{BD5427FF-4EB1-4006-BF7F-42158E0C5129}" presName="composite" presStyleCnt="0"/>
      <dgm:spPr/>
    </dgm:pt>
    <dgm:pt modelId="{5D9704F8-5A95-419F-B794-1E2F82666BDB}" type="pres">
      <dgm:prSet presAssocID="{BD5427FF-4EB1-4006-BF7F-42158E0C51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A6D3D8-DBC2-45B6-8DEF-789A72552BB4}" type="pres">
      <dgm:prSet presAssocID="{BD5427FF-4EB1-4006-BF7F-42158E0C51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F6D2AE-A2A5-43DC-B705-8E8ECE0E1613}" type="pres">
      <dgm:prSet presAssocID="{D47F9812-1256-4E44-A6BE-BEC559BE8FF3}" presName="space" presStyleCnt="0"/>
      <dgm:spPr/>
    </dgm:pt>
    <dgm:pt modelId="{C1832C44-4F6B-4ABA-88DC-7D5A80779E4B}" type="pres">
      <dgm:prSet presAssocID="{FE969E54-0D5D-4815-BDC4-3309E2F7325D}" presName="composite" presStyleCnt="0"/>
      <dgm:spPr/>
    </dgm:pt>
    <dgm:pt modelId="{3E0BA246-3456-471B-AD87-1436FD251DD8}" type="pres">
      <dgm:prSet presAssocID="{FE969E54-0D5D-4815-BDC4-3309E2F7325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CF15AD-8A19-4E9A-9BED-239A79CAF737}" type="pres">
      <dgm:prSet presAssocID="{FE969E54-0D5D-4815-BDC4-3309E2F7325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60E30C-C870-4E2A-912D-F5D3D4E910B1}" type="presOf" srcId="{3A7B819B-DBE9-4610-B22A-5573EA6D532D}" destId="{C0A6D3D8-DBC2-45B6-8DEF-789A72552BB4}" srcOrd="0" destOrd="0" presId="urn:microsoft.com/office/officeart/2005/8/layout/hList1"/>
    <dgm:cxn modelId="{E2BD923D-5CF0-4B2C-8514-5066D61C818A}" type="presOf" srcId="{BD5427FF-4EB1-4006-BF7F-42158E0C5129}" destId="{5D9704F8-5A95-419F-B794-1E2F82666BDB}" srcOrd="0" destOrd="0" presId="urn:microsoft.com/office/officeart/2005/8/layout/hList1"/>
    <dgm:cxn modelId="{8C04C4AC-2F56-443C-864D-FB3651E4F584}" type="presOf" srcId="{35600F67-42C2-4D1B-B072-DC2A36FCB136}" destId="{33CF15AD-8A19-4E9A-9BED-239A79CAF737}" srcOrd="0" destOrd="0" presId="urn:microsoft.com/office/officeart/2005/8/layout/hList1"/>
    <dgm:cxn modelId="{D6192A1E-C0D0-47E1-AFDA-7C877DEB3F8F}" srcId="{BD5427FF-4EB1-4006-BF7F-42158E0C5129}" destId="{C3DC9375-221B-488A-A1BB-89C50E07032D}" srcOrd="1" destOrd="0" parTransId="{9B325FC9-993C-4839-9B0F-BABA9DEFF1B1}" sibTransId="{A5602547-7D63-498D-B7B5-C7CAD6C54B24}"/>
    <dgm:cxn modelId="{8AC0FA1E-86C2-4399-8B0C-680748D3E0BA}" type="presOf" srcId="{EA3254B0-5F02-44FE-BD18-DF526361F4B3}" destId="{C0A6D3D8-DBC2-45B6-8DEF-789A72552BB4}" srcOrd="0" destOrd="2" presId="urn:microsoft.com/office/officeart/2005/8/layout/hList1"/>
    <dgm:cxn modelId="{FA30CAA0-1F94-4A50-A28B-049BF2083184}" type="presOf" srcId="{468FBB7B-694A-47BF-865D-2F44C1051453}" destId="{D5FB6A06-3991-4223-AD64-C4F7F6F4DF69}" srcOrd="0" destOrd="0" presId="urn:microsoft.com/office/officeart/2005/8/layout/hList1"/>
    <dgm:cxn modelId="{2BB79694-3383-4EF2-B56D-EB68FDC0B11E}" srcId="{BD5427FF-4EB1-4006-BF7F-42158E0C5129}" destId="{3A7B819B-DBE9-4610-B22A-5573EA6D532D}" srcOrd="0" destOrd="0" parTransId="{DC4BEA23-BF6E-42AD-9BF0-CFBDE86A80F1}" sibTransId="{0BF6ACD3-AE1A-4691-8CBE-DBE77AB8A685}"/>
    <dgm:cxn modelId="{81793371-FFE5-4D08-9D41-D6745955E880}" srcId="{FE969E54-0D5D-4815-BDC4-3309E2F7325D}" destId="{60C8EC04-0D9B-4986-BD6A-C81CF6E917F6}" srcOrd="2" destOrd="0" parTransId="{96B26CE7-A7B8-42E7-B007-DE57B86F7467}" sibTransId="{84B2932E-B449-49D6-867C-C6007DF0B5F2}"/>
    <dgm:cxn modelId="{11EACBBB-37B3-4B03-9A20-AFC46A6CA8E9}" srcId="{FE969E54-0D5D-4815-BDC4-3309E2F7325D}" destId="{35600F67-42C2-4D1B-B072-DC2A36FCB136}" srcOrd="0" destOrd="0" parTransId="{B4BC79E1-FDBA-43D1-A988-1BE8090EDA7A}" sibTransId="{AD46A0AA-C45A-46D2-89AF-28390F99F9D0}"/>
    <dgm:cxn modelId="{DB2D7C25-B939-4957-9E0F-D9B6D6E56707}" srcId="{BD5427FF-4EB1-4006-BF7F-42158E0C5129}" destId="{30C72889-ACEF-4015-B8F7-0EAC349E32D0}" srcOrd="3" destOrd="0" parTransId="{611E6F04-B3A4-4F32-93B8-1B90A2E7FF66}" sibTransId="{DA149560-54F9-4540-90A7-2051C7AFBA9D}"/>
    <dgm:cxn modelId="{B3B88905-18B6-4DB8-A716-7DC0BF80FDD4}" type="presOf" srcId="{30C72889-ACEF-4015-B8F7-0EAC349E32D0}" destId="{C0A6D3D8-DBC2-45B6-8DEF-789A72552BB4}" srcOrd="0" destOrd="3" presId="urn:microsoft.com/office/officeart/2005/8/layout/hList1"/>
    <dgm:cxn modelId="{F6509EE2-357F-478F-AE1F-FF516CB0A5CC}" srcId="{FE969E54-0D5D-4815-BDC4-3309E2F7325D}" destId="{CBD98C99-9B25-423C-9A81-4E4CB9FA151C}" srcOrd="1" destOrd="0" parTransId="{24543A1C-E14E-434A-8EE4-C07F11038954}" sibTransId="{B8AFCB4E-AF10-4C72-817F-384ED519DD47}"/>
    <dgm:cxn modelId="{E6F93951-606B-4CBC-96E5-A67BBDABF179}" type="presOf" srcId="{60C8EC04-0D9B-4986-BD6A-C81CF6E917F6}" destId="{33CF15AD-8A19-4E9A-9BED-239A79CAF737}" srcOrd="0" destOrd="2" presId="urn:microsoft.com/office/officeart/2005/8/layout/hList1"/>
    <dgm:cxn modelId="{EB306315-0CF6-47A9-B75A-CECF4F184272}" srcId="{BD5427FF-4EB1-4006-BF7F-42158E0C5129}" destId="{EA3254B0-5F02-44FE-BD18-DF526361F4B3}" srcOrd="2" destOrd="0" parTransId="{824914B5-F6B2-427A-B98B-9A297DB5FAA8}" sibTransId="{F207BF50-31FB-4199-97E4-A820A1B3A14B}"/>
    <dgm:cxn modelId="{C0A556B0-0F44-456C-9A86-D92C401C14F6}" srcId="{468FBB7B-694A-47BF-865D-2F44C1051453}" destId="{FE969E54-0D5D-4815-BDC4-3309E2F7325D}" srcOrd="1" destOrd="0" parTransId="{B5D9FB86-EEBE-488F-B7DE-B7CF5C9166C5}" sibTransId="{D7D19B67-C01A-45D3-B5C7-B7E1B18A9F62}"/>
    <dgm:cxn modelId="{8BA8353F-FA58-43CA-94CE-45E3774378A1}" type="presOf" srcId="{C3DC9375-221B-488A-A1BB-89C50E07032D}" destId="{C0A6D3D8-DBC2-45B6-8DEF-789A72552BB4}" srcOrd="0" destOrd="1" presId="urn:microsoft.com/office/officeart/2005/8/layout/hList1"/>
    <dgm:cxn modelId="{412C3408-45AC-4C91-8886-61F8607D35A0}" type="presOf" srcId="{CBD98C99-9B25-423C-9A81-4E4CB9FA151C}" destId="{33CF15AD-8A19-4E9A-9BED-239A79CAF737}" srcOrd="0" destOrd="1" presId="urn:microsoft.com/office/officeart/2005/8/layout/hList1"/>
    <dgm:cxn modelId="{EC66B247-96F2-42B7-BC1C-9CB33CC977F5}" srcId="{468FBB7B-694A-47BF-865D-2F44C1051453}" destId="{BD5427FF-4EB1-4006-BF7F-42158E0C5129}" srcOrd="0" destOrd="0" parTransId="{A2F6D805-3B53-408A-A2A3-20BC3BF0D242}" sibTransId="{D47F9812-1256-4E44-A6BE-BEC559BE8FF3}"/>
    <dgm:cxn modelId="{CC99951B-985C-48B0-AFF4-F41B60EC57B4}" type="presOf" srcId="{FE969E54-0D5D-4815-BDC4-3309E2F7325D}" destId="{3E0BA246-3456-471B-AD87-1436FD251DD8}" srcOrd="0" destOrd="0" presId="urn:microsoft.com/office/officeart/2005/8/layout/hList1"/>
    <dgm:cxn modelId="{D59B6D74-1E86-4D98-9B6B-79734DE76521}" type="presParOf" srcId="{D5FB6A06-3991-4223-AD64-C4F7F6F4DF69}" destId="{5EB24CCF-928A-4018-A934-89F31F564A83}" srcOrd="0" destOrd="0" presId="urn:microsoft.com/office/officeart/2005/8/layout/hList1"/>
    <dgm:cxn modelId="{D89C4B29-E0B1-4F29-A75C-C4A6E31BD30A}" type="presParOf" srcId="{5EB24CCF-928A-4018-A934-89F31F564A83}" destId="{5D9704F8-5A95-419F-B794-1E2F82666BDB}" srcOrd="0" destOrd="0" presId="urn:microsoft.com/office/officeart/2005/8/layout/hList1"/>
    <dgm:cxn modelId="{23381431-24A3-4FBF-9EDD-A2135CD6FFF6}" type="presParOf" srcId="{5EB24CCF-928A-4018-A934-89F31F564A83}" destId="{C0A6D3D8-DBC2-45B6-8DEF-789A72552BB4}" srcOrd="1" destOrd="0" presId="urn:microsoft.com/office/officeart/2005/8/layout/hList1"/>
    <dgm:cxn modelId="{184347B2-978D-4545-B4C9-DDA4F2B12C0F}" type="presParOf" srcId="{D5FB6A06-3991-4223-AD64-C4F7F6F4DF69}" destId="{C4F6D2AE-A2A5-43DC-B705-8E8ECE0E1613}" srcOrd="1" destOrd="0" presId="urn:microsoft.com/office/officeart/2005/8/layout/hList1"/>
    <dgm:cxn modelId="{9F84E6A9-B53A-457B-9A76-A9618010E117}" type="presParOf" srcId="{D5FB6A06-3991-4223-AD64-C4F7F6F4DF69}" destId="{C1832C44-4F6B-4ABA-88DC-7D5A80779E4B}" srcOrd="2" destOrd="0" presId="urn:microsoft.com/office/officeart/2005/8/layout/hList1"/>
    <dgm:cxn modelId="{CFF32A86-E63C-4DCE-8BB8-7133DC8DDDF9}" type="presParOf" srcId="{C1832C44-4F6B-4ABA-88DC-7D5A80779E4B}" destId="{3E0BA246-3456-471B-AD87-1436FD251DD8}" srcOrd="0" destOrd="0" presId="urn:microsoft.com/office/officeart/2005/8/layout/hList1"/>
    <dgm:cxn modelId="{C48ADF57-39DA-49A6-9DED-5EDBA850BCA1}" type="presParOf" srcId="{C1832C44-4F6B-4ABA-88DC-7D5A80779E4B}" destId="{33CF15AD-8A19-4E9A-9BED-239A79CAF7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4AEC4-0A62-4A50-ABAD-F193183B0B6A}">
      <dsp:nvSpPr>
        <dsp:cNvPr id="0" name=""/>
        <dsp:cNvSpPr/>
      </dsp:nvSpPr>
      <dsp:spPr>
        <a:xfrm>
          <a:off x="2349538" y="0"/>
          <a:ext cx="1196699" cy="7436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移植代价</a:t>
          </a:r>
        </a:p>
      </dsp:txBody>
      <dsp:txXfrm>
        <a:off x="2385841" y="36303"/>
        <a:ext cx="1124093" cy="671069"/>
      </dsp:txXfrm>
    </dsp:sp>
    <dsp:sp modelId="{53A5E3FD-FD28-4F17-913D-ACE08C035ED1}">
      <dsp:nvSpPr>
        <dsp:cNvPr id="0" name=""/>
        <dsp:cNvSpPr/>
      </dsp:nvSpPr>
      <dsp:spPr>
        <a:xfrm>
          <a:off x="1181239" y="408013"/>
          <a:ext cx="2456888" cy="2456888"/>
        </a:xfrm>
        <a:custGeom>
          <a:avLst/>
          <a:gdLst/>
          <a:ahLst/>
          <a:cxnLst/>
          <a:rect l="0" t="0" r="0" b="0"/>
          <a:pathLst>
            <a:path>
              <a:moveTo>
                <a:pt x="2115928" y="379064"/>
              </a:moveTo>
              <a:arcTo wR="1228444" hR="1228444" stAng="18975409" swAng="519258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4040E-A942-4A2A-B414-94FA1F375E91}">
      <dsp:nvSpPr>
        <dsp:cNvPr id="0" name=""/>
        <dsp:cNvSpPr/>
      </dsp:nvSpPr>
      <dsp:spPr>
        <a:xfrm>
          <a:off x="3182540" y="981545"/>
          <a:ext cx="1144116" cy="7436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怎么运维</a:t>
          </a:r>
        </a:p>
      </dsp:txBody>
      <dsp:txXfrm>
        <a:off x="3218843" y="1017848"/>
        <a:ext cx="1071510" cy="671069"/>
      </dsp:txXfrm>
    </dsp:sp>
    <dsp:sp modelId="{66D86AA3-E9BC-407D-9D5E-1BEEAC6442D1}">
      <dsp:nvSpPr>
        <dsp:cNvPr id="0" name=""/>
        <dsp:cNvSpPr/>
      </dsp:nvSpPr>
      <dsp:spPr>
        <a:xfrm>
          <a:off x="3766844" y="-185480"/>
          <a:ext cx="2456888" cy="2456888"/>
        </a:xfrm>
        <a:custGeom>
          <a:avLst/>
          <a:gdLst/>
          <a:ahLst/>
          <a:cxnLst/>
          <a:rect l="0" t="0" r="0" b="0"/>
          <a:pathLst>
            <a:path>
              <a:moveTo>
                <a:pt x="191777" y="1887532"/>
              </a:moveTo>
              <a:arcTo wR="1228444" hR="1228444" stAng="8853164" swAng="232385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E1B12-513C-4E46-BF92-5630E091BD0D}">
      <dsp:nvSpPr>
        <dsp:cNvPr id="0" name=""/>
        <dsp:cNvSpPr/>
      </dsp:nvSpPr>
      <dsp:spPr>
        <a:xfrm>
          <a:off x="3550582" y="1606089"/>
          <a:ext cx="1144116" cy="7436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上下游配套是否完善</a:t>
          </a:r>
        </a:p>
      </dsp:txBody>
      <dsp:txXfrm>
        <a:off x="3586885" y="1642392"/>
        <a:ext cx="1071510" cy="671069"/>
      </dsp:txXfrm>
    </dsp:sp>
    <dsp:sp modelId="{FB1003E9-01C1-4772-BB51-36E27DE3ACE1}">
      <dsp:nvSpPr>
        <dsp:cNvPr id="0" name=""/>
        <dsp:cNvSpPr/>
      </dsp:nvSpPr>
      <dsp:spPr>
        <a:xfrm>
          <a:off x="2618297" y="-212511"/>
          <a:ext cx="2456888" cy="2456888"/>
        </a:xfrm>
        <a:custGeom>
          <a:avLst/>
          <a:gdLst/>
          <a:ahLst/>
          <a:cxnLst/>
          <a:rect l="0" t="0" r="0" b="0"/>
          <a:pathLst>
            <a:path>
              <a:moveTo>
                <a:pt x="696424" y="2335706"/>
              </a:moveTo>
              <a:arcTo wR="1228444" hR="1228444" stAng="6939806" swAng="2282665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7845A-C97A-4021-9308-3A3EA0258094}">
      <dsp:nvSpPr>
        <dsp:cNvPr id="0" name=""/>
        <dsp:cNvSpPr/>
      </dsp:nvSpPr>
      <dsp:spPr>
        <a:xfrm>
          <a:off x="2146870" y="581480"/>
          <a:ext cx="1410260" cy="7436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安全性怎么样</a:t>
          </a:r>
        </a:p>
      </dsp:txBody>
      <dsp:txXfrm>
        <a:off x="2183173" y="617783"/>
        <a:ext cx="1337654" cy="671069"/>
      </dsp:txXfrm>
    </dsp:sp>
    <dsp:sp modelId="{C22A00AA-E4F0-4D14-8CC4-578D70A3D97D}">
      <dsp:nvSpPr>
        <dsp:cNvPr id="0" name=""/>
        <dsp:cNvSpPr/>
      </dsp:nvSpPr>
      <dsp:spPr>
        <a:xfrm>
          <a:off x="1642225" y="-1661903"/>
          <a:ext cx="2456888" cy="2456888"/>
        </a:xfrm>
        <a:custGeom>
          <a:avLst/>
          <a:gdLst/>
          <a:ahLst/>
          <a:cxnLst/>
          <a:rect l="0" t="0" r="0" b="0"/>
          <a:pathLst>
            <a:path>
              <a:moveTo>
                <a:pt x="1731630" y="2349104"/>
              </a:moveTo>
              <a:arcTo wR="1228444" hR="1228444" stAng="3949171" swAng="1860349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AEEC7-CA68-4F7F-A7DD-8674802F07A6}">
      <dsp:nvSpPr>
        <dsp:cNvPr id="0" name=""/>
        <dsp:cNvSpPr/>
      </dsp:nvSpPr>
      <dsp:spPr>
        <a:xfrm>
          <a:off x="6075829" y="74120"/>
          <a:ext cx="1640682" cy="144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架构是否合理、先进</a:t>
          </a:r>
        </a:p>
      </dsp:txBody>
      <dsp:txXfrm>
        <a:off x="6075829" y="74120"/>
        <a:ext cx="1640682" cy="1447921"/>
      </dsp:txXfrm>
    </dsp:sp>
    <dsp:sp modelId="{9F9D078D-2FF9-4F35-B810-AA81539B72ED}">
      <dsp:nvSpPr>
        <dsp:cNvPr id="0" name=""/>
        <dsp:cNvSpPr/>
      </dsp:nvSpPr>
      <dsp:spPr>
        <a:xfrm>
          <a:off x="6316880" y="747629"/>
          <a:ext cx="4092345" cy="4092345"/>
        </a:xfrm>
        <a:prstGeom prst="circularArrow">
          <a:avLst>
            <a:gd name="adj1" fmla="val 6899"/>
            <a:gd name="adj2" fmla="val 465136"/>
            <a:gd name="adj3" fmla="val 14484444"/>
            <a:gd name="adj4" fmla="val 13617064"/>
            <a:gd name="adj5" fmla="val 8049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3D378-D3E7-440D-94AF-8ECD70FBFA2E}">
      <dsp:nvSpPr>
        <dsp:cNvPr id="0" name=""/>
        <dsp:cNvSpPr/>
      </dsp:nvSpPr>
      <dsp:spPr>
        <a:xfrm>
          <a:off x="7141789" y="1167361"/>
          <a:ext cx="1447921" cy="144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售后能不能跟上</a:t>
          </a:r>
        </a:p>
      </dsp:txBody>
      <dsp:txXfrm>
        <a:off x="7141789" y="1167361"/>
        <a:ext cx="1447921" cy="1447921"/>
      </dsp:txXfrm>
    </dsp:sp>
    <dsp:sp modelId="{4C943227-9928-4B3F-96E3-9A05FA8F4999}">
      <dsp:nvSpPr>
        <dsp:cNvPr id="0" name=""/>
        <dsp:cNvSpPr/>
      </dsp:nvSpPr>
      <dsp:spPr>
        <a:xfrm>
          <a:off x="1425425" y="-1013624"/>
          <a:ext cx="6710089" cy="6710089"/>
        </a:xfrm>
        <a:prstGeom prst="circularArrow">
          <a:avLst>
            <a:gd name="adj1" fmla="val 4208"/>
            <a:gd name="adj2" fmla="val 265337"/>
            <a:gd name="adj3" fmla="val 10843842"/>
            <a:gd name="adj4" fmla="val 309180"/>
            <a:gd name="adj5" fmla="val 4909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CFB8B-62EA-46C0-B4C0-79B214F24F03}">
      <dsp:nvSpPr>
        <dsp:cNvPr id="0" name=""/>
        <dsp:cNvSpPr/>
      </dsp:nvSpPr>
      <dsp:spPr>
        <a:xfrm>
          <a:off x="1103062" y="619635"/>
          <a:ext cx="1447921" cy="144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有没有技术培训</a:t>
          </a:r>
        </a:p>
      </dsp:txBody>
      <dsp:txXfrm>
        <a:off x="1103062" y="619635"/>
        <a:ext cx="1447921" cy="1447921"/>
      </dsp:txXfrm>
    </dsp:sp>
    <dsp:sp modelId="{801CC023-9161-4DB1-A3AC-9FA12A890FF9}">
      <dsp:nvSpPr>
        <dsp:cNvPr id="0" name=""/>
        <dsp:cNvSpPr/>
      </dsp:nvSpPr>
      <dsp:spPr>
        <a:xfrm>
          <a:off x="-559513" y="200205"/>
          <a:ext cx="4092345" cy="4092345"/>
        </a:xfrm>
        <a:prstGeom prst="circularArrow">
          <a:avLst>
            <a:gd name="adj1" fmla="val 6899"/>
            <a:gd name="adj2" fmla="val 465136"/>
            <a:gd name="adj3" fmla="val 19496265"/>
            <a:gd name="adj4" fmla="val 17448744"/>
            <a:gd name="adj5" fmla="val 8049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D07BE-CF18-4588-AC73-49C487B32BD8}">
      <dsp:nvSpPr>
        <dsp:cNvPr id="0" name=""/>
        <dsp:cNvSpPr/>
      </dsp:nvSpPr>
      <dsp:spPr>
        <a:xfrm>
          <a:off x="2685973" y="0"/>
          <a:ext cx="1641001" cy="144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跟开源比有无优势</a:t>
          </a:r>
        </a:p>
      </dsp:txBody>
      <dsp:txXfrm>
        <a:off x="2685973" y="0"/>
        <a:ext cx="1641001" cy="1447921"/>
      </dsp:txXfrm>
    </dsp:sp>
    <dsp:sp modelId="{71BFBA72-39B5-4C1C-9F93-BF92280A5E42}">
      <dsp:nvSpPr>
        <dsp:cNvPr id="0" name=""/>
        <dsp:cNvSpPr/>
      </dsp:nvSpPr>
      <dsp:spPr>
        <a:xfrm>
          <a:off x="3406771" y="-432263"/>
          <a:ext cx="4092345" cy="4092345"/>
        </a:xfrm>
        <a:prstGeom prst="circularArrow">
          <a:avLst>
            <a:gd name="adj1" fmla="val 6899"/>
            <a:gd name="adj2" fmla="val 465136"/>
            <a:gd name="adj3" fmla="val 17401371"/>
            <a:gd name="adj4" fmla="val 13781064"/>
            <a:gd name="adj5" fmla="val 8049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827BA-CB3F-4269-9366-724675F4021B}">
      <dsp:nvSpPr>
        <dsp:cNvPr id="0" name=""/>
        <dsp:cNvSpPr/>
      </dsp:nvSpPr>
      <dsp:spPr>
        <a:xfrm>
          <a:off x="2278020" y="1130"/>
          <a:ext cx="1440598" cy="936389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软件是否稳定</a:t>
          </a:r>
        </a:p>
      </dsp:txBody>
      <dsp:txXfrm>
        <a:off x="2323731" y="46841"/>
        <a:ext cx="1349176" cy="844967"/>
      </dsp:txXfrm>
    </dsp:sp>
    <dsp:sp modelId="{B84C24B5-88FC-42C7-9DAC-73C76EADA4BB}">
      <dsp:nvSpPr>
        <dsp:cNvPr id="0" name=""/>
        <dsp:cNvSpPr/>
      </dsp:nvSpPr>
      <dsp:spPr>
        <a:xfrm>
          <a:off x="2081640" y="-1735652"/>
          <a:ext cx="2495993" cy="2495993"/>
        </a:xfrm>
        <a:custGeom>
          <a:avLst/>
          <a:gdLst/>
          <a:ahLst/>
          <a:cxnLst/>
          <a:rect l="0" t="0" r="0" b="0"/>
          <a:pathLst>
            <a:path>
              <a:moveTo>
                <a:pt x="1524478" y="2464982"/>
              </a:moveTo>
              <a:arcTo wR="1247996" hR="1247996" stAng="4632028" swAng="980074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D7367-9BD6-4EEF-A5FE-B9DFF0634ECF}">
      <dsp:nvSpPr>
        <dsp:cNvPr id="0" name=""/>
        <dsp:cNvSpPr/>
      </dsp:nvSpPr>
      <dsp:spPr>
        <a:xfrm>
          <a:off x="3120688" y="745327"/>
          <a:ext cx="1440598" cy="936389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能不能撑得住并发负载</a:t>
          </a:r>
        </a:p>
      </dsp:txBody>
      <dsp:txXfrm>
        <a:off x="3166399" y="791038"/>
        <a:ext cx="1349176" cy="844967"/>
      </dsp:txXfrm>
    </dsp:sp>
    <dsp:sp modelId="{9EC4B456-56CF-4C7E-A741-E50B0FAAB00D}">
      <dsp:nvSpPr>
        <dsp:cNvPr id="0" name=""/>
        <dsp:cNvSpPr/>
      </dsp:nvSpPr>
      <dsp:spPr>
        <a:xfrm>
          <a:off x="1761032" y="-350984"/>
          <a:ext cx="2495993" cy="2495993"/>
        </a:xfrm>
        <a:custGeom>
          <a:avLst/>
          <a:gdLst/>
          <a:ahLst/>
          <a:cxnLst/>
          <a:rect l="0" t="0" r="0" b="0"/>
          <a:pathLst>
            <a:path>
              <a:moveTo>
                <a:pt x="1979237" y="2259324"/>
              </a:moveTo>
              <a:arcTo wR="1247996" hR="1247996" stAng="3247871" swAng="3153613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0A4DF-9F4F-4B7F-B4CA-954BE3F6C7C3}">
      <dsp:nvSpPr>
        <dsp:cNvPr id="0" name=""/>
        <dsp:cNvSpPr/>
      </dsp:nvSpPr>
      <dsp:spPr>
        <a:xfrm>
          <a:off x="1625939" y="1020562"/>
          <a:ext cx="1440598" cy="936389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rgbClr val="1C2682"/>
              </a:solidFill>
            </a:rPr>
            <a:t>万一出问题，有没有预案</a:t>
          </a:r>
        </a:p>
      </dsp:txBody>
      <dsp:txXfrm>
        <a:off x="1671650" y="1066273"/>
        <a:ext cx="1349176" cy="844967"/>
      </dsp:txXfrm>
    </dsp:sp>
    <dsp:sp modelId="{709F1618-8CDA-4208-8D1E-C2D71E17349F}">
      <dsp:nvSpPr>
        <dsp:cNvPr id="0" name=""/>
        <dsp:cNvSpPr/>
      </dsp:nvSpPr>
      <dsp:spPr>
        <a:xfrm>
          <a:off x="1878712" y="-1464822"/>
          <a:ext cx="2495993" cy="2495993"/>
        </a:xfrm>
        <a:custGeom>
          <a:avLst/>
          <a:gdLst/>
          <a:ahLst/>
          <a:cxnLst/>
          <a:rect l="0" t="0" r="0" b="0"/>
          <a:pathLst>
            <a:path>
              <a:moveTo>
                <a:pt x="1018047" y="2474625"/>
              </a:moveTo>
              <a:arcTo wR="1247996" hR="1247996" stAng="6037062" swAng="1462497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6336-E736-4AAB-BD9F-7563E6BEE973}">
      <dsp:nvSpPr>
        <dsp:cNvPr id="0" name=""/>
        <dsp:cNvSpPr/>
      </dsp:nvSpPr>
      <dsp:spPr>
        <a:xfrm>
          <a:off x="0" y="221405"/>
          <a:ext cx="4901514" cy="6422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在长亮、中联项目实现快速移植</a:t>
          </a:r>
          <a:endParaRPr lang="zh-CN" sz="1800" kern="1200" dirty="0"/>
        </a:p>
      </dsp:txBody>
      <dsp:txXfrm>
        <a:off x="31351" y="252756"/>
        <a:ext cx="4838812" cy="579525"/>
      </dsp:txXfrm>
    </dsp:sp>
    <dsp:sp modelId="{0AFE45A0-EE3C-4812-AF1B-92301F1C8ED1}">
      <dsp:nvSpPr>
        <dsp:cNvPr id="0" name=""/>
        <dsp:cNvSpPr/>
      </dsp:nvSpPr>
      <dsp:spPr>
        <a:xfrm>
          <a:off x="0" y="863632"/>
          <a:ext cx="4901514" cy="178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2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600" kern="1200" dirty="0"/>
            <a:t>兼容</a:t>
          </a:r>
          <a:r>
            <a:rPr lang="zh-CN" sz="1600" kern="1200" dirty="0"/>
            <a:t>的</a:t>
          </a:r>
          <a:r>
            <a:rPr lang="en-US" altLang="zh-CN" sz="1600" kern="1200" dirty="0"/>
            <a:t>VPD</a:t>
          </a:r>
          <a:r>
            <a:rPr lang="zh-CN" altLang="en-US" sz="1600" kern="1200" dirty="0"/>
            <a:t>、</a:t>
          </a:r>
          <a:r>
            <a:rPr lang="en-US" altLang="zh-CN" sz="1600" kern="1200" dirty="0"/>
            <a:t>merge into</a:t>
          </a:r>
          <a:r>
            <a:rPr lang="zh-CN" altLang="en-US" sz="1600" kern="1200" dirty="0"/>
            <a:t>语法、正则表达语法、</a:t>
          </a:r>
          <a:r>
            <a:rPr lang="zh-CN" sz="1600" kern="1200" dirty="0"/>
            <a:t>系统包</a:t>
          </a:r>
          <a:r>
            <a:rPr lang="zh-CN" altLang="en-US" sz="1600" kern="1200" dirty="0"/>
            <a:t>、系统视图、系统函数、序列取值范围等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600" kern="1200" dirty="0"/>
            <a:t>延续应用开发商对现有数据库深层技术的使用习惯</a:t>
          </a:r>
          <a:endParaRPr lang="zh-C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600" kern="1200" dirty="0"/>
            <a:t>实现了原</a:t>
          </a:r>
          <a:r>
            <a:rPr lang="en-US" altLang="zh-CN" sz="1600" kern="1200" dirty="0"/>
            <a:t>oracle</a:t>
          </a:r>
          <a:r>
            <a:rPr lang="zh-CN" altLang="en-US" sz="1600" kern="1200" dirty="0"/>
            <a:t> </a:t>
          </a:r>
          <a:r>
            <a:rPr lang="en-US" altLang="zh-CN" sz="1600" kern="1200" dirty="0"/>
            <a:t>50</a:t>
          </a:r>
          <a:r>
            <a:rPr lang="zh-CN" altLang="en-US" sz="1600" kern="1200" dirty="0"/>
            <a:t>万行存储过程的平滑移植</a:t>
          </a:r>
          <a:endParaRPr lang="en-US" altLang="zh-CN" sz="1600" kern="1200" dirty="0"/>
        </a:p>
      </dsp:txBody>
      <dsp:txXfrm>
        <a:off x="0" y="863632"/>
        <a:ext cx="4901514" cy="1782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F14C-6BEF-4819-A490-44140E077A85}">
      <dsp:nvSpPr>
        <dsp:cNvPr id="0" name=""/>
        <dsp:cNvSpPr/>
      </dsp:nvSpPr>
      <dsp:spPr>
        <a:xfrm>
          <a:off x="1805657" y="1313272"/>
          <a:ext cx="1125662" cy="112566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latin typeface="微软雅黑" panose="020B0503020204020204" charset="-122"/>
              <a:ea typeface="微软雅黑" panose="020B0503020204020204" charset="-122"/>
            </a:rPr>
            <a:t>移植系统</a:t>
          </a:r>
        </a:p>
      </dsp:txBody>
      <dsp:txXfrm>
        <a:off x="1860607" y="1368222"/>
        <a:ext cx="1015762" cy="1015762"/>
      </dsp:txXfrm>
    </dsp:sp>
    <dsp:sp modelId="{6A6ECE75-F8D7-4C8B-8267-53D646BA8F3B}">
      <dsp:nvSpPr>
        <dsp:cNvPr id="0" name=""/>
        <dsp:cNvSpPr/>
      </dsp:nvSpPr>
      <dsp:spPr>
        <a:xfrm rot="16200000">
          <a:off x="2089110" y="1033894"/>
          <a:ext cx="5587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8756" y="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898D4E8B-889A-4EF0-90DB-F63B3C9F3457}">
      <dsp:nvSpPr>
        <dsp:cNvPr id="0" name=""/>
        <dsp:cNvSpPr/>
      </dsp:nvSpPr>
      <dsp:spPr>
        <a:xfrm>
          <a:off x="1991391" y="322"/>
          <a:ext cx="754193" cy="75419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移植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范围</a:t>
          </a:r>
        </a:p>
      </dsp:txBody>
      <dsp:txXfrm>
        <a:off x="2028208" y="37139"/>
        <a:ext cx="680559" cy="680559"/>
      </dsp:txXfrm>
    </dsp:sp>
    <dsp:sp modelId="{E6C1FC83-BF47-4A22-9529-E1C59FF06A70}">
      <dsp:nvSpPr>
        <dsp:cNvPr id="0" name=""/>
        <dsp:cNvSpPr/>
      </dsp:nvSpPr>
      <dsp:spPr>
        <a:xfrm rot="19800000">
          <a:off x="2903771" y="1448342"/>
          <a:ext cx="411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241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E7757EB-323A-4CEB-8EFE-5E2A15F038DA}">
      <dsp:nvSpPr>
        <dsp:cNvPr id="0" name=""/>
        <dsp:cNvSpPr/>
      </dsp:nvSpPr>
      <dsp:spPr>
        <a:xfrm>
          <a:off x="3287465" y="755490"/>
          <a:ext cx="757843" cy="742541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移植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时间</a:t>
          </a:r>
        </a:p>
      </dsp:txBody>
      <dsp:txXfrm>
        <a:off x="3323713" y="791738"/>
        <a:ext cx="685347" cy="670045"/>
      </dsp:txXfrm>
    </dsp:sp>
    <dsp:sp modelId="{77D3A278-4C65-4135-B120-ED331B9C6E11}">
      <dsp:nvSpPr>
        <dsp:cNvPr id="0" name=""/>
        <dsp:cNvSpPr/>
      </dsp:nvSpPr>
      <dsp:spPr>
        <a:xfrm rot="1800000">
          <a:off x="2903630" y="2304391"/>
          <a:ext cx="413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349" y="0"/>
              </a:lnTo>
            </a:path>
          </a:pathLst>
        </a:custGeom>
        <a:noFill/>
        <a:ln w="12700" cap="flat" cmpd="sng" algn="ctr">
          <a:solidFill>
            <a:srgbClr val="0F00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5D0F2-E9AC-4F9F-9213-9DE991941454}">
      <dsp:nvSpPr>
        <dsp:cNvPr id="0" name=""/>
        <dsp:cNvSpPr/>
      </dsp:nvSpPr>
      <dsp:spPr>
        <a:xfrm>
          <a:off x="3289290" y="2248348"/>
          <a:ext cx="754193" cy="754193"/>
        </a:xfrm>
        <a:prstGeom prst="roundRect">
          <a:avLst/>
        </a:prstGeom>
        <a:solidFill>
          <a:srgbClr val="0F00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性能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目标</a:t>
          </a:r>
        </a:p>
      </dsp:txBody>
      <dsp:txXfrm>
        <a:off x="3326107" y="2285165"/>
        <a:ext cx="680559" cy="680559"/>
      </dsp:txXfrm>
    </dsp:sp>
    <dsp:sp modelId="{0FDDF6A6-6355-4B43-9730-A7E8EEF39100}">
      <dsp:nvSpPr>
        <dsp:cNvPr id="0" name=""/>
        <dsp:cNvSpPr/>
      </dsp:nvSpPr>
      <dsp:spPr>
        <a:xfrm rot="5400000">
          <a:off x="2089110" y="2718312"/>
          <a:ext cx="5587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8756" y="0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72D6C81D-18AE-45ED-851B-BEB70D3234B4}">
      <dsp:nvSpPr>
        <dsp:cNvPr id="0" name=""/>
        <dsp:cNvSpPr/>
      </dsp:nvSpPr>
      <dsp:spPr>
        <a:xfrm>
          <a:off x="1991391" y="2997690"/>
          <a:ext cx="754193" cy="75419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移植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测试</a:t>
          </a:r>
        </a:p>
      </dsp:txBody>
      <dsp:txXfrm>
        <a:off x="2028208" y="3034507"/>
        <a:ext cx="680559" cy="680559"/>
      </dsp:txXfrm>
    </dsp:sp>
    <dsp:sp modelId="{4E847BA9-353A-41F2-8955-B45377FC4E06}">
      <dsp:nvSpPr>
        <dsp:cNvPr id="0" name=""/>
        <dsp:cNvSpPr/>
      </dsp:nvSpPr>
      <dsp:spPr>
        <a:xfrm rot="9000000">
          <a:off x="1419997" y="2304391"/>
          <a:ext cx="413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349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396117C-E244-4D73-BD2F-F8DDD78557C3}">
      <dsp:nvSpPr>
        <dsp:cNvPr id="0" name=""/>
        <dsp:cNvSpPr/>
      </dsp:nvSpPr>
      <dsp:spPr>
        <a:xfrm>
          <a:off x="693492" y="2248348"/>
          <a:ext cx="754193" cy="754193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风险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评估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730309" y="2285165"/>
        <a:ext cx="680559" cy="680559"/>
      </dsp:txXfrm>
    </dsp:sp>
    <dsp:sp modelId="{6E4F8026-A762-4C89-ABF9-6B81101E4099}">
      <dsp:nvSpPr>
        <dsp:cNvPr id="0" name=""/>
        <dsp:cNvSpPr/>
      </dsp:nvSpPr>
      <dsp:spPr>
        <a:xfrm rot="12600000">
          <a:off x="1419997" y="1447815"/>
          <a:ext cx="413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349" y="0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3C99A15-382D-49EB-A271-54467A8B378B}">
      <dsp:nvSpPr>
        <dsp:cNvPr id="0" name=""/>
        <dsp:cNvSpPr/>
      </dsp:nvSpPr>
      <dsp:spPr>
        <a:xfrm>
          <a:off x="693492" y="749664"/>
          <a:ext cx="754193" cy="75419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项目</a:t>
          </a:r>
          <a:endParaRPr lang="en-US" altLang="zh-CN" sz="15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>
              <a:latin typeface="微软雅黑" panose="020B0503020204020204" charset="-122"/>
              <a:ea typeface="微软雅黑" panose="020B0503020204020204" charset="-122"/>
            </a:rPr>
            <a:t>背景</a:t>
          </a:r>
        </a:p>
      </dsp:txBody>
      <dsp:txXfrm>
        <a:off x="730309" y="786481"/>
        <a:ext cx="680559" cy="680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1B81F-D080-4633-8F16-2A75A3C3092C}">
      <dsp:nvSpPr>
        <dsp:cNvPr id="0" name=""/>
        <dsp:cNvSpPr/>
      </dsp:nvSpPr>
      <dsp:spPr>
        <a:xfrm>
          <a:off x="10506" y="0"/>
          <a:ext cx="2018115" cy="627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功能测试</a:t>
          </a:r>
        </a:p>
      </dsp:txBody>
      <dsp:txXfrm>
        <a:off x="28882" y="18376"/>
        <a:ext cx="1981363" cy="590643"/>
      </dsp:txXfrm>
    </dsp:sp>
    <dsp:sp modelId="{6BB2F913-25C2-4062-BA80-AFC81A755E3E}">
      <dsp:nvSpPr>
        <dsp:cNvPr id="0" name=""/>
        <dsp:cNvSpPr/>
      </dsp:nvSpPr>
      <dsp:spPr>
        <a:xfrm>
          <a:off x="2230433" y="63451"/>
          <a:ext cx="427840" cy="5004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2230433" y="163549"/>
        <a:ext cx="299488" cy="300296"/>
      </dsp:txXfrm>
    </dsp:sp>
    <dsp:sp modelId="{73651751-E423-4A19-8294-E96DE1445D49}">
      <dsp:nvSpPr>
        <dsp:cNvPr id="0" name=""/>
        <dsp:cNvSpPr/>
      </dsp:nvSpPr>
      <dsp:spPr>
        <a:xfrm>
          <a:off x="2835867" y="0"/>
          <a:ext cx="2018115" cy="627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性能测试</a:t>
          </a:r>
        </a:p>
      </dsp:txBody>
      <dsp:txXfrm>
        <a:off x="2854243" y="18376"/>
        <a:ext cx="1981363" cy="590643"/>
      </dsp:txXfrm>
    </dsp:sp>
    <dsp:sp modelId="{24C723EB-2951-4C54-A672-A55EFA692DD0}">
      <dsp:nvSpPr>
        <dsp:cNvPr id="0" name=""/>
        <dsp:cNvSpPr/>
      </dsp:nvSpPr>
      <dsp:spPr>
        <a:xfrm>
          <a:off x="5055794" y="63451"/>
          <a:ext cx="427840" cy="5004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349225"/>
                <a:satOff val="-5981"/>
                <a:lumOff val="239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349225"/>
                <a:satOff val="-5981"/>
                <a:lumOff val="239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349225"/>
                <a:satOff val="-5981"/>
                <a:lumOff val="239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5055794" y="163549"/>
        <a:ext cx="299488" cy="300296"/>
      </dsp:txXfrm>
    </dsp:sp>
    <dsp:sp modelId="{60168991-B4B1-4B19-8305-DE31DF5BEE1A}">
      <dsp:nvSpPr>
        <dsp:cNvPr id="0" name=""/>
        <dsp:cNvSpPr/>
      </dsp:nvSpPr>
      <dsp:spPr>
        <a:xfrm>
          <a:off x="5661229" y="0"/>
          <a:ext cx="2018115" cy="627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极限测试</a:t>
          </a:r>
        </a:p>
      </dsp:txBody>
      <dsp:txXfrm>
        <a:off x="5679605" y="18376"/>
        <a:ext cx="1981363" cy="5906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59DB7-0504-48E9-8303-696AF6232B50}">
      <dsp:nvSpPr>
        <dsp:cNvPr id="0" name=""/>
        <dsp:cNvSpPr/>
      </dsp:nvSpPr>
      <dsp:spPr>
        <a:xfrm rot="16200000">
          <a:off x="864096" y="-864096"/>
          <a:ext cx="1512168" cy="324036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100" b="1" kern="1200" dirty="0">
              <a:latin typeface="微软雅黑" panose="020B0503020204020204" charset="-122"/>
              <a:ea typeface="微软雅黑" panose="020B0503020204020204" charset="-122"/>
            </a:rPr>
            <a:t>虚拟机</a:t>
          </a:r>
          <a:endParaRPr lang="en-US" altLang="zh-CN" sz="2100" b="1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 rot="5400000">
        <a:off x="0" y="0"/>
        <a:ext cx="3240360" cy="1134126"/>
      </dsp:txXfrm>
    </dsp:sp>
    <dsp:sp modelId="{275804CD-1671-4B18-AF90-0A750E7C487B}">
      <dsp:nvSpPr>
        <dsp:cNvPr id="0" name=""/>
        <dsp:cNvSpPr/>
      </dsp:nvSpPr>
      <dsp:spPr>
        <a:xfrm>
          <a:off x="3240360" y="0"/>
          <a:ext cx="3240360" cy="1512168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charset="-122"/>
              <a:ea typeface="微软雅黑" panose="020B0503020204020204" charset="-122"/>
            </a:rPr>
            <a:t>物理机</a:t>
          </a:r>
          <a:endParaRPr lang="zh-CN" sz="2400" b="1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240360" y="0"/>
        <a:ext cx="3240360" cy="1134126"/>
      </dsp:txXfrm>
    </dsp:sp>
    <dsp:sp modelId="{F3E73B68-165C-4801-9D36-4F9EB0C8D78A}">
      <dsp:nvSpPr>
        <dsp:cNvPr id="0" name=""/>
        <dsp:cNvSpPr/>
      </dsp:nvSpPr>
      <dsp:spPr>
        <a:xfrm rot="10800000">
          <a:off x="0" y="1512168"/>
          <a:ext cx="3240360" cy="1512168"/>
        </a:xfrm>
        <a:prstGeom prst="round1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charset="-122"/>
              <a:ea typeface="微软雅黑" panose="020B0503020204020204" charset="-122"/>
            </a:rPr>
            <a:t>集群</a:t>
          </a:r>
          <a:endParaRPr lang="zh-CN" sz="2400" b="1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 rot="10800000">
        <a:off x="0" y="1890209"/>
        <a:ext cx="3240360" cy="1134126"/>
      </dsp:txXfrm>
    </dsp:sp>
    <dsp:sp modelId="{9E08AA7F-AA94-4857-B212-8A348F4D2DC8}">
      <dsp:nvSpPr>
        <dsp:cNvPr id="0" name=""/>
        <dsp:cNvSpPr/>
      </dsp:nvSpPr>
      <dsp:spPr>
        <a:xfrm rot="5400000">
          <a:off x="4104456" y="679973"/>
          <a:ext cx="1512168" cy="3176557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charset="-122"/>
              <a:ea typeface="微软雅黑" panose="020B0503020204020204" charset="-122"/>
            </a:rPr>
            <a:t>云环境</a:t>
          </a:r>
          <a:endParaRPr lang="en-US" altLang="zh-CN" sz="2400" b="1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 rot="-5400000">
        <a:off x="3272262" y="1890209"/>
        <a:ext cx="3176557" cy="1134126"/>
      </dsp:txXfrm>
    </dsp:sp>
    <dsp:sp modelId="{051CBD59-D420-44E8-BD07-8F61E09F4D09}">
      <dsp:nvSpPr>
        <dsp:cNvPr id="0" name=""/>
        <dsp:cNvSpPr/>
      </dsp:nvSpPr>
      <dsp:spPr>
        <a:xfrm>
          <a:off x="2268252" y="1134126"/>
          <a:ext cx="1944216" cy="75608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charset="-122"/>
              <a:ea typeface="微软雅黑" panose="020B0503020204020204" charset="-122"/>
            </a:rPr>
            <a:t>达梦版本</a:t>
          </a:r>
          <a:endParaRPr lang="zh-CN" sz="2400" b="1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305161" y="1171035"/>
        <a:ext cx="1870398" cy="682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04F8-5A95-419F-B794-1E2F82666BDB}">
      <dsp:nvSpPr>
        <dsp:cNvPr id="0" name=""/>
        <dsp:cNvSpPr/>
      </dsp:nvSpPr>
      <dsp:spPr>
        <a:xfrm>
          <a:off x="47" y="48997"/>
          <a:ext cx="4560086" cy="155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400" kern="1200"/>
            <a:t>Oracle</a:t>
          </a:r>
        </a:p>
      </dsp:txBody>
      <dsp:txXfrm>
        <a:off x="47" y="48997"/>
        <a:ext cx="4560086" cy="1555200"/>
      </dsp:txXfrm>
    </dsp:sp>
    <dsp:sp modelId="{C0A6D3D8-DBC2-45B6-8DEF-789A72552BB4}">
      <dsp:nvSpPr>
        <dsp:cNvPr id="0" name=""/>
        <dsp:cNvSpPr/>
      </dsp:nvSpPr>
      <dsp:spPr>
        <a:xfrm>
          <a:off x="47" y="1604197"/>
          <a:ext cx="4560086" cy="37798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/>
            <a:t>迁移前，开启兼容性参数等于</a:t>
          </a:r>
          <a:r>
            <a:rPr lang="en-US" altLang="zh-CN" sz="2000" kern="1200">
              <a:solidFill>
                <a:srgbClr val="FF0000"/>
              </a:solidFill>
            </a:rPr>
            <a:t>2</a:t>
          </a:r>
          <a:endParaRPr lang="zh-CN" altLang="en-US" sz="2000" kern="120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/>
            <a:t>DTS</a:t>
          </a:r>
          <a:r>
            <a:rPr lang="zh-CN" altLang="en-US" sz="2000" kern="1200"/>
            <a:t>迁移时默认为</a:t>
          </a:r>
          <a:r>
            <a:rPr lang="en-US" altLang="zh-CN" sz="2000" kern="1200"/>
            <a:t>12c</a:t>
          </a:r>
          <a:r>
            <a:rPr lang="zh-CN" altLang="en-US" sz="2000" kern="1200"/>
            <a:t>驱动，迁移</a:t>
          </a:r>
          <a:r>
            <a:rPr lang="en-US" altLang="zh-CN" sz="2000" kern="1200"/>
            <a:t>11g</a:t>
          </a:r>
          <a:r>
            <a:rPr lang="zh-CN" altLang="en-US" sz="2000" kern="1200"/>
            <a:t>时可能存在异常，建议替换为</a:t>
          </a:r>
          <a:r>
            <a:rPr lang="en-US" altLang="zh-CN" sz="2000" kern="1200"/>
            <a:t>ojdbc5.jar</a:t>
          </a:r>
          <a:endParaRPr lang="zh-CN" altLang="en-US" sz="2000" kern="120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/>
            <a:t>迁移大表时可能会出现回滚段过旧的问题，提前设置</a:t>
          </a:r>
          <a:r>
            <a:rPr lang="en-US" altLang="zh-CN" sz="2000" kern="1200"/>
            <a:t>undo_retention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/>
            <a:t>使用</a:t>
          </a:r>
          <a:r>
            <a:rPr lang="en-US" altLang="zh-CN" sz="2000" kern="1200"/>
            <a:t>HS</a:t>
          </a:r>
          <a:r>
            <a:rPr lang="zh-CN" altLang="en-US" sz="2000" kern="1200"/>
            <a:t>迁移时注意提前开启最小附加日志</a:t>
          </a:r>
        </a:p>
      </dsp:txBody>
      <dsp:txXfrm>
        <a:off x="47" y="1604197"/>
        <a:ext cx="4560086" cy="3779865"/>
      </dsp:txXfrm>
    </dsp:sp>
    <dsp:sp modelId="{3E0BA246-3456-471B-AD87-1436FD251DD8}">
      <dsp:nvSpPr>
        <dsp:cNvPr id="0" name=""/>
        <dsp:cNvSpPr/>
      </dsp:nvSpPr>
      <dsp:spPr>
        <a:xfrm>
          <a:off x="5198546" y="48997"/>
          <a:ext cx="4560086" cy="1555200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400" kern="1200"/>
            <a:t>Mysql</a:t>
          </a:r>
        </a:p>
      </dsp:txBody>
      <dsp:txXfrm>
        <a:off x="5198546" y="48997"/>
        <a:ext cx="4560086" cy="1555200"/>
      </dsp:txXfrm>
    </dsp:sp>
    <dsp:sp modelId="{33CF15AD-8A19-4E9A-9BED-239A79CAF737}">
      <dsp:nvSpPr>
        <dsp:cNvPr id="0" name=""/>
        <dsp:cNvSpPr/>
      </dsp:nvSpPr>
      <dsp:spPr>
        <a:xfrm>
          <a:off x="5198546" y="1604197"/>
          <a:ext cx="4560086" cy="3779865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>
              <a:sym typeface="+mn-ea"/>
            </a:rPr>
            <a:t>迁移前，开启兼容性参数等于</a:t>
          </a:r>
          <a:r>
            <a:rPr lang="en-US" altLang="zh-CN" sz="2000" kern="1200">
              <a:solidFill>
                <a:srgbClr val="FF0000"/>
              </a:solidFill>
              <a:sym typeface="+mn-ea"/>
            </a:rPr>
            <a:t>4</a:t>
          </a:r>
          <a:endParaRPr lang="zh-CN" altLang="en-US" sz="2000" kern="120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/>
            <a:t>Mysql</a:t>
          </a:r>
          <a:r>
            <a:rPr lang="zh-CN" altLang="en-US" sz="2000" kern="1200"/>
            <a:t>基本使用字符存储，达梦默认为字节。可使用</a:t>
          </a:r>
          <a:r>
            <a:rPr lang="en-US" altLang="zh-CN" sz="2000" kern="1200"/>
            <a:t>varchar(char)</a:t>
          </a:r>
          <a:r>
            <a:rPr lang="zh-CN" altLang="en-US" sz="2000" kern="1200"/>
            <a:t>方式进行兼容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/>
            <a:t>Mysql</a:t>
          </a:r>
          <a:r>
            <a:rPr lang="zh-CN" altLang="en-US" sz="2000" kern="1200"/>
            <a:t>不支持存储过程，包等代码内容迁移，需手工移植</a:t>
          </a:r>
        </a:p>
      </dsp:txBody>
      <dsp:txXfrm>
        <a:off x="5198546" y="1604197"/>
        <a:ext cx="4560086" cy="3779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#1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E420-1F84-45A8-95B7-DAB2B7EF2DAE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4AF0D-3AAF-48C5-A3DF-2F62D6C75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41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金融行业，国产数据库怎么上，这是一个大家都关注的话题，也是可能大家今天都来到这里的原因；作为用户单位，业务系统已经成熟稳定运行多年了，上国产数据库能不能撑得住并发和负载，软件是否稳定，架构是否合理先进，移植代价怎么样，上下游配合套是否完善，万一出问题，有没有预案，售后是否能跟上等，今天达梦数据库给出了我们的方案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5E5A1-3EF6-4B5E-86F6-24187E6B49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迁移的第一步就是连接</a:t>
            </a:r>
            <a:r>
              <a:rPr lang="en-US" altLang="zh-CN" dirty="0"/>
              <a:t>oracle</a:t>
            </a:r>
            <a:r>
              <a:rPr lang="zh-CN" altLang="en-US" dirty="0"/>
              <a:t>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迁移的第一步就是连接</a:t>
            </a:r>
            <a:r>
              <a:rPr lang="en-US" altLang="zh-CN" dirty="0"/>
              <a:t>oracle</a:t>
            </a:r>
            <a:r>
              <a:rPr lang="zh-CN" altLang="en-US" dirty="0"/>
              <a:t>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完整迁移过一次，由于数据变化，需要重新迁移一次数据，序列需要重新迁移。</a:t>
            </a:r>
            <a:endParaRPr lang="en-US" altLang="zh-CN" dirty="0"/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序列范围超出目的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序列可定义范围。对于这类报错，需要分析源库序列用途，目的库范围是否能够满足使用情境。如可以满足，则按照目的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的可定义范围设置，如存在风险，则考虑在应用层面修改或者采取其他措施规避风险。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对于表比较少，数据量不大的系统，可以通过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采取一次性迁移， 全部选中即可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对于表比较多，数据量大的系统，建议先迁移小表再进行大表的迁移，迁移时最好不用快速装载功能。</a:t>
            </a:r>
          </a:p>
          <a:p>
            <a:r>
              <a:rPr lang="zh-CN" altLang="en-US" dirty="0"/>
              <a:t>部分表数据量特别大，单独针对该表迁移，可以选择快速装载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普通视图对象迁移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）使用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工具迁移视图，此方法适用于批量迁移视图对象。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）从源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中获取视图定义，在目的库手动创建视图，此方法适用于所需迁移对象较少，或者对方法一中迁移出错的视图单独处理。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物化视图对象迁移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）使用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工具迁移物化视图，此方法适用于批量迁移物化视图对象。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）从源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中获取物化视图定义，在目的库手动创建物化视图，此方法适用于所需迁移对象较少，或者对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方法中迁移出错的物化视图单独处理。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视图对象迁移可能遇到的问题及注意点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）视图查询对象依赖迁移及权限授予。由于视图查询依赖于相关的表或者其他数据库对象，在迁移视图之前需要首先迁移视图所依赖的对象，并授予视图用户相关对象的权限。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）目的端物化视图刷新方式支持及设置。由于目的端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视具体架构（单库、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）的不同存在对物化视图日志表的支持程度的差异，迁移物化视图时，需要视目的端架构，考虑是否变更物化视图刷新方式（增量刷新改为全量刷新）。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关键字如</a:t>
            </a:r>
            <a:r>
              <a:rPr lang="en-US" altLang="zh-CN" dirty="0"/>
              <a:t>link   key   value  explain  </a:t>
            </a:r>
            <a:r>
              <a:rPr lang="zh-CN" altLang="en-US" dirty="0"/>
              <a:t>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关键字如</a:t>
            </a:r>
            <a:r>
              <a:rPr lang="en-US" altLang="zh-CN" dirty="0"/>
              <a:t>link   key   value  explain  </a:t>
            </a:r>
            <a:r>
              <a:rPr lang="zh-CN" altLang="en-US" dirty="0"/>
              <a:t>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项目背景：了解项目的大体情况，系统的情况，复杂程度，运行要求等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移植范围：是只移植数据库对象和数据，还是需要移植应用并完成功能、性能测试？各个工作由谁完成？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移植时间：对移植进度是否有要求？是否包含移植环境准备时间？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性能目标：是否有设定移植后的性能目标？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移植测试：明确移植后是否需要测试，功能测试？性能测试？可靠性测试？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风险评估：针对移植时间进度是否足够？现有提供环境是否能满足移植后测试目标？移植过程是否存在需要大量改动？是否有相应单位配合？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规划布局内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重点软件企业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</a:rPr>
              <a:t>世界级专业商业化数据库厂商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中国数据库标准委员会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EC59-887E-46D1-8A20-D1BFFD97E33C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规划布局内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重点软件企业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</a:rPr>
              <a:t>世界级专业商业化数据库厂商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中国数据库标准委员会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EC59-887E-46D1-8A20-D1BFFD97E33C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规划布局内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重点软件企业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</a:rPr>
              <a:t>世界级专业商业化数据库厂商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中国数据库标准委员会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EC59-887E-46D1-8A20-D1BFFD97E33C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规划布局内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重点软件企业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</a:rPr>
              <a:t>世界级专业商业化数据库厂商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中国数据库标准委员会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EC59-887E-46D1-8A20-D1BFFD97E33C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项目背景：了解项目的大体情况，系统的情况，复杂程度，运行要求等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移植范围：是只移植数据库对象和数据，还是需要移植应用并完成功能、性能测试？各个工作由谁完成？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移植时间：对移植进度是否有要求？是否包含移植环境准备时间？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性能目标：是否有设定移植后的性能目标？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移植测试：明确移植后是否需要测试，功能测试？性能测试？可靠性测试？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风险评估：针对移植时间进度是否足够？现有提供环境是否能满足移植后测试目标？移植过程是否存在需要大量改动？是否有相应单位配合？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用户合理的兼容需求，我们都会评估和考虑是否实现；达梦如此彻底的兼容性，和非常友好的使用体验，就是十多年来的不断完善用户需求的结果。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250E-0023-472B-806F-7BDADCCAA9D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国家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规划布局内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重点软件企业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</a:rPr>
              <a:t>世界级专业商业化数据库厂商</a:t>
            </a:r>
            <a:endParaRPr lang="en-US" altLang="zh-CN" sz="1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25" indent="-263525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中国数据库标准委员会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EC59-887E-46D1-8A20-D1BFFD97E3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严禁在生产环境中直接迁移。因为移植首先是一个测试的工作，所以移植应该避免从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生产环境数据库中直接进行移植，需要提前向应用开发商提出需要搭建一个测试环境，准备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需要移植的环境和数据。直接从生产库上进行数据移植，有很多风险存在，例如会影响生产库的效率，引发崩溃的可能等等。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COMPATIBLE_MODE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是否兼容其他数据库模式。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：不兼容，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：兼容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SQL92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标准，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：兼容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：兼容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SERVER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：兼容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：兼容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：兼容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Teradata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，所以当从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移植到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DM7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时，修改值为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</a:p>
          <a:p>
            <a:endParaRPr lang="en-US" altLang="zh-CN" dirty="0"/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）关于页大小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PAGE_SIZE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也叫块大小（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数据库中，页大小可以为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4KB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8KB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16KB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32KB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移植到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，建议设置页大小为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8KB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一旦创建好了数据库，在该库的整个生命周期内，页大小都不能够改变。除了每个字段的最大长度限制外，每条记录总长度不能大于页面大小的一半。如果系统中存在或者以后可能存在含有较长的字符串类型的表，建议该参数设置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。页大小设置越大，最后数据文件的物理大小就会越大，系统运行时，每次从磁盘调入内存的数据单位也就越大，所以此处要慎重。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）关于簇大小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EXTENT_SIZE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。数据文件使用的簇大小，即每次分配新的段空间时连续的页数，只能是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页或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页，缺省使用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页，从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移植到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使用默认值就可。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）关于大小写敏感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CASE_SENSITIVE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为了兼容不同的数据库，在初始化数据库的时候有一个参数字符串比较大小写敏感，用于确定数据库对象及数据是否区分大小写，默认为区分，不可更改。建议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SQLSERVER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迁移过来的系统，使用大小写不敏感，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ORACLE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迁移过来的系统，使用大小写敏感，以便和原来系统匹配。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）关于字符集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CHARSET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。建议采用默认值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GB18030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，如果需要国际字符可以采用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Unicode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GB18030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数字字母占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个字节，普通汉字占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个字节，部分繁体及少数民族文字占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字节，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Unicode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在达梦中采用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UTF-8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编码格式，欧洲的字母字符占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个字节，亚洲的大部分字符占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个字节，附加字符为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个字节。如果只存储中文和字母数字，一般来说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GB18030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更节省空间一些。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4AF0D-3AAF-48C5-A3DF-2F62D6C7570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71" y="1122363"/>
            <a:ext cx="91444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71" y="3602038"/>
            <a:ext cx="914442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9" y="1709738"/>
            <a:ext cx="105160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9" y="4589463"/>
            <a:ext cx="105160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39" y="1825625"/>
            <a:ext cx="518184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487" y="1825625"/>
            <a:ext cx="518184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7" y="365125"/>
            <a:ext cx="1051608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29" y="1778438"/>
            <a:ext cx="4873800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29" y="2665379"/>
            <a:ext cx="4873800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228" y="1778438"/>
            <a:ext cx="4897803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228" y="2665379"/>
            <a:ext cx="4897803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7" y="457200"/>
            <a:ext cx="41655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428" y="457201"/>
            <a:ext cx="617248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7" y="2057400"/>
            <a:ext cx="416554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305" y="365125"/>
            <a:ext cx="262902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39" y="365125"/>
            <a:ext cx="773465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39" y="365125"/>
            <a:ext cx="10516087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39" y="365125"/>
            <a:ext cx="10516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39" y="1825625"/>
            <a:ext cx="105160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39" y="6356350"/>
            <a:ext cx="2743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788" y="6356350"/>
            <a:ext cx="4114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000" y="6356350"/>
            <a:ext cx="2743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96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5" Type="http://schemas.openxmlformats.org/officeDocument/2006/relationships/image" Target="../media/image30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12.xml"/><Relationship Id="rId7" Type="http://schemas.openxmlformats.org/officeDocument/2006/relationships/diagramLayout" Target="../diagrams/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Data" Target="../diagrams/data4.xml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5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52.png"/><Relationship Id="rId2" Type="http://schemas.openxmlformats.org/officeDocument/2006/relationships/tags" Target="../tags/tag9.xml"/><Relationship Id="rId16" Type="http://schemas.openxmlformats.org/officeDocument/2006/relationships/image" Target="../media/image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2"/>
          <p:cNvPicPr>
            <a:picLocks noChangeAspect="1"/>
          </p:cNvPicPr>
          <p:nvPr/>
        </p:nvPicPr>
        <p:blipFill>
          <a:blip r:embed="rId3"/>
          <a:srcRect r="1451"/>
          <a:stretch>
            <a:fillRect/>
          </a:stretch>
        </p:blipFill>
        <p:spPr>
          <a:xfrm>
            <a:off x="7021830" y="-1270"/>
            <a:ext cx="5175250" cy="6843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0100" y="3228340"/>
            <a:ext cx="7048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异构数据库移植达梦实践</a:t>
            </a:r>
          </a:p>
        </p:txBody>
      </p:sp>
      <p:sp>
        <p:nvSpPr>
          <p:cNvPr id="4" name="矩形 3"/>
          <p:cNvSpPr/>
          <p:nvPr/>
        </p:nvSpPr>
        <p:spPr>
          <a:xfrm>
            <a:off x="1955800" y="4206875"/>
            <a:ext cx="504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5665" y="4206875"/>
            <a:ext cx="108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0980" y="6403975"/>
            <a:ext cx="217170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85000"/>
                  </a:schemeClr>
                </a:solidFill>
              </a:rPr>
              <a:t>www.dameng.com</a:t>
            </a: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75664" y="4319680"/>
            <a:ext cx="612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数据创造价值，创新驱动未来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" name="图片 2" descr="达梦LOGO+标语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900" y="698832"/>
            <a:ext cx="2371674" cy="1081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rgbClr val="1C2682"/>
                </a:solidFill>
              </a:rPr>
              <a:t>1 </a:t>
            </a:r>
            <a:r>
              <a:rPr lang="zh-CN" altLang="en-US" sz="2200" dirty="0">
                <a:solidFill>
                  <a:srgbClr val="1C2682"/>
                </a:solidFill>
              </a:rPr>
              <a:t>调研分析</a:t>
            </a: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/>
          <p:cNvGraphicFramePr/>
          <p:nvPr/>
        </p:nvGraphicFramePr>
        <p:xfrm>
          <a:off x="6614198" y="2054685"/>
          <a:ext cx="4738802" cy="375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34975" y="1173295"/>
            <a:ext cx="6333470" cy="293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应用系统调研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开发语言开发框架及接口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开发单位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是否有源码配合</a:t>
            </a:r>
            <a:endParaRPr lang="en-US" altLang="zh-CN" dirty="0"/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是否能够修改不规范的应用代码</a:t>
            </a:r>
            <a:endParaRPr lang="en-US" altLang="zh-CN" dirty="0"/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能接受的修改应用代码的程度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是否能够搭建单独的基于达梦数据库的开发测试环境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是否有可供对比的待移植数据库的测试环境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4975" y="4374538"/>
            <a:ext cx="6333470" cy="22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ts val="28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数据库调研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待移植数据库类型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是否有单独的待移植的测试库供使用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是否能够提供权限和工具访问测试库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PL/SQL</a:t>
            </a:r>
            <a:r>
              <a:rPr lang="zh-CN" altLang="zh-CN" dirty="0"/>
              <a:t>是否能够等价改写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zh-CN" dirty="0"/>
              <a:t>达梦数据库架构</a:t>
            </a:r>
            <a:endParaRPr lang="en-US" altLang="zh-CN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75" y="1881168"/>
            <a:ext cx="6504293" cy="385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rgbClr val="1C2682"/>
                </a:solidFill>
              </a:rPr>
              <a:t>2 </a:t>
            </a:r>
            <a:r>
              <a:rPr lang="zh-CN" altLang="en-US" sz="2200" dirty="0">
                <a:solidFill>
                  <a:srgbClr val="1C2682"/>
                </a:solidFill>
              </a:rPr>
              <a:t>数据迁移</a:t>
            </a: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8"/>
          <p:cNvSpPr/>
          <p:nvPr/>
        </p:nvSpPr>
        <p:spPr>
          <a:xfrm>
            <a:off x="6257181" y="4126761"/>
            <a:ext cx="5231842" cy="1402451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应用场景描述：</a:t>
            </a:r>
          </a:p>
          <a:p>
            <a:pPr algn="just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多数据源集中整合、数据同步、数据清洗、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API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数据接入、元数据管理等。</a:t>
            </a:r>
          </a:p>
        </p:txBody>
      </p:sp>
      <p:sp>
        <p:nvSpPr>
          <p:cNvPr id="13" name="矩形: 圆角 18"/>
          <p:cNvSpPr/>
          <p:nvPr/>
        </p:nvSpPr>
        <p:spPr>
          <a:xfrm>
            <a:off x="783582" y="4126761"/>
            <a:ext cx="4705503" cy="1402452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应用场景描述：</a:t>
            </a:r>
          </a:p>
          <a:p>
            <a:pPr algn="just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异构数据库实时增量同步，对源端压力小，保证事务一致性。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568256" y="1610820"/>
            <a:ext cx="6432168" cy="1382120"/>
            <a:chOff x="7836992" y="4479777"/>
            <a:chExt cx="3308567" cy="1771048"/>
          </a:xfrm>
        </p:grpSpPr>
        <p:sp>
          <p:nvSpPr>
            <p:cNvPr id="16" name="矩形: 圆角 18"/>
            <p:cNvSpPr/>
            <p:nvPr/>
          </p:nvSpPr>
          <p:spPr>
            <a:xfrm>
              <a:off x="7836992" y="4479777"/>
              <a:ext cx="3308567" cy="1771048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8249083" y="4485842"/>
              <a:ext cx="2739833" cy="1437010"/>
            </a:xfrm>
            <a:prstGeom prst="rect">
              <a:avLst/>
            </a:prstGeom>
            <a:noFill/>
            <a:ln w="6350">
              <a:noFill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just"/>
              <a:r>
                <a:rPr lang="zh-CN" altLang="en-US" sz="20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应用场景描述：</a:t>
              </a:r>
            </a:p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多种数据库之间，进行数据对象迁移。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263869" y="1387643"/>
            <a:ext cx="21003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DTS</a:t>
            </a:r>
          </a:p>
          <a:p>
            <a:pPr algn="ctr" eaLnBrk="0" hangingPunct="0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（数据迁移）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6188" y="3803595"/>
            <a:ext cx="21003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DMHS</a:t>
            </a:r>
          </a:p>
          <a:p>
            <a:pPr algn="ctr" eaLnBrk="0" hangingPunct="0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（数据同步）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97782" y="3803594"/>
            <a:ext cx="21003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DMETL</a:t>
            </a:r>
          </a:p>
          <a:p>
            <a:pPr algn="ctr" eaLnBrk="0" hangingPunct="0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（数据整合）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1765" y="5984240"/>
            <a:ext cx="724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除此之外，</a:t>
            </a:r>
            <a:r>
              <a:rPr lang="en-US" altLang="zh-CN"/>
              <a:t>DM</a:t>
            </a:r>
            <a:r>
              <a:rPr lang="zh-CN" altLang="en-US"/>
              <a:t>还支持一些其他迁移方法，包括</a:t>
            </a:r>
            <a:r>
              <a:rPr lang="en-US" altLang="zh-CN"/>
              <a:t>SQL</a:t>
            </a:r>
            <a:r>
              <a:rPr lang="zh-CN" altLang="en-US"/>
              <a:t>、</a:t>
            </a:r>
            <a:r>
              <a:rPr lang="en-US" altLang="zh-CN"/>
              <a:t>FLDR</a:t>
            </a:r>
            <a:r>
              <a:rPr lang="zh-CN" altLang="en-US"/>
              <a:t>、</a:t>
            </a:r>
            <a:r>
              <a:rPr lang="en-US" altLang="zh-CN"/>
              <a:t>DBLINK</a:t>
            </a:r>
            <a:r>
              <a:rPr lang="zh-CN" altLang="en-US"/>
              <a:t>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8" name="AutoShape 2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30" name="AutoShape 6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1C2682"/>
                </a:solidFill>
                <a:latin typeface="+mn-ea"/>
                <a:cs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200" dirty="0">
                <a:latin typeface="+mn-lt"/>
                <a:cs typeface="+mn-cs"/>
                <a:sym typeface="+mn-ea"/>
              </a:rPr>
              <a:t>3 应用移植</a:t>
            </a:r>
            <a:endParaRPr lang="en-US" altLang="zh-CN" sz="2200" dirty="0">
              <a:latin typeface="+mn-lt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775" y="6199453"/>
            <a:ext cx="11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+mn-ea"/>
              </a:rPr>
              <a:t>通过配置参数，考虑了</a:t>
            </a:r>
            <a:r>
              <a:rPr lang="en-US" altLang="zh-CN" b="1" dirty="0">
                <a:solidFill>
                  <a:srgbClr val="002060"/>
                </a:solidFill>
                <a:latin typeface="+mn-ea"/>
              </a:rPr>
              <a:t>Oracle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、 </a:t>
            </a:r>
            <a:r>
              <a:rPr lang="en-US" altLang="zh-CN" b="1" dirty="0" err="1">
                <a:solidFill>
                  <a:srgbClr val="002060"/>
                </a:solidFill>
                <a:latin typeface="+mn-ea"/>
              </a:rPr>
              <a:t>Mysql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b="1" dirty="0" err="1">
                <a:solidFill>
                  <a:srgbClr val="002060"/>
                </a:solidFill>
                <a:latin typeface="+mn-ea"/>
              </a:rPr>
              <a:t>Sqlserver</a:t>
            </a:r>
            <a:r>
              <a:rPr lang="en-US" altLang="zh-CN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等数据库的兼容</a:t>
            </a:r>
          </a:p>
        </p:txBody>
      </p:sp>
      <p:sp>
        <p:nvSpPr>
          <p:cNvPr id="29" name="内容占位符 2"/>
          <p:cNvSpPr>
            <a:spLocks noGrp="1"/>
          </p:cNvSpPr>
          <p:nvPr>
            <p:ph idx="1"/>
          </p:nvPr>
        </p:nvSpPr>
        <p:spPr>
          <a:xfrm>
            <a:off x="434975" y="1217613"/>
            <a:ext cx="1960382" cy="45922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支持的接口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ea"/>
              </a:rPr>
              <a:t>dci</a:t>
            </a: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 err="1">
                <a:solidFill>
                  <a:srgbClr val="000000"/>
                </a:solidFill>
                <a:latin typeface="+mn-ea"/>
              </a:rPr>
              <a:t>dotNet</a:t>
            </a:r>
            <a:endParaRPr lang="en-US" altLang="zh-CN" sz="1600" b="1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ea"/>
              </a:rPr>
              <a:t>dpi</a:t>
            </a: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 err="1">
                <a:solidFill>
                  <a:srgbClr val="FF0000"/>
                </a:solidFill>
                <a:latin typeface="+mn-ea"/>
              </a:rPr>
              <a:t>jdbc</a:t>
            </a:r>
            <a:endParaRPr lang="en-US" altLang="zh-CN" sz="1600" b="1" dirty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ea"/>
              </a:rPr>
              <a:t>node.js</a:t>
            </a: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 err="1">
                <a:solidFill>
                  <a:srgbClr val="000000"/>
                </a:solidFill>
                <a:latin typeface="+mn-ea"/>
              </a:rPr>
              <a:t>oci</a:t>
            </a:r>
            <a:endParaRPr lang="en-US" altLang="zh-CN" sz="1600" b="1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 err="1">
                <a:solidFill>
                  <a:srgbClr val="000000"/>
                </a:solidFill>
                <a:latin typeface="+mn-ea"/>
              </a:rPr>
              <a:t>odbc</a:t>
            </a:r>
            <a:endParaRPr lang="en-US" altLang="zh-CN" sz="1600" b="1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 err="1">
                <a:solidFill>
                  <a:srgbClr val="000000"/>
                </a:solidFill>
                <a:latin typeface="+mn-ea"/>
              </a:rPr>
              <a:t>php_pdo</a:t>
            </a:r>
            <a:endParaRPr lang="en-US" altLang="zh-CN" sz="1600" b="1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ea"/>
              </a:rPr>
              <a:t>Python</a:t>
            </a: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+mn-ea"/>
              </a:rPr>
              <a:t>Pro</a:t>
            </a: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*</a:t>
            </a:r>
            <a:r>
              <a:rPr lang="en-US" altLang="zh-CN" sz="1600" b="1" dirty="0">
                <a:solidFill>
                  <a:srgbClr val="000000"/>
                </a:solidFill>
                <a:latin typeface="+mn-ea"/>
              </a:rPr>
              <a:t>C</a:t>
            </a:r>
          </a:p>
          <a:p>
            <a:pPr lvl="1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等等</a:t>
            </a:r>
          </a:p>
        </p:txBody>
      </p:sp>
      <p:sp>
        <p:nvSpPr>
          <p:cNvPr id="31" name="内容占位符 2"/>
          <p:cNvSpPr txBox="1"/>
          <p:nvPr/>
        </p:nvSpPr>
        <p:spPr>
          <a:xfrm>
            <a:off x="2772681" y="1402755"/>
            <a:ext cx="4933044" cy="231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遵循标准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编程步骤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遵循标准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OCI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编程步骤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遵循标准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JDBC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编程步骤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遵循标准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Hibernate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编程步骤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遵循标准</a:t>
            </a:r>
            <a:r>
              <a:rPr lang="en-US" altLang="zh-CN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Data Provider for </a:t>
            </a:r>
            <a:r>
              <a:rPr lang="en-US" altLang="zh-CN" sz="1600" dirty="0" err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.Net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编程步骤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遵循标准</a:t>
            </a:r>
            <a:r>
              <a:rPr lang="en-US" altLang="zh-CN" sz="18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PHP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编程步骤</a:t>
            </a:r>
          </a:p>
        </p:txBody>
      </p:sp>
      <p:sp>
        <p:nvSpPr>
          <p:cNvPr id="34" name="内容占位符 2"/>
          <p:cNvSpPr txBox="1"/>
          <p:nvPr/>
        </p:nvSpPr>
        <p:spPr>
          <a:xfrm>
            <a:off x="2772681" y="3951540"/>
            <a:ext cx="3291886" cy="107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一个例子：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类名： </a:t>
            </a:r>
            <a:r>
              <a:rPr lang="en-US" altLang="zh-CN" sz="1600" dirty="0" err="1">
                <a:latin typeface="+mn-ea"/>
              </a:rPr>
              <a:t>dm.jdbc.driver.DmDriver</a:t>
            </a:r>
            <a:endParaRPr lang="en-US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连接串：</a:t>
            </a:r>
            <a:r>
              <a:rPr lang="en-US" altLang="zh-CN" sz="1600" dirty="0" err="1">
                <a:latin typeface="+mn-ea"/>
              </a:rPr>
              <a:t>jdbc:dm</a:t>
            </a:r>
            <a:r>
              <a:rPr lang="en-US" altLang="zh-CN" sz="1600" dirty="0">
                <a:latin typeface="+mn-ea"/>
              </a:rPr>
              <a:t>://</a:t>
            </a:r>
            <a:r>
              <a:rPr lang="en-US" altLang="zh-CN" sz="1600" dirty="0" err="1">
                <a:latin typeface="+mn-ea"/>
              </a:rPr>
              <a:t>ip:port</a:t>
            </a:r>
            <a:endParaRPr lang="en-US" altLang="zh-CN" sz="16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675"/>
              </a:spcBef>
              <a:buClr>
                <a:srgbClr val="000099"/>
              </a:buClr>
              <a:buNone/>
              <a:defRPr/>
            </a:pPr>
            <a:endParaRPr lang="zh-CN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7994650" y="2365574"/>
            <a:ext cx="3762375" cy="1730329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/>
              <a:t>可以满足合理的个性化需求</a:t>
            </a:r>
          </a:p>
        </p:txBody>
      </p:sp>
      <p:pic>
        <p:nvPicPr>
          <p:cNvPr id="2" name="图片 6" descr="达梦LOGO+标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200" dirty="0">
                <a:solidFill>
                  <a:srgbClr val="1C2682"/>
                </a:solidFill>
              </a:rPr>
              <a:t>4 系统测试</a:t>
            </a:r>
          </a:p>
        </p:txBody>
      </p:sp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ïSľiḓé"/>
          <p:cNvSpPr/>
          <p:nvPr/>
        </p:nvSpPr>
        <p:spPr>
          <a:xfrm>
            <a:off x="4622873" y="3847169"/>
            <a:ext cx="2696809" cy="5886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dirty="0"/>
              <a:t>慢日志分析指导手册</a:t>
            </a:r>
            <a:endParaRPr dirty="0"/>
          </a:p>
        </p:txBody>
      </p:sp>
      <p:graphicFrame>
        <p:nvGraphicFramePr>
          <p:cNvPr id="22" name="图示 21"/>
          <p:cNvGraphicFramePr/>
          <p:nvPr/>
        </p:nvGraphicFramePr>
        <p:xfrm>
          <a:off x="3654144" y="2020366"/>
          <a:ext cx="7689851" cy="62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箭头: 下 29"/>
          <p:cNvSpPr/>
          <p:nvPr/>
        </p:nvSpPr>
        <p:spPr>
          <a:xfrm rot="19150603">
            <a:off x="5020757" y="2848531"/>
            <a:ext cx="342900" cy="72598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下 30"/>
          <p:cNvSpPr/>
          <p:nvPr/>
        </p:nvSpPr>
        <p:spPr>
          <a:xfrm rot="2137009">
            <a:off x="6681468" y="2837629"/>
            <a:ext cx="342900" cy="72598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ïSľiḓé"/>
          <p:cNvSpPr/>
          <p:nvPr/>
        </p:nvSpPr>
        <p:spPr>
          <a:xfrm>
            <a:off x="3570195" y="5413751"/>
            <a:ext cx="4632510" cy="588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dirty="0"/>
              <a:t>统计信息、执行计划等 </a:t>
            </a:r>
            <a:r>
              <a:rPr lang="en-US" altLang="zh-CN" dirty="0"/>
              <a:t>| DM8</a:t>
            </a:r>
            <a:r>
              <a:rPr lang="zh-CN" altLang="en-US" dirty="0"/>
              <a:t>优化指导手册</a:t>
            </a:r>
            <a:endParaRPr dirty="0"/>
          </a:p>
        </p:txBody>
      </p:sp>
      <p:sp>
        <p:nvSpPr>
          <p:cNvPr id="33" name="箭头: 下 32"/>
          <p:cNvSpPr/>
          <p:nvPr/>
        </p:nvSpPr>
        <p:spPr>
          <a:xfrm>
            <a:off x="5799827" y="4561783"/>
            <a:ext cx="342900" cy="72598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下 33"/>
          <p:cNvSpPr/>
          <p:nvPr/>
        </p:nvSpPr>
        <p:spPr>
          <a:xfrm>
            <a:off x="8781811" y="2987287"/>
            <a:ext cx="376518" cy="109593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ïSľiḓé"/>
          <p:cNvSpPr/>
          <p:nvPr/>
        </p:nvSpPr>
        <p:spPr>
          <a:xfrm>
            <a:off x="8303525" y="4267470"/>
            <a:ext cx="1432146" cy="588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</a:rPr>
              <a:t>终止条件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2690199" y="1964872"/>
            <a:ext cx="584947" cy="409462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34975" y="382752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不断强化项目文档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58042" y="1301266"/>
            <a:ext cx="1438201" cy="1438201"/>
            <a:chOff x="3999636" y="1489525"/>
            <a:chExt cx="1438201" cy="1438201"/>
          </a:xfrm>
        </p:grpSpPr>
        <p:sp>
          <p:nvSpPr>
            <p:cNvPr id="39" name="íŝļiḓé"/>
            <p:cNvSpPr/>
            <p:nvPr/>
          </p:nvSpPr>
          <p:spPr>
            <a:xfrm>
              <a:off x="3999636" y="1489525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测试上线</a:t>
              </a:r>
            </a:p>
          </p:txBody>
        </p:sp>
        <p:sp>
          <p:nvSpPr>
            <p:cNvPr id="40" name="íŝľíḍè"/>
            <p:cNvSpPr/>
            <p:nvPr/>
          </p:nvSpPr>
          <p:spPr bwMode="auto">
            <a:xfrm>
              <a:off x="4346440" y="1856638"/>
              <a:ext cx="721273" cy="453704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sz="2800" b="1"/>
            </a:p>
          </p:txBody>
        </p:sp>
      </p:grpSp>
      <p:pic>
        <p:nvPicPr>
          <p:cNvPr id="2" name="图片 6" descr="达梦LOGO+标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5" y="1757045"/>
            <a:ext cx="241935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5240" y="2319020"/>
            <a:ext cx="1895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595959"/>
                </a:solidFill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8410" y="3761740"/>
            <a:ext cx="7048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整体迁移实战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移植统计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4975" y="1173295"/>
            <a:ext cx="6333470" cy="149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块大小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编码格式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对象类型和数量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表数据量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756" y="1167631"/>
            <a:ext cx="5364945" cy="876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290" y="2936387"/>
            <a:ext cx="5364945" cy="23090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5" y="2852761"/>
            <a:ext cx="5364945" cy="384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环境准备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/>
          <p:cNvGraphicFramePr/>
          <p:nvPr/>
        </p:nvGraphicFramePr>
        <p:xfrm>
          <a:off x="2525440" y="2100834"/>
          <a:ext cx="64807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3672058" y="31126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功能测试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6969570" y="31126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性能测试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512224" y="379595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可靠性测试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969570" y="384003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动态调整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34975" y="1489525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虚拟机</a:t>
            </a:r>
            <a:endParaRPr lang="en-US" altLang="zh-CN" sz="14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紧做功能测试，不建议做性能测试</a:t>
            </a:r>
            <a:endParaRPr lang="zh-CN" altLang="en-US" sz="1400" b="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9076358" y="1595867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物理机</a:t>
            </a:r>
            <a:endParaRPr lang="en-US" altLang="zh-CN" sz="14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根据性能需求或者源库配置，确定物理机配置，可支持性能测试和调优</a:t>
            </a:r>
            <a:endParaRPr lang="zh-CN" altLang="en-US" sz="1400" b="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34975" y="422712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集群</a:t>
            </a:r>
            <a:endParaRPr lang="en-US" altLang="zh-CN" sz="14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可以支持可靠性测试</a:t>
            </a:r>
            <a:endParaRPr lang="en-US" altLang="zh-CN" sz="14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故障切换测试</a:t>
            </a:r>
            <a:endParaRPr lang="en-US" altLang="zh-CN" sz="1400" b="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应用负载均衡测试</a:t>
            </a:r>
            <a:endParaRPr lang="zh-CN" altLang="en-US" sz="1400" b="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9166114" y="4657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云环境</a:t>
            </a:r>
            <a:endParaRPr lang="en-US" altLang="zh-CN" sz="14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DEM</a:t>
            </a:r>
            <a:r>
              <a:rPr lang="zh-CN" altLang="en-US" sz="14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迁移</a:t>
            </a:r>
            <a:endParaRPr lang="en-US" altLang="zh-CN" sz="1400" b="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80696" y="121952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源端是否需要测试环境？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环境准备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4975" y="1173295"/>
            <a:ext cx="3741099" cy="22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初始化参数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页大小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字符集编码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大小写敏感</a:t>
            </a:r>
            <a:endParaRPr lang="en-US" altLang="zh-CN" dirty="0"/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VARCHAR </a:t>
            </a:r>
            <a:r>
              <a:rPr lang="zh-CN" altLang="en-US" dirty="0"/>
              <a:t>类型对象的长度是否以字符为单位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4291" y="1174486"/>
            <a:ext cx="3741099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兼容性参数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COMPATIBLE_MODE = 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34291" y="2268562"/>
            <a:ext cx="7343482" cy="113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用户和表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必须创建新的用户和表空间，不允许把数据迁移到系统管理员</a:t>
            </a:r>
            <a:r>
              <a:rPr lang="en-US" altLang="zh-CN" dirty="0"/>
              <a:t>SYSDBA</a:t>
            </a:r>
            <a:r>
              <a:rPr lang="zh-CN" altLang="en-US" dirty="0"/>
              <a:t>用户下和</a:t>
            </a:r>
            <a:r>
              <a:rPr lang="en-US" altLang="zh-CN" dirty="0"/>
              <a:t>MAIN</a:t>
            </a:r>
            <a:r>
              <a:rPr lang="zh-CN" altLang="en-US" dirty="0"/>
              <a:t>表空间下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3504193"/>
            <a:ext cx="8679779" cy="328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制定迁移计划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4975" y="1034237"/>
            <a:ext cx="9953363" cy="556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选择合理的迁移顺序：</a:t>
            </a:r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先迁移序列、再迁移表、最后迁移视图、自定义类型、类、函数、存储过程、包等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对于数据量大的表单独迁移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对于分区表如果数据量没有超过</a:t>
            </a:r>
            <a:r>
              <a:rPr lang="en-US" altLang="zh-CN" sz="2400" dirty="0"/>
              <a:t>1</a:t>
            </a:r>
            <a:r>
              <a:rPr lang="zh-CN" altLang="en-US" sz="2400" dirty="0"/>
              <a:t>亿建议迁移成普通表，在分区列上创建索引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对于大字段较多的表，需要修改批量的行数，以免造成迁移工具内存溢出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存储过程</a:t>
            </a:r>
            <a:r>
              <a:rPr lang="en-US" altLang="zh-CN" sz="2400" dirty="0"/>
              <a:t>/</a:t>
            </a:r>
            <a:r>
              <a:rPr lang="zh-CN" altLang="en-US" sz="2400" dirty="0"/>
              <a:t>函数、包、自定义类型等可用</a:t>
            </a:r>
            <a:r>
              <a:rPr lang="en-US" altLang="zh-CN" sz="2400" dirty="0" err="1"/>
              <a:t>dts</a:t>
            </a:r>
            <a:r>
              <a:rPr lang="zh-CN" altLang="en-US" sz="2400" dirty="0"/>
              <a:t>迁移，也可用</a:t>
            </a:r>
            <a:r>
              <a:rPr lang="en-US" altLang="zh-CN" sz="2400" dirty="0"/>
              <a:t>PL/SQL DEVELOPER</a:t>
            </a:r>
            <a:r>
              <a:rPr lang="zh-CN" altLang="en-US" sz="2400" dirty="0"/>
              <a:t>等工具导出脚本直接到达梦</a:t>
            </a:r>
            <a:r>
              <a:rPr lang="en-US" altLang="zh-CN" sz="2400" dirty="0"/>
              <a:t>MANAGER</a:t>
            </a:r>
            <a:r>
              <a:rPr lang="zh-CN" altLang="en-US" sz="2400" dirty="0"/>
              <a:t>中进行执行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连接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4975" y="1090467"/>
            <a:ext cx="8291278" cy="5342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87539" y="1740843"/>
            <a:ext cx="5720521" cy="5117157"/>
            <a:chOff x="7379997" y="2765148"/>
            <a:chExt cx="4575440" cy="4092852"/>
          </a:xfrm>
        </p:grpSpPr>
        <p:sp>
          <p:nvSpPr>
            <p:cNvPr id="12" name="Freeform 86"/>
            <p:cNvSpPr>
              <a:spLocks noEditPoints="1"/>
            </p:cNvSpPr>
            <p:nvPr/>
          </p:nvSpPr>
          <p:spPr bwMode="auto">
            <a:xfrm>
              <a:off x="10513650" y="3002970"/>
              <a:ext cx="565742" cy="490242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8427014" y="3294561"/>
              <a:ext cx="393992" cy="365624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7747991" y="3661437"/>
              <a:ext cx="530431" cy="559669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8790723" y="4743115"/>
              <a:ext cx="320156" cy="429611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1330728" y="5202656"/>
              <a:ext cx="441244" cy="416584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Freeform 87"/>
            <p:cNvSpPr>
              <a:spLocks noEditPoints="1"/>
            </p:cNvSpPr>
            <p:nvPr/>
          </p:nvSpPr>
          <p:spPr bwMode="auto">
            <a:xfrm>
              <a:off x="10403002" y="3941267"/>
              <a:ext cx="362620" cy="423186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2" name="Group 135"/>
            <p:cNvGrpSpPr/>
            <p:nvPr/>
          </p:nvGrpSpPr>
          <p:grpSpPr>
            <a:xfrm>
              <a:off x="7379997" y="2765148"/>
              <a:ext cx="4575440" cy="3289887"/>
              <a:chOff x="3045707" y="1437005"/>
              <a:chExt cx="6100586" cy="4385162"/>
            </a:xfrm>
            <a:solidFill>
              <a:srgbClr val="E7E6E6">
                <a:lumMod val="75000"/>
                <a:alpha val="75000"/>
              </a:srgbClr>
            </a:solidFill>
          </p:grpSpPr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6183606" y="4152950"/>
                <a:ext cx="217641" cy="253915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Freeform 18"/>
              <p:cNvSpPr>
                <a:spLocks noEditPoints="1"/>
              </p:cNvSpPr>
              <p:nvPr/>
            </p:nvSpPr>
            <p:spPr bwMode="auto">
              <a:xfrm>
                <a:off x="6145217" y="3502854"/>
                <a:ext cx="367683" cy="347026"/>
              </a:xfrm>
              <a:custGeom>
                <a:avLst/>
                <a:gdLst>
                  <a:gd name="T0" fmla="*/ 13 w 75"/>
                  <a:gd name="T1" fmla="*/ 41 h 71"/>
                  <a:gd name="T2" fmla="*/ 13 w 75"/>
                  <a:gd name="T3" fmla="*/ 35 h 71"/>
                  <a:gd name="T4" fmla="*/ 65 w 75"/>
                  <a:gd name="T5" fmla="*/ 12 h 71"/>
                  <a:gd name="T6" fmla="*/ 36 w 75"/>
                  <a:gd name="T7" fmla="*/ 13 h 71"/>
                  <a:gd name="T8" fmla="*/ 65 w 75"/>
                  <a:gd name="T9" fmla="*/ 14 h 71"/>
                  <a:gd name="T10" fmla="*/ 65 w 75"/>
                  <a:gd name="T11" fmla="*/ 12 h 71"/>
                  <a:gd name="T12" fmla="*/ 22 w 75"/>
                  <a:gd name="T13" fmla="*/ 38 h 71"/>
                  <a:gd name="T14" fmla="*/ 27 w 75"/>
                  <a:gd name="T15" fmla="*/ 38 h 71"/>
                  <a:gd name="T16" fmla="*/ 36 w 75"/>
                  <a:gd name="T17" fmla="*/ 35 h 71"/>
                  <a:gd name="T18" fmla="*/ 36 w 75"/>
                  <a:gd name="T19" fmla="*/ 41 h 71"/>
                  <a:gd name="T20" fmla="*/ 36 w 75"/>
                  <a:gd name="T21" fmla="*/ 35 h 71"/>
                  <a:gd name="T22" fmla="*/ 75 w 75"/>
                  <a:gd name="T23" fmla="*/ 36 h 71"/>
                  <a:gd name="T24" fmla="*/ 67 w 75"/>
                  <a:gd name="T25" fmla="*/ 42 h 71"/>
                  <a:gd name="T26" fmla="*/ 71 w 75"/>
                  <a:gd name="T27" fmla="*/ 52 h 71"/>
                  <a:gd name="T28" fmla="*/ 67 w 75"/>
                  <a:gd name="T29" fmla="*/ 53 h 71"/>
                  <a:gd name="T30" fmla="*/ 49 w 75"/>
                  <a:gd name="T31" fmla="*/ 42 h 71"/>
                  <a:gd name="T32" fmla="*/ 43 w 75"/>
                  <a:gd name="T33" fmla="*/ 59 h 71"/>
                  <a:gd name="T34" fmla="*/ 8 w 75"/>
                  <a:gd name="T35" fmla="*/ 70 h 71"/>
                  <a:gd name="T36" fmla="*/ 6 w 75"/>
                  <a:gd name="T37" fmla="*/ 70 h 71"/>
                  <a:gd name="T38" fmla="*/ 9 w 75"/>
                  <a:gd name="T39" fmla="*/ 59 h 71"/>
                  <a:gd name="T40" fmla="*/ 0 w 75"/>
                  <a:gd name="T41" fmla="*/ 53 h 71"/>
                  <a:gd name="T42" fmla="*/ 6 w 75"/>
                  <a:gd name="T43" fmla="*/ 17 h 71"/>
                  <a:gd name="T44" fmla="*/ 26 w 75"/>
                  <a:gd name="T45" fmla="*/ 6 h 71"/>
                  <a:gd name="T46" fmla="*/ 69 w 75"/>
                  <a:gd name="T47" fmla="*/ 0 h 71"/>
                  <a:gd name="T48" fmla="*/ 72 w 75"/>
                  <a:gd name="T49" fmla="*/ 36 h 71"/>
                  <a:gd name="T50" fmla="*/ 69 w 75"/>
                  <a:gd name="T51" fmla="*/ 3 h 71"/>
                  <a:gd name="T52" fmla="*/ 29 w 75"/>
                  <a:gd name="T53" fmla="*/ 6 h 71"/>
                  <a:gd name="T54" fmla="*/ 43 w 75"/>
                  <a:gd name="T55" fmla="*/ 18 h 71"/>
                  <a:gd name="T56" fmla="*/ 48 w 75"/>
                  <a:gd name="T57" fmla="*/ 21 h 71"/>
                  <a:gd name="T58" fmla="*/ 66 w 75"/>
                  <a:gd name="T59" fmla="*/ 22 h 71"/>
                  <a:gd name="T60" fmla="*/ 48 w 75"/>
                  <a:gd name="T61" fmla="*/ 23 h 71"/>
                  <a:gd name="T62" fmla="*/ 65 w 75"/>
                  <a:gd name="T63" fmla="*/ 30 h 71"/>
                  <a:gd name="T64" fmla="*/ 65 w 75"/>
                  <a:gd name="T65" fmla="*/ 32 h 71"/>
                  <a:gd name="T66" fmla="*/ 48 w 75"/>
                  <a:gd name="T67" fmla="*/ 39 h 71"/>
                  <a:gd name="T68" fmla="*/ 56 w 75"/>
                  <a:gd name="T69" fmla="*/ 39 h 71"/>
                  <a:gd name="T70" fmla="*/ 63 w 75"/>
                  <a:gd name="T71" fmla="*/ 41 h 71"/>
                  <a:gd name="T72" fmla="*/ 64 w 75"/>
                  <a:gd name="T73" fmla="*/ 39 h 71"/>
                  <a:gd name="T74" fmla="*/ 72 w 75"/>
                  <a:gd name="T75" fmla="*/ 36 h 71"/>
                  <a:gd name="T76" fmla="*/ 46 w 75"/>
                  <a:gd name="T77" fmla="*/ 23 h 71"/>
                  <a:gd name="T78" fmla="*/ 6 w 75"/>
                  <a:gd name="T79" fmla="*/ 20 h 71"/>
                  <a:gd name="T80" fmla="*/ 3 w 75"/>
                  <a:gd name="T81" fmla="*/ 53 h 71"/>
                  <a:gd name="T82" fmla="*/ 12 w 75"/>
                  <a:gd name="T83" fmla="*/ 56 h 71"/>
                  <a:gd name="T84" fmla="*/ 13 w 75"/>
                  <a:gd name="T85" fmla="*/ 57 h 71"/>
                  <a:gd name="T86" fmla="*/ 20 w 75"/>
                  <a:gd name="T87" fmla="*/ 56 h 71"/>
                  <a:gd name="T88" fmla="*/ 43 w 75"/>
                  <a:gd name="T8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71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Freeform 37"/>
              <p:cNvSpPr>
                <a:spLocks noEditPoints="1"/>
              </p:cNvSpPr>
              <p:nvPr/>
            </p:nvSpPr>
            <p:spPr bwMode="auto">
              <a:xfrm>
                <a:off x="6816469" y="2448523"/>
                <a:ext cx="191882" cy="191884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4 w 35"/>
                  <a:gd name="T21" fmla="*/ 12 h 35"/>
                  <a:gd name="T22" fmla="*/ 19 w 35"/>
                  <a:gd name="T23" fmla="*/ 18 h 35"/>
                  <a:gd name="T24" fmla="*/ 24 w 35"/>
                  <a:gd name="T25" fmla="*/ 23 h 35"/>
                  <a:gd name="T26" fmla="*/ 24 w 35"/>
                  <a:gd name="T27" fmla="*/ 24 h 35"/>
                  <a:gd name="T28" fmla="*/ 24 w 35"/>
                  <a:gd name="T29" fmla="*/ 25 h 35"/>
                  <a:gd name="T30" fmla="*/ 23 w 35"/>
                  <a:gd name="T31" fmla="*/ 24 h 35"/>
                  <a:gd name="T32" fmla="*/ 18 w 35"/>
                  <a:gd name="T33" fmla="*/ 19 h 35"/>
                  <a:gd name="T34" fmla="*/ 12 w 35"/>
                  <a:gd name="T35" fmla="*/ 24 h 35"/>
                  <a:gd name="T36" fmla="*/ 12 w 35"/>
                  <a:gd name="T37" fmla="*/ 25 h 35"/>
                  <a:gd name="T38" fmla="*/ 11 w 35"/>
                  <a:gd name="T39" fmla="*/ 24 h 35"/>
                  <a:gd name="T40" fmla="*/ 11 w 35"/>
                  <a:gd name="T41" fmla="*/ 23 h 35"/>
                  <a:gd name="T42" fmla="*/ 16 w 35"/>
                  <a:gd name="T43" fmla="*/ 18 h 35"/>
                  <a:gd name="T44" fmla="*/ 11 w 35"/>
                  <a:gd name="T45" fmla="*/ 12 h 35"/>
                  <a:gd name="T46" fmla="*/ 11 w 35"/>
                  <a:gd name="T47" fmla="*/ 11 h 35"/>
                  <a:gd name="T48" fmla="*/ 12 w 35"/>
                  <a:gd name="T49" fmla="*/ 11 h 35"/>
                  <a:gd name="T50" fmla="*/ 18 w 35"/>
                  <a:gd name="T51" fmla="*/ 16 h 35"/>
                  <a:gd name="T52" fmla="*/ 23 w 35"/>
                  <a:gd name="T53" fmla="*/ 11 h 35"/>
                  <a:gd name="T54" fmla="*/ 24 w 35"/>
                  <a:gd name="T55" fmla="*/ 11 h 35"/>
                  <a:gd name="T56" fmla="*/ 24 w 35"/>
                  <a:gd name="T5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" name="Freeform 18"/>
              <p:cNvSpPr>
                <a:spLocks noEditPoints="1"/>
              </p:cNvSpPr>
              <p:nvPr/>
            </p:nvSpPr>
            <p:spPr bwMode="auto">
              <a:xfrm>
                <a:off x="3635511" y="2392623"/>
                <a:ext cx="286836" cy="270722"/>
              </a:xfrm>
              <a:custGeom>
                <a:avLst/>
                <a:gdLst>
                  <a:gd name="T0" fmla="*/ 13 w 75"/>
                  <a:gd name="T1" fmla="*/ 41 h 71"/>
                  <a:gd name="T2" fmla="*/ 13 w 75"/>
                  <a:gd name="T3" fmla="*/ 35 h 71"/>
                  <a:gd name="T4" fmla="*/ 65 w 75"/>
                  <a:gd name="T5" fmla="*/ 12 h 71"/>
                  <a:gd name="T6" fmla="*/ 36 w 75"/>
                  <a:gd name="T7" fmla="*/ 13 h 71"/>
                  <a:gd name="T8" fmla="*/ 65 w 75"/>
                  <a:gd name="T9" fmla="*/ 14 h 71"/>
                  <a:gd name="T10" fmla="*/ 65 w 75"/>
                  <a:gd name="T11" fmla="*/ 12 h 71"/>
                  <a:gd name="T12" fmla="*/ 22 w 75"/>
                  <a:gd name="T13" fmla="*/ 38 h 71"/>
                  <a:gd name="T14" fmla="*/ 27 w 75"/>
                  <a:gd name="T15" fmla="*/ 38 h 71"/>
                  <a:gd name="T16" fmla="*/ 36 w 75"/>
                  <a:gd name="T17" fmla="*/ 35 h 71"/>
                  <a:gd name="T18" fmla="*/ 36 w 75"/>
                  <a:gd name="T19" fmla="*/ 41 h 71"/>
                  <a:gd name="T20" fmla="*/ 36 w 75"/>
                  <a:gd name="T21" fmla="*/ 35 h 71"/>
                  <a:gd name="T22" fmla="*/ 75 w 75"/>
                  <a:gd name="T23" fmla="*/ 36 h 71"/>
                  <a:gd name="T24" fmla="*/ 67 w 75"/>
                  <a:gd name="T25" fmla="*/ 42 h 71"/>
                  <a:gd name="T26" fmla="*/ 71 w 75"/>
                  <a:gd name="T27" fmla="*/ 52 h 71"/>
                  <a:gd name="T28" fmla="*/ 67 w 75"/>
                  <a:gd name="T29" fmla="*/ 53 h 71"/>
                  <a:gd name="T30" fmla="*/ 49 w 75"/>
                  <a:gd name="T31" fmla="*/ 42 h 71"/>
                  <a:gd name="T32" fmla="*/ 43 w 75"/>
                  <a:gd name="T33" fmla="*/ 59 h 71"/>
                  <a:gd name="T34" fmla="*/ 8 w 75"/>
                  <a:gd name="T35" fmla="*/ 70 h 71"/>
                  <a:gd name="T36" fmla="*/ 6 w 75"/>
                  <a:gd name="T37" fmla="*/ 70 h 71"/>
                  <a:gd name="T38" fmla="*/ 9 w 75"/>
                  <a:gd name="T39" fmla="*/ 59 h 71"/>
                  <a:gd name="T40" fmla="*/ 0 w 75"/>
                  <a:gd name="T41" fmla="*/ 53 h 71"/>
                  <a:gd name="T42" fmla="*/ 6 w 75"/>
                  <a:gd name="T43" fmla="*/ 17 h 71"/>
                  <a:gd name="T44" fmla="*/ 26 w 75"/>
                  <a:gd name="T45" fmla="*/ 6 h 71"/>
                  <a:gd name="T46" fmla="*/ 69 w 75"/>
                  <a:gd name="T47" fmla="*/ 0 h 71"/>
                  <a:gd name="T48" fmla="*/ 72 w 75"/>
                  <a:gd name="T49" fmla="*/ 36 h 71"/>
                  <a:gd name="T50" fmla="*/ 69 w 75"/>
                  <a:gd name="T51" fmla="*/ 3 h 71"/>
                  <a:gd name="T52" fmla="*/ 29 w 75"/>
                  <a:gd name="T53" fmla="*/ 6 h 71"/>
                  <a:gd name="T54" fmla="*/ 43 w 75"/>
                  <a:gd name="T55" fmla="*/ 18 h 71"/>
                  <a:gd name="T56" fmla="*/ 48 w 75"/>
                  <a:gd name="T57" fmla="*/ 21 h 71"/>
                  <a:gd name="T58" fmla="*/ 66 w 75"/>
                  <a:gd name="T59" fmla="*/ 22 h 71"/>
                  <a:gd name="T60" fmla="*/ 48 w 75"/>
                  <a:gd name="T61" fmla="*/ 23 h 71"/>
                  <a:gd name="T62" fmla="*/ 65 w 75"/>
                  <a:gd name="T63" fmla="*/ 30 h 71"/>
                  <a:gd name="T64" fmla="*/ 65 w 75"/>
                  <a:gd name="T65" fmla="*/ 32 h 71"/>
                  <a:gd name="T66" fmla="*/ 48 w 75"/>
                  <a:gd name="T67" fmla="*/ 39 h 71"/>
                  <a:gd name="T68" fmla="*/ 56 w 75"/>
                  <a:gd name="T69" fmla="*/ 39 h 71"/>
                  <a:gd name="T70" fmla="*/ 63 w 75"/>
                  <a:gd name="T71" fmla="*/ 41 h 71"/>
                  <a:gd name="T72" fmla="*/ 64 w 75"/>
                  <a:gd name="T73" fmla="*/ 39 h 71"/>
                  <a:gd name="T74" fmla="*/ 72 w 75"/>
                  <a:gd name="T75" fmla="*/ 36 h 71"/>
                  <a:gd name="T76" fmla="*/ 46 w 75"/>
                  <a:gd name="T77" fmla="*/ 23 h 71"/>
                  <a:gd name="T78" fmla="*/ 6 w 75"/>
                  <a:gd name="T79" fmla="*/ 20 h 71"/>
                  <a:gd name="T80" fmla="*/ 3 w 75"/>
                  <a:gd name="T81" fmla="*/ 53 h 71"/>
                  <a:gd name="T82" fmla="*/ 12 w 75"/>
                  <a:gd name="T83" fmla="*/ 56 h 71"/>
                  <a:gd name="T84" fmla="*/ 13 w 75"/>
                  <a:gd name="T85" fmla="*/ 57 h 71"/>
                  <a:gd name="T86" fmla="*/ 20 w 75"/>
                  <a:gd name="T87" fmla="*/ 56 h 71"/>
                  <a:gd name="T88" fmla="*/ 43 w 75"/>
                  <a:gd name="T8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71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" name="Freeform 10"/>
              <p:cNvSpPr>
                <a:spLocks noEditPoints="1"/>
              </p:cNvSpPr>
              <p:nvPr/>
            </p:nvSpPr>
            <p:spPr bwMode="auto">
              <a:xfrm>
                <a:off x="6243387" y="2708024"/>
                <a:ext cx="310690" cy="310690"/>
              </a:xfrm>
              <a:custGeom>
                <a:avLst/>
                <a:gdLst>
                  <a:gd name="T0" fmla="*/ 0 w 66"/>
                  <a:gd name="T1" fmla="*/ 33 h 66"/>
                  <a:gd name="T2" fmla="*/ 66 w 66"/>
                  <a:gd name="T3" fmla="*/ 33 h 66"/>
                  <a:gd name="T4" fmla="*/ 50 w 66"/>
                  <a:gd name="T5" fmla="*/ 32 h 66"/>
                  <a:gd name="T6" fmla="*/ 63 w 66"/>
                  <a:gd name="T7" fmla="*/ 32 h 66"/>
                  <a:gd name="T8" fmla="*/ 48 w 66"/>
                  <a:gd name="T9" fmla="*/ 32 h 66"/>
                  <a:gd name="T10" fmla="*/ 34 w 66"/>
                  <a:gd name="T11" fmla="*/ 18 h 66"/>
                  <a:gd name="T12" fmla="*/ 48 w 66"/>
                  <a:gd name="T13" fmla="*/ 32 h 66"/>
                  <a:gd name="T14" fmla="*/ 34 w 66"/>
                  <a:gd name="T15" fmla="*/ 3 h 66"/>
                  <a:gd name="T16" fmla="*/ 34 w 66"/>
                  <a:gd name="T17" fmla="*/ 16 h 66"/>
                  <a:gd name="T18" fmla="*/ 20 w 66"/>
                  <a:gd name="T19" fmla="*/ 18 h 66"/>
                  <a:gd name="T20" fmla="*/ 32 w 66"/>
                  <a:gd name="T21" fmla="*/ 16 h 66"/>
                  <a:gd name="T22" fmla="*/ 32 w 66"/>
                  <a:gd name="T23" fmla="*/ 32 h 66"/>
                  <a:gd name="T24" fmla="*/ 19 w 66"/>
                  <a:gd name="T25" fmla="*/ 20 h 66"/>
                  <a:gd name="T26" fmla="*/ 16 w 66"/>
                  <a:gd name="T27" fmla="*/ 32 h 66"/>
                  <a:gd name="T28" fmla="*/ 17 w 66"/>
                  <a:gd name="T29" fmla="*/ 21 h 66"/>
                  <a:gd name="T30" fmla="*/ 16 w 66"/>
                  <a:gd name="T31" fmla="*/ 34 h 66"/>
                  <a:gd name="T32" fmla="*/ 3 w 66"/>
                  <a:gd name="T33" fmla="*/ 34 h 66"/>
                  <a:gd name="T34" fmla="*/ 18 w 66"/>
                  <a:gd name="T35" fmla="*/ 34 h 66"/>
                  <a:gd name="T36" fmla="*/ 32 w 66"/>
                  <a:gd name="T37" fmla="*/ 48 h 66"/>
                  <a:gd name="T38" fmla="*/ 18 w 66"/>
                  <a:gd name="T39" fmla="*/ 34 h 66"/>
                  <a:gd name="T40" fmla="*/ 32 w 66"/>
                  <a:gd name="T41" fmla="*/ 63 h 66"/>
                  <a:gd name="T42" fmla="*/ 32 w 66"/>
                  <a:gd name="T43" fmla="*/ 50 h 66"/>
                  <a:gd name="T44" fmla="*/ 46 w 66"/>
                  <a:gd name="T45" fmla="*/ 49 h 66"/>
                  <a:gd name="T46" fmla="*/ 34 w 66"/>
                  <a:gd name="T47" fmla="*/ 50 h 66"/>
                  <a:gd name="T48" fmla="*/ 34 w 66"/>
                  <a:gd name="T49" fmla="*/ 34 h 66"/>
                  <a:gd name="T50" fmla="*/ 46 w 66"/>
                  <a:gd name="T51" fmla="*/ 47 h 66"/>
                  <a:gd name="T52" fmla="*/ 50 w 66"/>
                  <a:gd name="T53" fmla="*/ 34 h 66"/>
                  <a:gd name="T54" fmla="*/ 48 w 66"/>
                  <a:gd name="T55" fmla="*/ 46 h 66"/>
                  <a:gd name="T56" fmla="*/ 48 w 66"/>
                  <a:gd name="T57" fmla="*/ 18 h 66"/>
                  <a:gd name="T58" fmla="*/ 62 w 66"/>
                  <a:gd name="T59" fmla="*/ 26 h 66"/>
                  <a:gd name="T60" fmla="*/ 18 w 66"/>
                  <a:gd name="T61" fmla="*/ 18 h 66"/>
                  <a:gd name="T62" fmla="*/ 26 w 66"/>
                  <a:gd name="T63" fmla="*/ 4 h 66"/>
                  <a:gd name="T64" fmla="*/ 18 w 66"/>
                  <a:gd name="T65" fmla="*/ 48 h 66"/>
                  <a:gd name="T66" fmla="*/ 4 w 66"/>
                  <a:gd name="T67" fmla="*/ 40 h 66"/>
                  <a:gd name="T68" fmla="*/ 48 w 66"/>
                  <a:gd name="T69" fmla="*/ 48 h 66"/>
                  <a:gd name="T70" fmla="*/ 40 w 66"/>
                  <a:gd name="T71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66"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lose/>
                    <a:moveTo>
                      <a:pt x="50" y="32"/>
                    </a:moveTo>
                    <a:cubicBezTo>
                      <a:pt x="50" y="28"/>
                      <a:pt x="49" y="24"/>
                      <a:pt x="48" y="21"/>
                    </a:cubicBezTo>
                    <a:cubicBezTo>
                      <a:pt x="56" y="23"/>
                      <a:pt x="62" y="27"/>
                      <a:pt x="63" y="32"/>
                    </a:cubicBezTo>
                    <a:lnTo>
                      <a:pt x="50" y="32"/>
                    </a:lnTo>
                    <a:close/>
                    <a:moveTo>
                      <a:pt x="48" y="32"/>
                    </a:move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18"/>
                      <a:pt x="42" y="19"/>
                      <a:pt x="46" y="20"/>
                    </a:cubicBezTo>
                    <a:cubicBezTo>
                      <a:pt x="47" y="24"/>
                      <a:pt x="48" y="28"/>
                      <a:pt x="48" y="32"/>
                    </a:cubicBezTo>
                    <a:close/>
                    <a:moveTo>
                      <a:pt x="34" y="1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9" y="4"/>
                      <a:pt x="43" y="10"/>
                      <a:pt x="46" y="18"/>
                    </a:cubicBezTo>
                    <a:cubicBezTo>
                      <a:pt x="42" y="17"/>
                      <a:pt x="38" y="16"/>
                      <a:pt x="34" y="16"/>
                    </a:cubicBezTo>
                    <a:close/>
                    <a:moveTo>
                      <a:pt x="32" y="16"/>
                    </a:moveTo>
                    <a:cubicBezTo>
                      <a:pt x="28" y="16"/>
                      <a:pt x="24" y="17"/>
                      <a:pt x="20" y="18"/>
                    </a:cubicBezTo>
                    <a:cubicBezTo>
                      <a:pt x="22" y="10"/>
                      <a:pt x="27" y="4"/>
                      <a:pt x="32" y="3"/>
                    </a:cubicBezTo>
                    <a:lnTo>
                      <a:pt x="32" y="16"/>
                    </a:lnTo>
                    <a:close/>
                    <a:moveTo>
                      <a:pt x="32" y="18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28"/>
                      <a:pt x="18" y="24"/>
                      <a:pt x="19" y="20"/>
                    </a:cubicBezTo>
                    <a:cubicBezTo>
                      <a:pt x="23" y="19"/>
                      <a:pt x="27" y="18"/>
                      <a:pt x="32" y="18"/>
                    </a:cubicBezTo>
                    <a:close/>
                    <a:moveTo>
                      <a:pt x="16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27"/>
                      <a:pt x="9" y="23"/>
                      <a:pt x="17" y="21"/>
                    </a:cubicBezTo>
                    <a:cubicBezTo>
                      <a:pt x="16" y="24"/>
                      <a:pt x="16" y="28"/>
                      <a:pt x="16" y="32"/>
                    </a:cubicBezTo>
                    <a:close/>
                    <a:moveTo>
                      <a:pt x="16" y="34"/>
                    </a:moveTo>
                    <a:cubicBezTo>
                      <a:pt x="16" y="38"/>
                      <a:pt x="16" y="42"/>
                      <a:pt x="17" y="46"/>
                    </a:cubicBezTo>
                    <a:cubicBezTo>
                      <a:pt x="9" y="44"/>
                      <a:pt x="4" y="39"/>
                      <a:pt x="3" y="34"/>
                    </a:cubicBezTo>
                    <a:lnTo>
                      <a:pt x="16" y="34"/>
                    </a:lnTo>
                    <a:close/>
                    <a:moveTo>
                      <a:pt x="18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7" y="48"/>
                      <a:pt x="23" y="48"/>
                      <a:pt x="19" y="47"/>
                    </a:cubicBezTo>
                    <a:cubicBezTo>
                      <a:pt x="18" y="43"/>
                      <a:pt x="18" y="39"/>
                      <a:pt x="18" y="34"/>
                    </a:cubicBezTo>
                    <a:close/>
                    <a:moveTo>
                      <a:pt x="32" y="50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27" y="62"/>
                      <a:pt x="22" y="57"/>
                      <a:pt x="20" y="49"/>
                    </a:cubicBezTo>
                    <a:cubicBezTo>
                      <a:pt x="24" y="50"/>
                      <a:pt x="28" y="50"/>
                      <a:pt x="32" y="50"/>
                    </a:cubicBezTo>
                    <a:close/>
                    <a:moveTo>
                      <a:pt x="34" y="50"/>
                    </a:moveTo>
                    <a:cubicBezTo>
                      <a:pt x="38" y="50"/>
                      <a:pt x="42" y="50"/>
                      <a:pt x="46" y="49"/>
                    </a:cubicBezTo>
                    <a:cubicBezTo>
                      <a:pt x="43" y="57"/>
                      <a:pt x="39" y="62"/>
                      <a:pt x="34" y="63"/>
                    </a:cubicBezTo>
                    <a:lnTo>
                      <a:pt x="34" y="50"/>
                    </a:lnTo>
                    <a:close/>
                    <a:moveTo>
                      <a:pt x="34" y="48"/>
                    </a:moveTo>
                    <a:cubicBezTo>
                      <a:pt x="34" y="34"/>
                      <a:pt x="34" y="34"/>
                      <a:pt x="34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9"/>
                      <a:pt x="47" y="43"/>
                      <a:pt x="46" y="47"/>
                    </a:cubicBezTo>
                    <a:cubicBezTo>
                      <a:pt x="42" y="48"/>
                      <a:pt x="38" y="48"/>
                      <a:pt x="34" y="48"/>
                    </a:cubicBezTo>
                    <a:close/>
                    <a:moveTo>
                      <a:pt x="50" y="34"/>
                    </a:moveTo>
                    <a:cubicBezTo>
                      <a:pt x="63" y="34"/>
                      <a:pt x="63" y="34"/>
                      <a:pt x="63" y="34"/>
                    </a:cubicBezTo>
                    <a:cubicBezTo>
                      <a:pt x="62" y="39"/>
                      <a:pt x="56" y="44"/>
                      <a:pt x="48" y="46"/>
                    </a:cubicBezTo>
                    <a:cubicBezTo>
                      <a:pt x="49" y="42"/>
                      <a:pt x="50" y="38"/>
                      <a:pt x="50" y="34"/>
                    </a:cubicBezTo>
                    <a:close/>
                    <a:moveTo>
                      <a:pt x="48" y="18"/>
                    </a:moveTo>
                    <a:cubicBezTo>
                      <a:pt x="46" y="12"/>
                      <a:pt x="43" y="7"/>
                      <a:pt x="40" y="4"/>
                    </a:cubicBezTo>
                    <a:cubicBezTo>
                      <a:pt x="51" y="7"/>
                      <a:pt x="59" y="15"/>
                      <a:pt x="62" y="26"/>
                    </a:cubicBezTo>
                    <a:cubicBezTo>
                      <a:pt x="59" y="23"/>
                      <a:pt x="54" y="20"/>
                      <a:pt x="48" y="18"/>
                    </a:cubicBezTo>
                    <a:close/>
                    <a:moveTo>
                      <a:pt x="18" y="18"/>
                    </a:moveTo>
                    <a:cubicBezTo>
                      <a:pt x="12" y="20"/>
                      <a:pt x="7" y="23"/>
                      <a:pt x="4" y="26"/>
                    </a:cubicBezTo>
                    <a:cubicBezTo>
                      <a:pt x="6" y="15"/>
                      <a:pt x="15" y="7"/>
                      <a:pt x="26" y="4"/>
                    </a:cubicBezTo>
                    <a:cubicBezTo>
                      <a:pt x="22" y="7"/>
                      <a:pt x="19" y="12"/>
                      <a:pt x="18" y="18"/>
                    </a:cubicBezTo>
                    <a:close/>
                    <a:moveTo>
                      <a:pt x="18" y="48"/>
                    </a:moveTo>
                    <a:cubicBezTo>
                      <a:pt x="19" y="55"/>
                      <a:pt x="22" y="59"/>
                      <a:pt x="26" y="62"/>
                    </a:cubicBezTo>
                    <a:cubicBezTo>
                      <a:pt x="15" y="60"/>
                      <a:pt x="6" y="51"/>
                      <a:pt x="4" y="40"/>
                    </a:cubicBezTo>
                    <a:cubicBezTo>
                      <a:pt x="7" y="44"/>
                      <a:pt x="12" y="47"/>
                      <a:pt x="18" y="48"/>
                    </a:cubicBezTo>
                    <a:close/>
                    <a:moveTo>
                      <a:pt x="48" y="48"/>
                    </a:moveTo>
                    <a:cubicBezTo>
                      <a:pt x="54" y="47"/>
                      <a:pt x="59" y="44"/>
                      <a:pt x="62" y="40"/>
                    </a:cubicBezTo>
                    <a:cubicBezTo>
                      <a:pt x="59" y="51"/>
                      <a:pt x="51" y="60"/>
                      <a:pt x="40" y="62"/>
                    </a:cubicBezTo>
                    <a:cubicBezTo>
                      <a:pt x="43" y="59"/>
                      <a:pt x="46" y="55"/>
                      <a:pt x="4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6360224" y="2078940"/>
                <a:ext cx="210345" cy="231919"/>
              </a:xfrm>
              <a:custGeom>
                <a:avLst/>
                <a:gdLst>
                  <a:gd name="T0" fmla="*/ 33 w 66"/>
                  <a:gd name="T1" fmla="*/ 0 h 73"/>
                  <a:gd name="T2" fmla="*/ 26 w 66"/>
                  <a:gd name="T3" fmla="*/ 6 h 73"/>
                  <a:gd name="T4" fmla="*/ 39 w 66"/>
                  <a:gd name="T5" fmla="*/ 7 h 73"/>
                  <a:gd name="T6" fmla="*/ 28 w 66"/>
                  <a:gd name="T7" fmla="*/ 5 h 73"/>
                  <a:gd name="T8" fmla="*/ 33 w 66"/>
                  <a:gd name="T9" fmla="*/ 1 h 73"/>
                  <a:gd name="T10" fmla="*/ 28 w 66"/>
                  <a:gd name="T11" fmla="*/ 5 h 73"/>
                  <a:gd name="T12" fmla="*/ 50 w 66"/>
                  <a:gd name="T13" fmla="*/ 13 h 73"/>
                  <a:gd name="T14" fmla="*/ 55 w 66"/>
                  <a:gd name="T15" fmla="*/ 15 h 73"/>
                  <a:gd name="T16" fmla="*/ 54 w 66"/>
                  <a:gd name="T17" fmla="*/ 8 h 73"/>
                  <a:gd name="T18" fmla="*/ 45 w 66"/>
                  <a:gd name="T19" fmla="*/ 8 h 73"/>
                  <a:gd name="T20" fmla="*/ 49 w 66"/>
                  <a:gd name="T21" fmla="*/ 11 h 73"/>
                  <a:gd name="T22" fmla="*/ 33 w 66"/>
                  <a:gd name="T23" fmla="*/ 7 h 73"/>
                  <a:gd name="T24" fmla="*/ 17 w 66"/>
                  <a:gd name="T25" fmla="*/ 12 h 73"/>
                  <a:gd name="T26" fmla="*/ 21 w 66"/>
                  <a:gd name="T27" fmla="*/ 8 h 73"/>
                  <a:gd name="T28" fmla="*/ 14 w 66"/>
                  <a:gd name="T29" fmla="*/ 6 h 73"/>
                  <a:gd name="T30" fmla="*/ 10 w 66"/>
                  <a:gd name="T31" fmla="*/ 15 h 73"/>
                  <a:gd name="T32" fmla="*/ 15 w 66"/>
                  <a:gd name="T33" fmla="*/ 12 h 73"/>
                  <a:gd name="T34" fmla="*/ 15 w 66"/>
                  <a:gd name="T35" fmla="*/ 13 h 73"/>
                  <a:gd name="T36" fmla="*/ 0 w 66"/>
                  <a:gd name="T37" fmla="*/ 35 h 73"/>
                  <a:gd name="T38" fmla="*/ 4 w 66"/>
                  <a:gd name="T39" fmla="*/ 43 h 73"/>
                  <a:gd name="T40" fmla="*/ 14 w 66"/>
                  <a:gd name="T41" fmla="*/ 60 h 73"/>
                  <a:gd name="T42" fmla="*/ 11 w 66"/>
                  <a:gd name="T43" fmla="*/ 68 h 73"/>
                  <a:gd name="T44" fmla="*/ 12 w 66"/>
                  <a:gd name="T45" fmla="*/ 73 h 73"/>
                  <a:gd name="T46" fmla="*/ 15 w 66"/>
                  <a:gd name="T47" fmla="*/ 70 h 73"/>
                  <a:gd name="T48" fmla="*/ 20 w 66"/>
                  <a:gd name="T49" fmla="*/ 63 h 73"/>
                  <a:gd name="T50" fmla="*/ 46 w 66"/>
                  <a:gd name="T51" fmla="*/ 63 h 73"/>
                  <a:gd name="T52" fmla="*/ 52 w 66"/>
                  <a:gd name="T53" fmla="*/ 70 h 73"/>
                  <a:gd name="T54" fmla="*/ 57 w 66"/>
                  <a:gd name="T55" fmla="*/ 71 h 73"/>
                  <a:gd name="T56" fmla="*/ 56 w 66"/>
                  <a:gd name="T57" fmla="*/ 67 h 73"/>
                  <a:gd name="T58" fmla="*/ 62 w 66"/>
                  <a:gd name="T59" fmla="*/ 43 h 73"/>
                  <a:gd name="T60" fmla="*/ 66 w 66"/>
                  <a:gd name="T61" fmla="*/ 35 h 73"/>
                  <a:gd name="T62" fmla="*/ 2 w 66"/>
                  <a:gd name="T63" fmla="*/ 38 h 73"/>
                  <a:gd name="T64" fmla="*/ 3 w 66"/>
                  <a:gd name="T65" fmla="*/ 32 h 73"/>
                  <a:gd name="T66" fmla="*/ 3 w 66"/>
                  <a:gd name="T67" fmla="*/ 41 h 73"/>
                  <a:gd name="T68" fmla="*/ 47 w 66"/>
                  <a:gd name="T69" fmla="*/ 8 h 73"/>
                  <a:gd name="T70" fmla="*/ 53 w 66"/>
                  <a:gd name="T71" fmla="*/ 10 h 73"/>
                  <a:gd name="T72" fmla="*/ 47 w 66"/>
                  <a:gd name="T73" fmla="*/ 8 h 73"/>
                  <a:gd name="T74" fmla="*/ 12 w 66"/>
                  <a:gd name="T75" fmla="*/ 10 h 73"/>
                  <a:gd name="T76" fmla="*/ 17 w 66"/>
                  <a:gd name="T77" fmla="*/ 7 h 73"/>
                  <a:gd name="T78" fmla="*/ 11 w 66"/>
                  <a:gd name="T79" fmla="*/ 13 h 73"/>
                  <a:gd name="T80" fmla="*/ 12 w 66"/>
                  <a:gd name="T81" fmla="*/ 66 h 73"/>
                  <a:gd name="T82" fmla="*/ 17 w 66"/>
                  <a:gd name="T83" fmla="*/ 64 h 73"/>
                  <a:gd name="T84" fmla="*/ 53 w 66"/>
                  <a:gd name="T85" fmla="*/ 66 h 73"/>
                  <a:gd name="T86" fmla="*/ 48 w 66"/>
                  <a:gd name="T87" fmla="*/ 64 h 73"/>
                  <a:gd name="T88" fmla="*/ 53 w 66"/>
                  <a:gd name="T89" fmla="*/ 66 h 73"/>
                  <a:gd name="T90" fmla="*/ 6 w 66"/>
                  <a:gd name="T91" fmla="*/ 37 h 73"/>
                  <a:gd name="T92" fmla="*/ 60 w 66"/>
                  <a:gd name="T93" fmla="*/ 37 h 73"/>
                  <a:gd name="T94" fmla="*/ 64 w 66"/>
                  <a:gd name="T95" fmla="*/ 38 h 73"/>
                  <a:gd name="T96" fmla="*/ 62 w 66"/>
                  <a:gd name="T97" fmla="*/ 37 h 73"/>
                  <a:gd name="T98" fmla="*/ 64 w 66"/>
                  <a:gd name="T99" fmla="*/ 35 h 73"/>
                  <a:gd name="T100" fmla="*/ 33 w 66"/>
                  <a:gd name="T101" fmla="*/ 12 h 73"/>
                  <a:gd name="T102" fmla="*/ 33 w 66"/>
                  <a:gd name="T103" fmla="*/ 61 h 73"/>
                  <a:gd name="T104" fmla="*/ 33 w 66"/>
                  <a:gd name="T105" fmla="*/ 12 h 73"/>
                  <a:gd name="T106" fmla="*/ 10 w 66"/>
                  <a:gd name="T107" fmla="*/ 37 h 73"/>
                  <a:gd name="T108" fmla="*/ 56 w 66"/>
                  <a:gd name="T109" fmla="*/ 37 h 73"/>
                  <a:gd name="T110" fmla="*/ 36 w 66"/>
                  <a:gd name="T111" fmla="*/ 35 h 73"/>
                  <a:gd name="T112" fmla="*/ 49 w 66"/>
                  <a:gd name="T113" fmla="*/ 38 h 73"/>
                  <a:gd name="T114" fmla="*/ 32 w 66"/>
                  <a:gd name="T115" fmla="*/ 40 h 73"/>
                  <a:gd name="T116" fmla="*/ 31 w 66"/>
                  <a:gd name="T117" fmla="*/ 32 h 73"/>
                  <a:gd name="T118" fmla="*/ 34 w 66"/>
                  <a:gd name="T119" fmla="*/ 16 h 73"/>
                  <a:gd name="T120" fmla="*/ 36 w 66"/>
                  <a:gd name="T121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" h="73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" name="Freeform 22"/>
              <p:cNvSpPr>
                <a:spLocks noEditPoints="1"/>
              </p:cNvSpPr>
              <p:nvPr/>
            </p:nvSpPr>
            <p:spPr bwMode="auto">
              <a:xfrm>
                <a:off x="3752290" y="3398908"/>
                <a:ext cx="332018" cy="387354"/>
              </a:xfrm>
              <a:custGeom>
                <a:avLst/>
                <a:gdLst>
                  <a:gd name="T0" fmla="*/ 18 w 58"/>
                  <a:gd name="T1" fmla="*/ 37 h 68"/>
                  <a:gd name="T2" fmla="*/ 17 w 58"/>
                  <a:gd name="T3" fmla="*/ 31 h 68"/>
                  <a:gd name="T4" fmla="*/ 40 w 58"/>
                  <a:gd name="T5" fmla="*/ 16 h 68"/>
                  <a:gd name="T6" fmla="*/ 17 w 58"/>
                  <a:gd name="T7" fmla="*/ 30 h 68"/>
                  <a:gd name="T8" fmla="*/ 44 w 58"/>
                  <a:gd name="T9" fmla="*/ 18 h 68"/>
                  <a:gd name="T10" fmla="*/ 17 w 58"/>
                  <a:gd name="T11" fmla="*/ 23 h 68"/>
                  <a:gd name="T12" fmla="*/ 30 w 58"/>
                  <a:gd name="T13" fmla="*/ 16 h 68"/>
                  <a:gd name="T14" fmla="*/ 14 w 58"/>
                  <a:gd name="T15" fmla="*/ 21 h 68"/>
                  <a:gd name="T16" fmla="*/ 34 w 58"/>
                  <a:gd name="T17" fmla="*/ 66 h 68"/>
                  <a:gd name="T18" fmla="*/ 28 w 58"/>
                  <a:gd name="T19" fmla="*/ 68 h 68"/>
                  <a:gd name="T20" fmla="*/ 20 w 58"/>
                  <a:gd name="T21" fmla="*/ 62 h 68"/>
                  <a:gd name="T22" fmla="*/ 23 w 58"/>
                  <a:gd name="T23" fmla="*/ 50 h 68"/>
                  <a:gd name="T24" fmla="*/ 17 w 58"/>
                  <a:gd name="T25" fmla="*/ 44 h 68"/>
                  <a:gd name="T26" fmla="*/ 40 w 58"/>
                  <a:gd name="T27" fmla="*/ 30 h 68"/>
                  <a:gd name="T28" fmla="*/ 25 w 58"/>
                  <a:gd name="T29" fmla="*/ 41 h 68"/>
                  <a:gd name="T30" fmla="*/ 29 w 58"/>
                  <a:gd name="T31" fmla="*/ 50 h 68"/>
                  <a:gd name="T32" fmla="*/ 40 w 58"/>
                  <a:gd name="T33" fmla="*/ 39 h 68"/>
                  <a:gd name="T34" fmla="*/ 35 w 58"/>
                  <a:gd name="T35" fmla="*/ 50 h 68"/>
                  <a:gd name="T36" fmla="*/ 34 w 58"/>
                  <a:gd name="T37" fmla="*/ 52 h 68"/>
                  <a:gd name="T38" fmla="*/ 33 w 58"/>
                  <a:gd name="T39" fmla="*/ 52 h 68"/>
                  <a:gd name="T40" fmla="*/ 28 w 58"/>
                  <a:gd name="T41" fmla="*/ 52 h 68"/>
                  <a:gd name="T42" fmla="*/ 22 w 58"/>
                  <a:gd name="T43" fmla="*/ 54 h 68"/>
                  <a:gd name="T44" fmla="*/ 25 w 58"/>
                  <a:gd name="T45" fmla="*/ 64 h 68"/>
                  <a:gd name="T46" fmla="*/ 36 w 58"/>
                  <a:gd name="T47" fmla="*/ 62 h 68"/>
                  <a:gd name="T48" fmla="*/ 39 w 58"/>
                  <a:gd name="T49" fmla="*/ 9 h 68"/>
                  <a:gd name="T50" fmla="*/ 41 w 58"/>
                  <a:gd name="T51" fmla="*/ 10 h 68"/>
                  <a:gd name="T52" fmla="*/ 42 w 58"/>
                  <a:gd name="T53" fmla="*/ 4 h 68"/>
                  <a:gd name="T54" fmla="*/ 15 w 58"/>
                  <a:gd name="T55" fmla="*/ 54 h 68"/>
                  <a:gd name="T56" fmla="*/ 19 w 58"/>
                  <a:gd name="T57" fmla="*/ 49 h 68"/>
                  <a:gd name="T58" fmla="*/ 48 w 58"/>
                  <a:gd name="T59" fmla="*/ 19 h 68"/>
                  <a:gd name="T60" fmla="*/ 54 w 58"/>
                  <a:gd name="T61" fmla="*/ 14 h 68"/>
                  <a:gd name="T62" fmla="*/ 47 w 58"/>
                  <a:gd name="T63" fmla="*/ 18 h 68"/>
                  <a:gd name="T64" fmla="*/ 4 w 58"/>
                  <a:gd name="T65" fmla="*/ 42 h 68"/>
                  <a:gd name="T66" fmla="*/ 5 w 58"/>
                  <a:gd name="T67" fmla="*/ 44 h 68"/>
                  <a:gd name="T68" fmla="*/ 9 w 58"/>
                  <a:gd name="T69" fmla="*/ 39 h 68"/>
                  <a:gd name="T70" fmla="*/ 50 w 58"/>
                  <a:gd name="T71" fmla="*/ 29 h 68"/>
                  <a:gd name="T72" fmla="*/ 58 w 58"/>
                  <a:gd name="T73" fmla="*/ 29 h 68"/>
                  <a:gd name="T74" fmla="*/ 7 w 58"/>
                  <a:gd name="T75" fmla="*/ 28 h 68"/>
                  <a:gd name="T76" fmla="*/ 1 w 58"/>
                  <a:gd name="T77" fmla="*/ 30 h 68"/>
                  <a:gd name="T78" fmla="*/ 49 w 58"/>
                  <a:gd name="T79" fmla="*/ 39 h 68"/>
                  <a:gd name="T80" fmla="*/ 53 w 58"/>
                  <a:gd name="T81" fmla="*/ 44 h 68"/>
                  <a:gd name="T82" fmla="*/ 54 w 58"/>
                  <a:gd name="T83" fmla="*/ 42 h 68"/>
                  <a:gd name="T84" fmla="*/ 4 w 58"/>
                  <a:gd name="T85" fmla="*/ 14 h 68"/>
                  <a:gd name="T86" fmla="*/ 10 w 58"/>
                  <a:gd name="T87" fmla="*/ 19 h 68"/>
                  <a:gd name="T88" fmla="*/ 5 w 58"/>
                  <a:gd name="T89" fmla="*/ 14 h 68"/>
                  <a:gd name="T90" fmla="*/ 39 w 58"/>
                  <a:gd name="T91" fmla="*/ 49 h 68"/>
                  <a:gd name="T92" fmla="*/ 44 w 58"/>
                  <a:gd name="T93" fmla="*/ 54 h 68"/>
                  <a:gd name="T94" fmla="*/ 17 w 58"/>
                  <a:gd name="T95" fmla="*/ 10 h 68"/>
                  <a:gd name="T96" fmla="*/ 19 w 58"/>
                  <a:gd name="T97" fmla="*/ 9 h 68"/>
                  <a:gd name="T98" fmla="*/ 14 w 58"/>
                  <a:gd name="T99" fmla="*/ 5 h 68"/>
                  <a:gd name="T100" fmla="*/ 30 w 58"/>
                  <a:gd name="T101" fmla="*/ 7 h 68"/>
                  <a:gd name="T102" fmla="*/ 28 w 58"/>
                  <a:gd name="T103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" h="68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6602590" y="3548096"/>
                <a:ext cx="218436" cy="214390"/>
              </a:xfrm>
              <a:custGeom>
                <a:avLst/>
                <a:gdLst>
                  <a:gd name="T0" fmla="*/ 12 w 68"/>
                  <a:gd name="T1" fmla="*/ 0 h 67"/>
                  <a:gd name="T2" fmla="*/ 0 w 68"/>
                  <a:gd name="T3" fmla="*/ 56 h 67"/>
                  <a:gd name="T4" fmla="*/ 57 w 68"/>
                  <a:gd name="T5" fmla="*/ 67 h 67"/>
                  <a:gd name="T6" fmla="*/ 68 w 68"/>
                  <a:gd name="T7" fmla="*/ 11 h 67"/>
                  <a:gd name="T8" fmla="*/ 65 w 68"/>
                  <a:gd name="T9" fmla="*/ 11 h 67"/>
                  <a:gd name="T10" fmla="*/ 57 w 68"/>
                  <a:gd name="T11" fmla="*/ 64 h 67"/>
                  <a:gd name="T12" fmla="*/ 3 w 68"/>
                  <a:gd name="T13" fmla="*/ 56 h 67"/>
                  <a:gd name="T14" fmla="*/ 12 w 68"/>
                  <a:gd name="T15" fmla="*/ 3 h 67"/>
                  <a:gd name="T16" fmla="*/ 65 w 68"/>
                  <a:gd name="T17" fmla="*/ 11 h 67"/>
                  <a:gd name="T18" fmla="*/ 12 w 68"/>
                  <a:gd name="T19" fmla="*/ 5 h 67"/>
                  <a:gd name="T20" fmla="*/ 6 w 68"/>
                  <a:gd name="T21" fmla="*/ 56 h 67"/>
                  <a:gd name="T22" fmla="*/ 56 w 68"/>
                  <a:gd name="T23" fmla="*/ 62 h 67"/>
                  <a:gd name="T24" fmla="*/ 63 w 68"/>
                  <a:gd name="T25" fmla="*/ 12 h 67"/>
                  <a:gd name="T26" fmla="*/ 61 w 68"/>
                  <a:gd name="T27" fmla="*/ 12 h 67"/>
                  <a:gd name="T28" fmla="*/ 35 w 68"/>
                  <a:gd name="T29" fmla="*/ 33 h 67"/>
                  <a:gd name="T30" fmla="*/ 56 w 68"/>
                  <a:gd name="T31" fmla="*/ 7 h 67"/>
                  <a:gd name="T32" fmla="*/ 12 w 68"/>
                  <a:gd name="T33" fmla="*/ 7 h 67"/>
                  <a:gd name="T34" fmla="*/ 33 w 68"/>
                  <a:gd name="T35" fmla="*/ 33 h 67"/>
                  <a:gd name="T36" fmla="*/ 8 w 68"/>
                  <a:gd name="T37" fmla="*/ 12 h 67"/>
                  <a:gd name="T38" fmla="*/ 8 w 68"/>
                  <a:gd name="T39" fmla="*/ 56 h 67"/>
                  <a:gd name="T40" fmla="*/ 33 w 68"/>
                  <a:gd name="T41" fmla="*/ 35 h 67"/>
                  <a:gd name="T42" fmla="*/ 12 w 68"/>
                  <a:gd name="T43" fmla="*/ 60 h 67"/>
                  <a:gd name="T44" fmla="*/ 56 w 68"/>
                  <a:gd name="T45" fmla="*/ 60 h 67"/>
                  <a:gd name="T46" fmla="*/ 35 w 68"/>
                  <a:gd name="T47" fmla="*/ 35 h 67"/>
                  <a:gd name="T48" fmla="*/ 61 w 68"/>
                  <a:gd name="T49" fmla="*/ 56 h 67"/>
                  <a:gd name="T50" fmla="*/ 12 w 68"/>
                  <a:gd name="T51" fmla="*/ 20 h 67"/>
                  <a:gd name="T52" fmla="*/ 19 w 68"/>
                  <a:gd name="T53" fmla="*/ 19 h 67"/>
                  <a:gd name="T54" fmla="*/ 20 w 68"/>
                  <a:gd name="T55" fmla="*/ 12 h 67"/>
                  <a:gd name="T56" fmla="*/ 21 w 68"/>
                  <a:gd name="T57" fmla="*/ 19 h 67"/>
                  <a:gd name="T58" fmla="*/ 29 w 68"/>
                  <a:gd name="T59" fmla="*/ 20 h 67"/>
                  <a:gd name="T60" fmla="*/ 21 w 68"/>
                  <a:gd name="T61" fmla="*/ 21 h 67"/>
                  <a:gd name="T62" fmla="*/ 20 w 68"/>
                  <a:gd name="T63" fmla="*/ 28 h 67"/>
                  <a:gd name="T64" fmla="*/ 19 w 68"/>
                  <a:gd name="T65" fmla="*/ 21 h 67"/>
                  <a:gd name="T66" fmla="*/ 12 w 68"/>
                  <a:gd name="T67" fmla="*/ 20 h 67"/>
                  <a:gd name="T68" fmla="*/ 26 w 68"/>
                  <a:gd name="T69" fmla="*/ 53 h 67"/>
                  <a:gd name="T70" fmla="*/ 25 w 68"/>
                  <a:gd name="T71" fmla="*/ 53 h 67"/>
                  <a:gd name="T72" fmla="*/ 16 w 68"/>
                  <a:gd name="T73" fmla="*/ 53 h 67"/>
                  <a:gd name="T74" fmla="*/ 15 w 68"/>
                  <a:gd name="T75" fmla="*/ 53 h 67"/>
                  <a:gd name="T76" fmla="*/ 19 w 68"/>
                  <a:gd name="T77" fmla="*/ 47 h 67"/>
                  <a:gd name="T78" fmla="*/ 15 w 68"/>
                  <a:gd name="T79" fmla="*/ 42 h 67"/>
                  <a:gd name="T80" fmla="*/ 20 w 68"/>
                  <a:gd name="T81" fmla="*/ 46 h 67"/>
                  <a:gd name="T82" fmla="*/ 26 w 68"/>
                  <a:gd name="T83" fmla="*/ 42 h 67"/>
                  <a:gd name="T84" fmla="*/ 22 w 68"/>
                  <a:gd name="T85" fmla="*/ 47 h 67"/>
                  <a:gd name="T86" fmla="*/ 40 w 68"/>
                  <a:gd name="T87" fmla="*/ 19 h 67"/>
                  <a:gd name="T88" fmla="*/ 56 w 68"/>
                  <a:gd name="T89" fmla="*/ 18 h 67"/>
                  <a:gd name="T90" fmla="*/ 56 w 68"/>
                  <a:gd name="T91" fmla="*/ 20 h 67"/>
                  <a:gd name="T92" fmla="*/ 40 w 68"/>
                  <a:gd name="T93" fmla="*/ 19 h 67"/>
                  <a:gd name="T94" fmla="*/ 55 w 68"/>
                  <a:gd name="T95" fmla="*/ 45 h 67"/>
                  <a:gd name="T96" fmla="*/ 40 w 68"/>
                  <a:gd name="T97" fmla="*/ 44 h 67"/>
                  <a:gd name="T98" fmla="*/ 55 w 68"/>
                  <a:gd name="T99" fmla="*/ 43 h 67"/>
                  <a:gd name="T100" fmla="*/ 56 w 68"/>
                  <a:gd name="T101" fmla="*/ 50 h 67"/>
                  <a:gd name="T102" fmla="*/ 41 w 68"/>
                  <a:gd name="T103" fmla="*/ 51 h 67"/>
                  <a:gd name="T104" fmla="*/ 41 w 68"/>
                  <a:gd name="T105" fmla="*/ 49 h 67"/>
                  <a:gd name="T106" fmla="*/ 56 w 68"/>
                  <a:gd name="T10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>
                <a:off x="6460755" y="1437005"/>
                <a:ext cx="499264" cy="422907"/>
              </a:xfrm>
              <a:custGeom>
                <a:avLst/>
                <a:gdLst>
                  <a:gd name="T0" fmla="*/ 70 w 72"/>
                  <a:gd name="T1" fmla="*/ 16 h 61"/>
                  <a:gd name="T2" fmla="*/ 56 w 72"/>
                  <a:gd name="T3" fmla="*/ 18 h 61"/>
                  <a:gd name="T4" fmla="*/ 43 w 72"/>
                  <a:gd name="T5" fmla="*/ 46 h 61"/>
                  <a:gd name="T6" fmla="*/ 12 w 72"/>
                  <a:gd name="T7" fmla="*/ 46 h 61"/>
                  <a:gd name="T8" fmla="*/ 13 w 72"/>
                  <a:gd name="T9" fmla="*/ 49 h 61"/>
                  <a:gd name="T10" fmla="*/ 48 w 72"/>
                  <a:gd name="T11" fmla="*/ 51 h 61"/>
                  <a:gd name="T12" fmla="*/ 13 w 72"/>
                  <a:gd name="T13" fmla="*/ 52 h 61"/>
                  <a:gd name="T14" fmla="*/ 9 w 72"/>
                  <a:gd name="T15" fmla="*/ 45 h 61"/>
                  <a:gd name="T16" fmla="*/ 7 w 72"/>
                  <a:gd name="T17" fmla="*/ 42 h 61"/>
                  <a:gd name="T18" fmla="*/ 1 w 72"/>
                  <a:gd name="T19" fmla="*/ 23 h 61"/>
                  <a:gd name="T20" fmla="*/ 10 w 72"/>
                  <a:gd name="T21" fmla="*/ 41 h 61"/>
                  <a:gd name="T22" fmla="*/ 43 w 72"/>
                  <a:gd name="T23" fmla="*/ 43 h 61"/>
                  <a:gd name="T24" fmla="*/ 54 w 72"/>
                  <a:gd name="T25" fmla="*/ 17 h 61"/>
                  <a:gd name="T26" fmla="*/ 70 w 72"/>
                  <a:gd name="T27" fmla="*/ 13 h 61"/>
                  <a:gd name="T28" fmla="*/ 18 w 72"/>
                  <a:gd name="T29" fmla="*/ 57 h 61"/>
                  <a:gd name="T30" fmla="*/ 11 w 72"/>
                  <a:gd name="T31" fmla="*/ 57 h 61"/>
                  <a:gd name="T32" fmla="*/ 18 w 72"/>
                  <a:gd name="T33" fmla="*/ 57 h 61"/>
                  <a:gd name="T34" fmla="*/ 14 w 72"/>
                  <a:gd name="T35" fmla="*/ 55 h 61"/>
                  <a:gd name="T36" fmla="*/ 14 w 72"/>
                  <a:gd name="T37" fmla="*/ 59 h 61"/>
                  <a:gd name="T38" fmla="*/ 45 w 72"/>
                  <a:gd name="T39" fmla="*/ 57 h 61"/>
                  <a:gd name="T40" fmla="*/ 38 w 72"/>
                  <a:gd name="T41" fmla="*/ 57 h 61"/>
                  <a:gd name="T42" fmla="*/ 45 w 72"/>
                  <a:gd name="T43" fmla="*/ 57 h 61"/>
                  <a:gd name="T44" fmla="*/ 41 w 72"/>
                  <a:gd name="T45" fmla="*/ 55 h 61"/>
                  <a:gd name="T46" fmla="*/ 41 w 72"/>
                  <a:gd name="T47" fmla="*/ 59 h 61"/>
                  <a:gd name="T48" fmla="*/ 12 w 72"/>
                  <a:gd name="T49" fmla="*/ 37 h 61"/>
                  <a:gd name="T50" fmla="*/ 45 w 72"/>
                  <a:gd name="T51" fmla="*/ 36 h 61"/>
                  <a:gd name="T52" fmla="*/ 12 w 72"/>
                  <a:gd name="T53" fmla="*/ 35 h 61"/>
                  <a:gd name="T54" fmla="*/ 12 w 72"/>
                  <a:gd name="T55" fmla="*/ 37 h 61"/>
                  <a:gd name="T56" fmla="*/ 12 w 72"/>
                  <a:gd name="T57" fmla="*/ 40 h 61"/>
                  <a:gd name="T58" fmla="*/ 43 w 72"/>
                  <a:gd name="T59" fmla="*/ 41 h 61"/>
                  <a:gd name="T60" fmla="*/ 43 w 72"/>
                  <a:gd name="T61" fmla="*/ 39 h 61"/>
                  <a:gd name="T62" fmla="*/ 37 w 72"/>
                  <a:gd name="T63" fmla="*/ 31 h 61"/>
                  <a:gd name="T64" fmla="*/ 44 w 72"/>
                  <a:gd name="T65" fmla="*/ 30 h 61"/>
                  <a:gd name="T66" fmla="*/ 43 w 72"/>
                  <a:gd name="T67" fmla="*/ 0 h 61"/>
                  <a:gd name="T68" fmla="*/ 36 w 72"/>
                  <a:gd name="T69" fmla="*/ 0 h 61"/>
                  <a:gd name="T70" fmla="*/ 37 w 72"/>
                  <a:gd name="T71" fmla="*/ 31 h 61"/>
                  <a:gd name="T72" fmla="*/ 31 w 72"/>
                  <a:gd name="T73" fmla="*/ 31 h 61"/>
                  <a:gd name="T74" fmla="*/ 32 w 72"/>
                  <a:gd name="T75" fmla="*/ 8 h 61"/>
                  <a:gd name="T76" fmla="*/ 25 w 72"/>
                  <a:gd name="T77" fmla="*/ 8 h 61"/>
                  <a:gd name="T78" fmla="*/ 24 w 72"/>
                  <a:gd name="T79" fmla="*/ 30 h 61"/>
                  <a:gd name="T80" fmla="*/ 13 w 72"/>
                  <a:gd name="T81" fmla="*/ 31 h 61"/>
                  <a:gd name="T82" fmla="*/ 20 w 72"/>
                  <a:gd name="T83" fmla="*/ 30 h 61"/>
                  <a:gd name="T84" fmla="*/ 20 w 72"/>
                  <a:gd name="T85" fmla="*/ 16 h 61"/>
                  <a:gd name="T86" fmla="*/ 13 w 72"/>
                  <a:gd name="T87" fmla="*/ 16 h 61"/>
                  <a:gd name="T88" fmla="*/ 13 w 72"/>
                  <a:gd name="T8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61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Freeform 62"/>
              <p:cNvSpPr>
                <a:spLocks noEditPoints="1"/>
              </p:cNvSpPr>
              <p:nvPr/>
            </p:nvSpPr>
            <p:spPr bwMode="auto">
              <a:xfrm>
                <a:off x="5370746" y="1930749"/>
                <a:ext cx="292609" cy="338210"/>
              </a:xfrm>
              <a:custGeom>
                <a:avLst/>
                <a:gdLst>
                  <a:gd name="T0" fmla="*/ 54 w 62"/>
                  <a:gd name="T1" fmla="*/ 0 h 72"/>
                  <a:gd name="T2" fmla="*/ 8 w 62"/>
                  <a:gd name="T3" fmla="*/ 0 h 72"/>
                  <a:gd name="T4" fmla="*/ 0 w 62"/>
                  <a:gd name="T5" fmla="*/ 8 h 72"/>
                  <a:gd name="T6" fmla="*/ 0 w 62"/>
                  <a:gd name="T7" fmla="*/ 64 h 72"/>
                  <a:gd name="T8" fmla="*/ 8 w 62"/>
                  <a:gd name="T9" fmla="*/ 72 h 72"/>
                  <a:gd name="T10" fmla="*/ 54 w 62"/>
                  <a:gd name="T11" fmla="*/ 72 h 72"/>
                  <a:gd name="T12" fmla="*/ 62 w 62"/>
                  <a:gd name="T13" fmla="*/ 64 h 72"/>
                  <a:gd name="T14" fmla="*/ 62 w 62"/>
                  <a:gd name="T15" fmla="*/ 8 h 72"/>
                  <a:gd name="T16" fmla="*/ 54 w 62"/>
                  <a:gd name="T17" fmla="*/ 0 h 72"/>
                  <a:gd name="T18" fmla="*/ 8 w 62"/>
                  <a:gd name="T19" fmla="*/ 3 h 72"/>
                  <a:gd name="T20" fmla="*/ 54 w 62"/>
                  <a:gd name="T21" fmla="*/ 3 h 72"/>
                  <a:gd name="T22" fmla="*/ 59 w 62"/>
                  <a:gd name="T23" fmla="*/ 8 h 72"/>
                  <a:gd name="T24" fmla="*/ 59 w 62"/>
                  <a:gd name="T25" fmla="*/ 64 h 72"/>
                  <a:gd name="T26" fmla="*/ 54 w 62"/>
                  <a:gd name="T27" fmla="*/ 69 h 72"/>
                  <a:gd name="T28" fmla="*/ 8 w 62"/>
                  <a:gd name="T29" fmla="*/ 69 h 72"/>
                  <a:gd name="T30" fmla="*/ 3 w 62"/>
                  <a:gd name="T31" fmla="*/ 64 h 72"/>
                  <a:gd name="T32" fmla="*/ 3 w 62"/>
                  <a:gd name="T33" fmla="*/ 8 h 72"/>
                  <a:gd name="T34" fmla="*/ 8 w 62"/>
                  <a:gd name="T35" fmla="*/ 3 h 72"/>
                  <a:gd name="T36" fmla="*/ 7 w 62"/>
                  <a:gd name="T37" fmla="*/ 62 h 72"/>
                  <a:gd name="T38" fmla="*/ 55 w 62"/>
                  <a:gd name="T39" fmla="*/ 62 h 72"/>
                  <a:gd name="T40" fmla="*/ 56 w 62"/>
                  <a:gd name="T41" fmla="*/ 61 h 72"/>
                  <a:gd name="T42" fmla="*/ 56 w 62"/>
                  <a:gd name="T43" fmla="*/ 7 h 72"/>
                  <a:gd name="T44" fmla="*/ 55 w 62"/>
                  <a:gd name="T45" fmla="*/ 6 h 72"/>
                  <a:gd name="T46" fmla="*/ 7 w 62"/>
                  <a:gd name="T47" fmla="*/ 6 h 72"/>
                  <a:gd name="T48" fmla="*/ 6 w 62"/>
                  <a:gd name="T49" fmla="*/ 7 h 72"/>
                  <a:gd name="T50" fmla="*/ 6 w 62"/>
                  <a:gd name="T51" fmla="*/ 61 h 72"/>
                  <a:gd name="T52" fmla="*/ 7 w 62"/>
                  <a:gd name="T53" fmla="*/ 62 h 72"/>
                  <a:gd name="T54" fmla="*/ 8 w 62"/>
                  <a:gd name="T55" fmla="*/ 8 h 72"/>
                  <a:gd name="T56" fmla="*/ 54 w 62"/>
                  <a:gd name="T57" fmla="*/ 8 h 72"/>
                  <a:gd name="T58" fmla="*/ 54 w 62"/>
                  <a:gd name="T59" fmla="*/ 60 h 72"/>
                  <a:gd name="T60" fmla="*/ 8 w 62"/>
                  <a:gd name="T61" fmla="*/ 60 h 72"/>
                  <a:gd name="T62" fmla="*/ 8 w 62"/>
                  <a:gd name="T63" fmla="*/ 8 h 72"/>
                  <a:gd name="T64" fmla="*/ 33 w 62"/>
                  <a:gd name="T65" fmla="*/ 66 h 72"/>
                  <a:gd name="T66" fmla="*/ 31 w 62"/>
                  <a:gd name="T67" fmla="*/ 68 h 72"/>
                  <a:gd name="T68" fmla="*/ 29 w 62"/>
                  <a:gd name="T69" fmla="*/ 66 h 72"/>
                  <a:gd name="T70" fmla="*/ 31 w 62"/>
                  <a:gd name="T71" fmla="*/ 64 h 72"/>
                  <a:gd name="T72" fmla="*/ 33 w 62"/>
                  <a:gd name="T7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7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Freeform 52"/>
              <p:cNvSpPr>
                <a:spLocks noEditPoints="1"/>
              </p:cNvSpPr>
              <p:nvPr/>
            </p:nvSpPr>
            <p:spPr bwMode="auto">
              <a:xfrm>
                <a:off x="4290523" y="3450281"/>
                <a:ext cx="306095" cy="287984"/>
              </a:xfrm>
              <a:custGeom>
                <a:avLst/>
                <a:gdLst>
                  <a:gd name="T0" fmla="*/ 23 w 68"/>
                  <a:gd name="T1" fmla="*/ 5 h 67"/>
                  <a:gd name="T2" fmla="*/ 7 w 68"/>
                  <a:gd name="T3" fmla="*/ 11 h 67"/>
                  <a:gd name="T4" fmla="*/ 7 w 68"/>
                  <a:gd name="T5" fmla="*/ 67 h 67"/>
                  <a:gd name="T6" fmla="*/ 38 w 68"/>
                  <a:gd name="T7" fmla="*/ 62 h 67"/>
                  <a:gd name="T8" fmla="*/ 49 w 68"/>
                  <a:gd name="T9" fmla="*/ 56 h 67"/>
                  <a:gd name="T10" fmla="*/ 64 w 68"/>
                  <a:gd name="T11" fmla="*/ 47 h 67"/>
                  <a:gd name="T12" fmla="*/ 60 w 68"/>
                  <a:gd name="T13" fmla="*/ 0 h 67"/>
                  <a:gd name="T14" fmla="*/ 52 w 68"/>
                  <a:gd name="T15" fmla="*/ 51 h 67"/>
                  <a:gd name="T16" fmla="*/ 59 w 68"/>
                  <a:gd name="T17" fmla="*/ 44 h 67"/>
                  <a:gd name="T18" fmla="*/ 56 w 68"/>
                  <a:gd name="T19" fmla="*/ 41 h 67"/>
                  <a:gd name="T20" fmla="*/ 56 w 68"/>
                  <a:gd name="T21" fmla="*/ 51 h 67"/>
                  <a:gd name="T22" fmla="*/ 50 w 68"/>
                  <a:gd name="T23" fmla="*/ 43 h 67"/>
                  <a:gd name="T24" fmla="*/ 33 w 68"/>
                  <a:gd name="T25" fmla="*/ 45 h 67"/>
                  <a:gd name="T26" fmla="*/ 48 w 68"/>
                  <a:gd name="T27" fmla="*/ 53 h 67"/>
                  <a:gd name="T28" fmla="*/ 26 w 68"/>
                  <a:gd name="T29" fmla="*/ 7 h 67"/>
                  <a:gd name="T30" fmla="*/ 65 w 68"/>
                  <a:gd name="T31" fmla="*/ 7 h 67"/>
                  <a:gd name="T32" fmla="*/ 56 w 68"/>
                  <a:gd name="T33" fmla="*/ 39 h 67"/>
                  <a:gd name="T34" fmla="*/ 9 w 68"/>
                  <a:gd name="T35" fmla="*/ 23 h 67"/>
                  <a:gd name="T36" fmla="*/ 12 w 68"/>
                  <a:gd name="T37" fmla="*/ 30 h 67"/>
                  <a:gd name="T38" fmla="*/ 10 w 68"/>
                  <a:gd name="T39" fmla="*/ 32 h 67"/>
                  <a:gd name="T40" fmla="*/ 10 w 68"/>
                  <a:gd name="T41" fmla="*/ 38 h 67"/>
                  <a:gd name="T42" fmla="*/ 12 w 68"/>
                  <a:gd name="T43" fmla="*/ 40 h 67"/>
                  <a:gd name="T44" fmla="*/ 9 w 68"/>
                  <a:gd name="T45" fmla="*/ 47 h 67"/>
                  <a:gd name="T46" fmla="*/ 12 w 68"/>
                  <a:gd name="T47" fmla="*/ 54 h 67"/>
                  <a:gd name="T48" fmla="*/ 9 w 68"/>
                  <a:gd name="T49" fmla="*/ 55 h 67"/>
                  <a:gd name="T50" fmla="*/ 19 w 68"/>
                  <a:gd name="T51" fmla="*/ 61 h 67"/>
                  <a:gd name="T52" fmla="*/ 25 w 68"/>
                  <a:gd name="T53" fmla="*/ 64 h 67"/>
                  <a:gd name="T54" fmla="*/ 3 w 68"/>
                  <a:gd name="T55" fmla="*/ 19 h 67"/>
                  <a:gd name="T56" fmla="*/ 12 w 68"/>
                  <a:gd name="T57" fmla="*/ 22 h 67"/>
                  <a:gd name="T58" fmla="*/ 34 w 68"/>
                  <a:gd name="T59" fmla="*/ 61 h 67"/>
                  <a:gd name="T60" fmla="*/ 19 w 68"/>
                  <a:gd name="T61" fmla="*/ 59 h 67"/>
                  <a:gd name="T62" fmla="*/ 19 w 68"/>
                  <a:gd name="T63" fmla="*/ 8 h 67"/>
                  <a:gd name="T64" fmla="*/ 21 w 68"/>
                  <a:gd name="T65" fmla="*/ 17 h 67"/>
                  <a:gd name="T66" fmla="*/ 24 w 68"/>
                  <a:gd name="T67" fmla="*/ 19 h 67"/>
                  <a:gd name="T68" fmla="*/ 20 w 68"/>
                  <a:gd name="T69" fmla="*/ 26 h 67"/>
                  <a:gd name="T70" fmla="*/ 24 w 68"/>
                  <a:gd name="T71" fmla="*/ 33 h 67"/>
                  <a:gd name="T72" fmla="*/ 21 w 68"/>
                  <a:gd name="T73" fmla="*/ 35 h 67"/>
                  <a:gd name="T74" fmla="*/ 21 w 68"/>
                  <a:gd name="T75" fmla="*/ 41 h 67"/>
                  <a:gd name="T76" fmla="*/ 24 w 68"/>
                  <a:gd name="T77" fmla="*/ 43 h 67"/>
                  <a:gd name="T78" fmla="*/ 21 w 68"/>
                  <a:gd name="T79" fmla="*/ 49 h 67"/>
                  <a:gd name="T80" fmla="*/ 24 w 68"/>
                  <a:gd name="T81" fmla="*/ 51 h 67"/>
                  <a:gd name="T82" fmla="*/ 38 w 68"/>
                  <a:gd name="T83" fmla="*/ 57 h 67"/>
                  <a:gd name="T84" fmla="*/ 40 w 68"/>
                  <a:gd name="T85" fmla="*/ 58 h 67"/>
                  <a:gd name="T86" fmla="*/ 40 w 68"/>
                  <a:gd name="T87" fmla="*/ 55 h 67"/>
                  <a:gd name="T88" fmla="*/ 40 w 68"/>
                  <a:gd name="T89" fmla="*/ 58 h 67"/>
                  <a:gd name="T90" fmla="*/ 33 w 68"/>
                  <a:gd name="T91" fmla="*/ 13 h 67"/>
                  <a:gd name="T92" fmla="*/ 58 w 68"/>
                  <a:gd name="T93" fmla="*/ 11 h 67"/>
                  <a:gd name="T94" fmla="*/ 58 w 68"/>
                  <a:gd name="T95" fmla="*/ 21 h 67"/>
                  <a:gd name="T96" fmla="*/ 33 w 68"/>
                  <a:gd name="T97" fmla="*/ 19 h 67"/>
                  <a:gd name="T98" fmla="*/ 59 w 68"/>
                  <a:gd name="T99" fmla="*/ 28 h 67"/>
                  <a:gd name="T100" fmla="*/ 32 w 68"/>
                  <a:gd name="T101" fmla="*/ 28 h 67"/>
                  <a:gd name="T102" fmla="*/ 59 w 68"/>
                  <a:gd name="T103" fmla="*/ 28 h 67"/>
                  <a:gd name="T104" fmla="*/ 33 w 68"/>
                  <a:gd name="T105" fmla="*/ 37 h 67"/>
                  <a:gd name="T106" fmla="*/ 58 w 68"/>
                  <a:gd name="T107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Freeform 85"/>
              <p:cNvSpPr>
                <a:spLocks noEditPoints="1"/>
              </p:cNvSpPr>
              <p:nvPr/>
            </p:nvSpPr>
            <p:spPr bwMode="auto">
              <a:xfrm>
                <a:off x="8238908" y="2516452"/>
                <a:ext cx="337527" cy="253644"/>
              </a:xfrm>
              <a:custGeom>
                <a:avLst/>
                <a:gdLst>
                  <a:gd name="T0" fmla="*/ 53 w 71"/>
                  <a:gd name="T1" fmla="*/ 5 h 51"/>
                  <a:gd name="T2" fmla="*/ 0 w 71"/>
                  <a:gd name="T3" fmla="*/ 12 h 51"/>
                  <a:gd name="T4" fmla="*/ 8 w 71"/>
                  <a:gd name="T5" fmla="*/ 33 h 51"/>
                  <a:gd name="T6" fmla="*/ 12 w 71"/>
                  <a:gd name="T7" fmla="*/ 43 h 51"/>
                  <a:gd name="T8" fmla="*/ 46 w 71"/>
                  <a:gd name="T9" fmla="*/ 40 h 51"/>
                  <a:gd name="T10" fmla="*/ 11 w 71"/>
                  <a:gd name="T11" fmla="*/ 35 h 51"/>
                  <a:gd name="T12" fmla="*/ 48 w 71"/>
                  <a:gd name="T13" fmla="*/ 31 h 51"/>
                  <a:gd name="T14" fmla="*/ 56 w 71"/>
                  <a:gd name="T15" fmla="*/ 6 h 51"/>
                  <a:gd name="T16" fmla="*/ 71 w 71"/>
                  <a:gd name="T17" fmla="*/ 2 h 51"/>
                  <a:gd name="T18" fmla="*/ 45 w 71"/>
                  <a:gd name="T19" fmla="*/ 18 h 51"/>
                  <a:gd name="T20" fmla="*/ 49 w 71"/>
                  <a:gd name="T21" fmla="*/ 18 h 51"/>
                  <a:gd name="T22" fmla="*/ 45 w 71"/>
                  <a:gd name="T23" fmla="*/ 20 h 51"/>
                  <a:gd name="T24" fmla="*/ 9 w 71"/>
                  <a:gd name="T25" fmla="*/ 30 h 51"/>
                  <a:gd name="T26" fmla="*/ 12 w 71"/>
                  <a:gd name="T27" fmla="*/ 32 h 51"/>
                  <a:gd name="T28" fmla="*/ 28 w 71"/>
                  <a:gd name="T29" fmla="*/ 18 h 51"/>
                  <a:gd name="T30" fmla="*/ 35 w 71"/>
                  <a:gd name="T31" fmla="*/ 18 h 51"/>
                  <a:gd name="T32" fmla="*/ 43 w 71"/>
                  <a:gd name="T33" fmla="*/ 18 h 51"/>
                  <a:gd name="T34" fmla="*/ 28 w 71"/>
                  <a:gd name="T35" fmla="*/ 20 h 51"/>
                  <a:gd name="T36" fmla="*/ 28 w 71"/>
                  <a:gd name="T37" fmla="*/ 25 h 51"/>
                  <a:gd name="T38" fmla="*/ 21 w 71"/>
                  <a:gd name="T39" fmla="*/ 25 h 51"/>
                  <a:gd name="T40" fmla="*/ 26 w 71"/>
                  <a:gd name="T41" fmla="*/ 25 h 51"/>
                  <a:gd name="T42" fmla="*/ 20 w 71"/>
                  <a:gd name="T43" fmla="*/ 13 h 51"/>
                  <a:gd name="T44" fmla="*/ 18 w 71"/>
                  <a:gd name="T45" fmla="*/ 18 h 51"/>
                  <a:gd name="T46" fmla="*/ 18 w 71"/>
                  <a:gd name="T47" fmla="*/ 13 h 51"/>
                  <a:gd name="T48" fmla="*/ 19 w 71"/>
                  <a:gd name="T49" fmla="*/ 25 h 51"/>
                  <a:gd name="T50" fmla="*/ 18 w 71"/>
                  <a:gd name="T51" fmla="*/ 20 h 51"/>
                  <a:gd name="T52" fmla="*/ 5 w 71"/>
                  <a:gd name="T53" fmla="*/ 20 h 51"/>
                  <a:gd name="T54" fmla="*/ 13 w 71"/>
                  <a:gd name="T55" fmla="*/ 27 h 51"/>
                  <a:gd name="T56" fmla="*/ 14 w 71"/>
                  <a:gd name="T57" fmla="*/ 32 h 51"/>
                  <a:gd name="T58" fmla="*/ 26 w 71"/>
                  <a:gd name="T59" fmla="*/ 27 h 51"/>
                  <a:gd name="T60" fmla="*/ 21 w 71"/>
                  <a:gd name="T61" fmla="*/ 27 h 51"/>
                  <a:gd name="T62" fmla="*/ 33 w 71"/>
                  <a:gd name="T63" fmla="*/ 32 h 51"/>
                  <a:gd name="T64" fmla="*/ 36 w 71"/>
                  <a:gd name="T65" fmla="*/ 27 h 51"/>
                  <a:gd name="T66" fmla="*/ 35 w 71"/>
                  <a:gd name="T67" fmla="*/ 32 h 51"/>
                  <a:gd name="T68" fmla="*/ 37 w 71"/>
                  <a:gd name="T69" fmla="*/ 20 h 51"/>
                  <a:gd name="T70" fmla="*/ 36 w 71"/>
                  <a:gd name="T71" fmla="*/ 25 h 51"/>
                  <a:gd name="T72" fmla="*/ 9 w 71"/>
                  <a:gd name="T73" fmla="*/ 13 h 51"/>
                  <a:gd name="T74" fmla="*/ 3 w 71"/>
                  <a:gd name="T75" fmla="*/ 14 h 51"/>
                  <a:gd name="T76" fmla="*/ 42 w 71"/>
                  <a:gd name="T77" fmla="*/ 32 h 51"/>
                  <a:gd name="T78" fmla="*/ 46 w 71"/>
                  <a:gd name="T79" fmla="*/ 27 h 51"/>
                  <a:gd name="T80" fmla="*/ 13 w 71"/>
                  <a:gd name="T81" fmla="*/ 44 h 51"/>
                  <a:gd name="T82" fmla="*/ 17 w 71"/>
                  <a:gd name="T83" fmla="*/ 48 h 51"/>
                  <a:gd name="T84" fmla="*/ 12 w 71"/>
                  <a:gd name="T85" fmla="*/ 48 h 51"/>
                  <a:gd name="T86" fmla="*/ 13 w 71"/>
                  <a:gd name="T87" fmla="*/ 49 h 51"/>
                  <a:gd name="T88" fmla="*/ 40 w 71"/>
                  <a:gd name="T89" fmla="*/ 51 h 51"/>
                  <a:gd name="T90" fmla="*/ 40 w 71"/>
                  <a:gd name="T91" fmla="*/ 49 h 51"/>
                  <a:gd name="T92" fmla="*/ 42 w 71"/>
                  <a:gd name="T9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5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auto">
              <a:xfrm>
                <a:off x="3637416" y="3912724"/>
                <a:ext cx="399647" cy="324286"/>
              </a:xfrm>
              <a:custGeom>
                <a:avLst/>
                <a:gdLst>
                  <a:gd name="T0" fmla="*/ 26 w 74"/>
                  <a:gd name="T1" fmla="*/ 0 h 60"/>
                  <a:gd name="T2" fmla="*/ 19 w 74"/>
                  <a:gd name="T3" fmla="*/ 53 h 60"/>
                  <a:gd name="T4" fmla="*/ 49 w 74"/>
                  <a:gd name="T5" fmla="*/ 60 h 60"/>
                  <a:gd name="T6" fmla="*/ 56 w 74"/>
                  <a:gd name="T7" fmla="*/ 7 h 60"/>
                  <a:gd name="T8" fmla="*/ 53 w 74"/>
                  <a:gd name="T9" fmla="*/ 7 h 60"/>
                  <a:gd name="T10" fmla="*/ 49 w 74"/>
                  <a:gd name="T11" fmla="*/ 57 h 60"/>
                  <a:gd name="T12" fmla="*/ 22 w 74"/>
                  <a:gd name="T13" fmla="*/ 53 h 60"/>
                  <a:gd name="T14" fmla="*/ 26 w 74"/>
                  <a:gd name="T15" fmla="*/ 3 h 60"/>
                  <a:gd name="T16" fmla="*/ 53 w 74"/>
                  <a:gd name="T17" fmla="*/ 7 h 60"/>
                  <a:gd name="T18" fmla="*/ 25 w 74"/>
                  <a:gd name="T19" fmla="*/ 6 h 60"/>
                  <a:gd name="T20" fmla="*/ 24 w 74"/>
                  <a:gd name="T21" fmla="*/ 50 h 60"/>
                  <a:gd name="T22" fmla="*/ 50 w 74"/>
                  <a:gd name="T23" fmla="*/ 51 h 60"/>
                  <a:gd name="T24" fmla="*/ 51 w 74"/>
                  <a:gd name="T25" fmla="*/ 7 h 60"/>
                  <a:gd name="T26" fmla="*/ 49 w 74"/>
                  <a:gd name="T27" fmla="*/ 49 h 60"/>
                  <a:gd name="T28" fmla="*/ 26 w 74"/>
                  <a:gd name="T29" fmla="*/ 8 h 60"/>
                  <a:gd name="T30" fmla="*/ 49 w 74"/>
                  <a:gd name="T31" fmla="*/ 49 h 60"/>
                  <a:gd name="T32" fmla="*/ 37 w 74"/>
                  <a:gd name="T33" fmla="*/ 56 h 60"/>
                  <a:gd name="T34" fmla="*/ 37 w 74"/>
                  <a:gd name="T35" fmla="*/ 52 h 60"/>
                  <a:gd name="T36" fmla="*/ 74 w 74"/>
                  <a:gd name="T37" fmla="*/ 23 h 60"/>
                  <a:gd name="T38" fmla="*/ 67 w 74"/>
                  <a:gd name="T39" fmla="*/ 41 h 60"/>
                  <a:gd name="T40" fmla="*/ 66 w 74"/>
                  <a:gd name="T41" fmla="*/ 39 h 60"/>
                  <a:gd name="T42" fmla="*/ 66 w 74"/>
                  <a:gd name="T43" fmla="*/ 7 h 60"/>
                  <a:gd name="T44" fmla="*/ 68 w 74"/>
                  <a:gd name="T45" fmla="*/ 6 h 60"/>
                  <a:gd name="T46" fmla="*/ 69 w 74"/>
                  <a:gd name="T47" fmla="*/ 23 h 60"/>
                  <a:gd name="T48" fmla="*/ 64 w 74"/>
                  <a:gd name="T49" fmla="*/ 37 h 60"/>
                  <a:gd name="T50" fmla="*/ 63 w 74"/>
                  <a:gd name="T51" fmla="*/ 35 h 60"/>
                  <a:gd name="T52" fmla="*/ 63 w 74"/>
                  <a:gd name="T53" fmla="*/ 11 h 60"/>
                  <a:gd name="T54" fmla="*/ 65 w 74"/>
                  <a:gd name="T55" fmla="*/ 10 h 60"/>
                  <a:gd name="T56" fmla="*/ 64 w 74"/>
                  <a:gd name="T57" fmla="*/ 23 h 60"/>
                  <a:gd name="T58" fmla="*/ 60 w 74"/>
                  <a:gd name="T59" fmla="*/ 33 h 60"/>
                  <a:gd name="T60" fmla="*/ 60 w 74"/>
                  <a:gd name="T61" fmla="*/ 31 h 60"/>
                  <a:gd name="T62" fmla="*/ 60 w 74"/>
                  <a:gd name="T63" fmla="*/ 15 h 60"/>
                  <a:gd name="T64" fmla="*/ 61 w 74"/>
                  <a:gd name="T65" fmla="*/ 14 h 60"/>
                  <a:gd name="T66" fmla="*/ 8 w 74"/>
                  <a:gd name="T67" fmla="*/ 39 h 60"/>
                  <a:gd name="T68" fmla="*/ 7 w 74"/>
                  <a:gd name="T69" fmla="*/ 41 h 60"/>
                  <a:gd name="T70" fmla="*/ 0 w 74"/>
                  <a:gd name="T71" fmla="*/ 23 h 60"/>
                  <a:gd name="T72" fmla="*/ 8 w 74"/>
                  <a:gd name="T73" fmla="*/ 6 h 60"/>
                  <a:gd name="T74" fmla="*/ 2 w 74"/>
                  <a:gd name="T75" fmla="*/ 23 h 60"/>
                  <a:gd name="T76" fmla="*/ 12 w 74"/>
                  <a:gd name="T77" fmla="*/ 35 h 60"/>
                  <a:gd name="T78" fmla="*/ 11 w 74"/>
                  <a:gd name="T79" fmla="*/ 37 h 60"/>
                  <a:gd name="T80" fmla="*/ 6 w 74"/>
                  <a:gd name="T81" fmla="*/ 23 h 60"/>
                  <a:gd name="T82" fmla="*/ 11 w 74"/>
                  <a:gd name="T83" fmla="*/ 10 h 60"/>
                  <a:gd name="T84" fmla="*/ 8 w 74"/>
                  <a:gd name="T85" fmla="*/ 23 h 60"/>
                  <a:gd name="T86" fmla="*/ 15 w 74"/>
                  <a:gd name="T87" fmla="*/ 15 h 60"/>
                  <a:gd name="T88" fmla="*/ 15 w 74"/>
                  <a:gd name="T89" fmla="*/ 31 h 60"/>
                  <a:gd name="T90" fmla="*/ 14 w 74"/>
                  <a:gd name="T91" fmla="*/ 33 h 60"/>
                  <a:gd name="T92" fmla="*/ 11 w 74"/>
                  <a:gd name="T93" fmla="*/ 23 h 60"/>
                  <a:gd name="T94" fmla="*/ 15 w 74"/>
                  <a:gd name="T95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4" h="60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8200165" y="3107567"/>
                <a:ext cx="428644" cy="305865"/>
              </a:xfrm>
              <a:custGeom>
                <a:avLst/>
                <a:gdLst>
                  <a:gd name="T0" fmla="*/ 9 w 84"/>
                  <a:gd name="T1" fmla="*/ 37 h 60"/>
                  <a:gd name="T2" fmla="*/ 74 w 84"/>
                  <a:gd name="T3" fmla="*/ 37 h 60"/>
                  <a:gd name="T4" fmla="*/ 10 w 84"/>
                  <a:gd name="T5" fmla="*/ 5 h 60"/>
                  <a:gd name="T6" fmla="*/ 11 w 84"/>
                  <a:gd name="T7" fmla="*/ 7 h 60"/>
                  <a:gd name="T8" fmla="*/ 32 w 84"/>
                  <a:gd name="T9" fmla="*/ 24 h 60"/>
                  <a:gd name="T10" fmla="*/ 33 w 84"/>
                  <a:gd name="T11" fmla="*/ 25 h 60"/>
                  <a:gd name="T12" fmla="*/ 34 w 84"/>
                  <a:gd name="T13" fmla="*/ 29 h 60"/>
                  <a:gd name="T14" fmla="*/ 37 w 84"/>
                  <a:gd name="T15" fmla="*/ 29 h 60"/>
                  <a:gd name="T16" fmla="*/ 37 w 84"/>
                  <a:gd name="T17" fmla="*/ 31 h 60"/>
                  <a:gd name="T18" fmla="*/ 41 w 84"/>
                  <a:gd name="T19" fmla="*/ 32 h 60"/>
                  <a:gd name="T20" fmla="*/ 43 w 84"/>
                  <a:gd name="T21" fmla="*/ 32 h 60"/>
                  <a:gd name="T22" fmla="*/ 47 w 84"/>
                  <a:gd name="T23" fmla="*/ 30 h 60"/>
                  <a:gd name="T24" fmla="*/ 48 w 84"/>
                  <a:gd name="T25" fmla="*/ 29 h 60"/>
                  <a:gd name="T26" fmla="*/ 51 w 84"/>
                  <a:gd name="T27" fmla="*/ 27 h 60"/>
                  <a:gd name="T28" fmla="*/ 50 w 84"/>
                  <a:gd name="T29" fmla="*/ 25 h 60"/>
                  <a:gd name="T30" fmla="*/ 52 w 84"/>
                  <a:gd name="T31" fmla="*/ 23 h 60"/>
                  <a:gd name="T32" fmla="*/ 51 w 84"/>
                  <a:gd name="T33" fmla="*/ 20 h 60"/>
                  <a:gd name="T34" fmla="*/ 50 w 84"/>
                  <a:gd name="T35" fmla="*/ 18 h 60"/>
                  <a:gd name="T36" fmla="*/ 49 w 84"/>
                  <a:gd name="T37" fmla="*/ 15 h 60"/>
                  <a:gd name="T38" fmla="*/ 47 w 84"/>
                  <a:gd name="T39" fmla="*/ 15 h 60"/>
                  <a:gd name="T40" fmla="*/ 46 w 84"/>
                  <a:gd name="T41" fmla="*/ 13 h 60"/>
                  <a:gd name="T42" fmla="*/ 42 w 84"/>
                  <a:gd name="T43" fmla="*/ 13 h 60"/>
                  <a:gd name="T44" fmla="*/ 40 w 84"/>
                  <a:gd name="T45" fmla="*/ 12 h 60"/>
                  <a:gd name="T46" fmla="*/ 37 w 84"/>
                  <a:gd name="T47" fmla="*/ 14 h 60"/>
                  <a:gd name="T48" fmla="*/ 35 w 84"/>
                  <a:gd name="T49" fmla="*/ 14 h 60"/>
                  <a:gd name="T50" fmla="*/ 33 w 84"/>
                  <a:gd name="T51" fmla="*/ 18 h 60"/>
                  <a:gd name="T52" fmla="*/ 33 w 84"/>
                  <a:gd name="T53" fmla="*/ 20 h 60"/>
                  <a:gd name="T54" fmla="*/ 31 w 84"/>
                  <a:gd name="T55" fmla="*/ 22 h 60"/>
                  <a:gd name="T56" fmla="*/ 33 w 84"/>
                  <a:gd name="T57" fmla="*/ 22 h 60"/>
                  <a:gd name="T58" fmla="*/ 35 w 84"/>
                  <a:gd name="T59" fmla="*/ 17 h 60"/>
                  <a:gd name="T60" fmla="*/ 39 w 84"/>
                  <a:gd name="T61" fmla="*/ 14 h 60"/>
                  <a:gd name="T62" fmla="*/ 45 w 84"/>
                  <a:gd name="T63" fmla="*/ 14 h 60"/>
                  <a:gd name="T64" fmla="*/ 49 w 84"/>
                  <a:gd name="T65" fmla="*/ 17 h 60"/>
                  <a:gd name="T66" fmla="*/ 50 w 84"/>
                  <a:gd name="T67" fmla="*/ 22 h 60"/>
                  <a:gd name="T68" fmla="*/ 49 w 84"/>
                  <a:gd name="T69" fmla="*/ 26 h 60"/>
                  <a:gd name="T70" fmla="*/ 45 w 84"/>
                  <a:gd name="T71" fmla="*/ 30 h 60"/>
                  <a:gd name="T72" fmla="*/ 39 w 84"/>
                  <a:gd name="T73" fmla="*/ 30 h 60"/>
                  <a:gd name="T74" fmla="*/ 35 w 84"/>
                  <a:gd name="T75" fmla="*/ 27 h 60"/>
                  <a:gd name="T76" fmla="*/ 33 w 84"/>
                  <a:gd name="T77" fmla="*/ 22 h 60"/>
                  <a:gd name="T78" fmla="*/ 42 w 84"/>
                  <a:gd name="T79" fmla="*/ 27 h 60"/>
                  <a:gd name="T80" fmla="*/ 37 w 84"/>
                  <a:gd name="T81" fmla="*/ 22 h 60"/>
                  <a:gd name="T82" fmla="*/ 44 w 84"/>
                  <a:gd name="T83" fmla="*/ 22 h 60"/>
                  <a:gd name="T84" fmla="*/ 42 w 84"/>
                  <a:gd name="T85" fmla="*/ 19 h 60"/>
                  <a:gd name="T86" fmla="*/ 79 w 84"/>
                  <a:gd name="T87" fmla="*/ 6 h 60"/>
                  <a:gd name="T88" fmla="*/ 5 w 84"/>
                  <a:gd name="T89" fmla="*/ 6 h 60"/>
                  <a:gd name="T90" fmla="*/ 0 w 84"/>
                  <a:gd name="T91" fmla="*/ 51 h 60"/>
                  <a:gd name="T92" fmla="*/ 0 w 84"/>
                  <a:gd name="T93" fmla="*/ 55 h 60"/>
                  <a:gd name="T94" fmla="*/ 84 w 84"/>
                  <a:gd name="T95" fmla="*/ 55 h 60"/>
                  <a:gd name="T96" fmla="*/ 76 w 84"/>
                  <a:gd name="T97" fmla="*/ 57 h 60"/>
                  <a:gd name="T98" fmla="*/ 3 w 84"/>
                  <a:gd name="T99" fmla="*/ 53 h 60"/>
                  <a:gd name="T100" fmla="*/ 30 w 84"/>
                  <a:gd name="T101" fmla="*/ 56 h 60"/>
                  <a:gd name="T102" fmla="*/ 54 w 84"/>
                  <a:gd name="T103" fmla="*/ 53 h 60"/>
                  <a:gd name="T104" fmla="*/ 76 w 84"/>
                  <a:gd name="T105" fmla="*/ 57 h 60"/>
                  <a:gd name="T106" fmla="*/ 52 w 84"/>
                  <a:gd name="T107" fmla="*/ 54 h 60"/>
                  <a:gd name="T108" fmla="*/ 53 w 84"/>
                  <a:gd name="T109" fmla="*/ 51 h 60"/>
                  <a:gd name="T110" fmla="*/ 7 w 84"/>
                  <a:gd name="T111" fmla="*/ 43 h 60"/>
                  <a:gd name="T112" fmla="*/ 53 w 84"/>
                  <a:gd name="T113" fmla="*/ 51 h 60"/>
                  <a:gd name="T114" fmla="*/ 8 w 84"/>
                  <a:gd name="T115" fmla="*/ 41 h 60"/>
                  <a:gd name="T116" fmla="*/ 10 w 84"/>
                  <a:gd name="T117" fmla="*/ 3 h 60"/>
                  <a:gd name="T118" fmla="*/ 76 w 84"/>
                  <a:gd name="T1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60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6913482" y="4480515"/>
                <a:ext cx="376270" cy="268493"/>
              </a:xfrm>
              <a:custGeom>
                <a:avLst/>
                <a:gdLst>
                  <a:gd name="T0" fmla="*/ 9 w 84"/>
                  <a:gd name="T1" fmla="*/ 37 h 60"/>
                  <a:gd name="T2" fmla="*/ 74 w 84"/>
                  <a:gd name="T3" fmla="*/ 37 h 60"/>
                  <a:gd name="T4" fmla="*/ 10 w 84"/>
                  <a:gd name="T5" fmla="*/ 5 h 60"/>
                  <a:gd name="T6" fmla="*/ 11 w 84"/>
                  <a:gd name="T7" fmla="*/ 7 h 60"/>
                  <a:gd name="T8" fmla="*/ 32 w 84"/>
                  <a:gd name="T9" fmla="*/ 24 h 60"/>
                  <a:gd name="T10" fmla="*/ 33 w 84"/>
                  <a:gd name="T11" fmla="*/ 25 h 60"/>
                  <a:gd name="T12" fmla="*/ 34 w 84"/>
                  <a:gd name="T13" fmla="*/ 29 h 60"/>
                  <a:gd name="T14" fmla="*/ 37 w 84"/>
                  <a:gd name="T15" fmla="*/ 29 h 60"/>
                  <a:gd name="T16" fmla="*/ 37 w 84"/>
                  <a:gd name="T17" fmla="*/ 31 h 60"/>
                  <a:gd name="T18" fmla="*/ 41 w 84"/>
                  <a:gd name="T19" fmla="*/ 32 h 60"/>
                  <a:gd name="T20" fmla="*/ 43 w 84"/>
                  <a:gd name="T21" fmla="*/ 32 h 60"/>
                  <a:gd name="T22" fmla="*/ 47 w 84"/>
                  <a:gd name="T23" fmla="*/ 30 h 60"/>
                  <a:gd name="T24" fmla="*/ 48 w 84"/>
                  <a:gd name="T25" fmla="*/ 29 h 60"/>
                  <a:gd name="T26" fmla="*/ 51 w 84"/>
                  <a:gd name="T27" fmla="*/ 27 h 60"/>
                  <a:gd name="T28" fmla="*/ 50 w 84"/>
                  <a:gd name="T29" fmla="*/ 25 h 60"/>
                  <a:gd name="T30" fmla="*/ 52 w 84"/>
                  <a:gd name="T31" fmla="*/ 23 h 60"/>
                  <a:gd name="T32" fmla="*/ 51 w 84"/>
                  <a:gd name="T33" fmla="*/ 20 h 60"/>
                  <a:gd name="T34" fmla="*/ 50 w 84"/>
                  <a:gd name="T35" fmla="*/ 18 h 60"/>
                  <a:gd name="T36" fmla="*/ 49 w 84"/>
                  <a:gd name="T37" fmla="*/ 15 h 60"/>
                  <a:gd name="T38" fmla="*/ 47 w 84"/>
                  <a:gd name="T39" fmla="*/ 15 h 60"/>
                  <a:gd name="T40" fmla="*/ 46 w 84"/>
                  <a:gd name="T41" fmla="*/ 13 h 60"/>
                  <a:gd name="T42" fmla="*/ 42 w 84"/>
                  <a:gd name="T43" fmla="*/ 13 h 60"/>
                  <a:gd name="T44" fmla="*/ 40 w 84"/>
                  <a:gd name="T45" fmla="*/ 12 h 60"/>
                  <a:gd name="T46" fmla="*/ 37 w 84"/>
                  <a:gd name="T47" fmla="*/ 14 h 60"/>
                  <a:gd name="T48" fmla="*/ 35 w 84"/>
                  <a:gd name="T49" fmla="*/ 14 h 60"/>
                  <a:gd name="T50" fmla="*/ 33 w 84"/>
                  <a:gd name="T51" fmla="*/ 18 h 60"/>
                  <a:gd name="T52" fmla="*/ 33 w 84"/>
                  <a:gd name="T53" fmla="*/ 20 h 60"/>
                  <a:gd name="T54" fmla="*/ 31 w 84"/>
                  <a:gd name="T55" fmla="*/ 22 h 60"/>
                  <a:gd name="T56" fmla="*/ 33 w 84"/>
                  <a:gd name="T57" fmla="*/ 22 h 60"/>
                  <a:gd name="T58" fmla="*/ 35 w 84"/>
                  <a:gd name="T59" fmla="*/ 17 h 60"/>
                  <a:gd name="T60" fmla="*/ 39 w 84"/>
                  <a:gd name="T61" fmla="*/ 14 h 60"/>
                  <a:gd name="T62" fmla="*/ 45 w 84"/>
                  <a:gd name="T63" fmla="*/ 14 h 60"/>
                  <a:gd name="T64" fmla="*/ 49 w 84"/>
                  <a:gd name="T65" fmla="*/ 17 h 60"/>
                  <a:gd name="T66" fmla="*/ 50 w 84"/>
                  <a:gd name="T67" fmla="*/ 22 h 60"/>
                  <a:gd name="T68" fmla="*/ 49 w 84"/>
                  <a:gd name="T69" fmla="*/ 26 h 60"/>
                  <a:gd name="T70" fmla="*/ 45 w 84"/>
                  <a:gd name="T71" fmla="*/ 30 h 60"/>
                  <a:gd name="T72" fmla="*/ 39 w 84"/>
                  <a:gd name="T73" fmla="*/ 30 h 60"/>
                  <a:gd name="T74" fmla="*/ 35 w 84"/>
                  <a:gd name="T75" fmla="*/ 27 h 60"/>
                  <a:gd name="T76" fmla="*/ 33 w 84"/>
                  <a:gd name="T77" fmla="*/ 22 h 60"/>
                  <a:gd name="T78" fmla="*/ 42 w 84"/>
                  <a:gd name="T79" fmla="*/ 27 h 60"/>
                  <a:gd name="T80" fmla="*/ 37 w 84"/>
                  <a:gd name="T81" fmla="*/ 22 h 60"/>
                  <a:gd name="T82" fmla="*/ 44 w 84"/>
                  <a:gd name="T83" fmla="*/ 22 h 60"/>
                  <a:gd name="T84" fmla="*/ 42 w 84"/>
                  <a:gd name="T85" fmla="*/ 19 h 60"/>
                  <a:gd name="T86" fmla="*/ 79 w 84"/>
                  <a:gd name="T87" fmla="*/ 6 h 60"/>
                  <a:gd name="T88" fmla="*/ 5 w 84"/>
                  <a:gd name="T89" fmla="*/ 6 h 60"/>
                  <a:gd name="T90" fmla="*/ 0 w 84"/>
                  <a:gd name="T91" fmla="*/ 51 h 60"/>
                  <a:gd name="T92" fmla="*/ 0 w 84"/>
                  <a:gd name="T93" fmla="*/ 55 h 60"/>
                  <a:gd name="T94" fmla="*/ 84 w 84"/>
                  <a:gd name="T95" fmla="*/ 55 h 60"/>
                  <a:gd name="T96" fmla="*/ 76 w 84"/>
                  <a:gd name="T97" fmla="*/ 57 h 60"/>
                  <a:gd name="T98" fmla="*/ 3 w 84"/>
                  <a:gd name="T99" fmla="*/ 53 h 60"/>
                  <a:gd name="T100" fmla="*/ 30 w 84"/>
                  <a:gd name="T101" fmla="*/ 56 h 60"/>
                  <a:gd name="T102" fmla="*/ 54 w 84"/>
                  <a:gd name="T103" fmla="*/ 53 h 60"/>
                  <a:gd name="T104" fmla="*/ 76 w 84"/>
                  <a:gd name="T105" fmla="*/ 57 h 60"/>
                  <a:gd name="T106" fmla="*/ 52 w 84"/>
                  <a:gd name="T107" fmla="*/ 54 h 60"/>
                  <a:gd name="T108" fmla="*/ 53 w 84"/>
                  <a:gd name="T109" fmla="*/ 51 h 60"/>
                  <a:gd name="T110" fmla="*/ 7 w 84"/>
                  <a:gd name="T111" fmla="*/ 43 h 60"/>
                  <a:gd name="T112" fmla="*/ 53 w 84"/>
                  <a:gd name="T113" fmla="*/ 51 h 60"/>
                  <a:gd name="T114" fmla="*/ 8 w 84"/>
                  <a:gd name="T115" fmla="*/ 41 h 60"/>
                  <a:gd name="T116" fmla="*/ 10 w 84"/>
                  <a:gd name="T117" fmla="*/ 3 h 60"/>
                  <a:gd name="T118" fmla="*/ 76 w 84"/>
                  <a:gd name="T1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60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2" name="Freeform 24"/>
              <p:cNvSpPr>
                <a:spLocks noEditPoints="1"/>
              </p:cNvSpPr>
              <p:nvPr/>
            </p:nvSpPr>
            <p:spPr bwMode="auto">
              <a:xfrm>
                <a:off x="6538222" y="2271782"/>
                <a:ext cx="323243" cy="340955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3" name="Freeform 35"/>
              <p:cNvSpPr>
                <a:spLocks noEditPoints="1"/>
              </p:cNvSpPr>
              <p:nvPr/>
            </p:nvSpPr>
            <p:spPr bwMode="auto">
              <a:xfrm>
                <a:off x="7951851" y="2089846"/>
                <a:ext cx="385943" cy="385941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4" name="Freeform 16"/>
              <p:cNvSpPr>
                <a:spLocks noEditPoints="1"/>
              </p:cNvSpPr>
              <p:nvPr/>
            </p:nvSpPr>
            <p:spPr bwMode="auto">
              <a:xfrm>
                <a:off x="5908559" y="1717795"/>
                <a:ext cx="315706" cy="348087"/>
              </a:xfrm>
              <a:custGeom>
                <a:avLst/>
                <a:gdLst>
                  <a:gd name="T0" fmla="*/ 33 w 66"/>
                  <a:gd name="T1" fmla="*/ 0 h 73"/>
                  <a:gd name="T2" fmla="*/ 26 w 66"/>
                  <a:gd name="T3" fmla="*/ 6 h 73"/>
                  <a:gd name="T4" fmla="*/ 39 w 66"/>
                  <a:gd name="T5" fmla="*/ 7 h 73"/>
                  <a:gd name="T6" fmla="*/ 28 w 66"/>
                  <a:gd name="T7" fmla="*/ 5 h 73"/>
                  <a:gd name="T8" fmla="*/ 33 w 66"/>
                  <a:gd name="T9" fmla="*/ 1 h 73"/>
                  <a:gd name="T10" fmla="*/ 28 w 66"/>
                  <a:gd name="T11" fmla="*/ 5 h 73"/>
                  <a:gd name="T12" fmla="*/ 50 w 66"/>
                  <a:gd name="T13" fmla="*/ 13 h 73"/>
                  <a:gd name="T14" fmla="*/ 55 w 66"/>
                  <a:gd name="T15" fmla="*/ 15 h 73"/>
                  <a:gd name="T16" fmla="*/ 54 w 66"/>
                  <a:gd name="T17" fmla="*/ 8 h 73"/>
                  <a:gd name="T18" fmla="*/ 45 w 66"/>
                  <a:gd name="T19" fmla="*/ 8 h 73"/>
                  <a:gd name="T20" fmla="*/ 49 w 66"/>
                  <a:gd name="T21" fmla="*/ 11 h 73"/>
                  <a:gd name="T22" fmla="*/ 33 w 66"/>
                  <a:gd name="T23" fmla="*/ 7 h 73"/>
                  <a:gd name="T24" fmla="*/ 17 w 66"/>
                  <a:gd name="T25" fmla="*/ 12 h 73"/>
                  <a:gd name="T26" fmla="*/ 21 w 66"/>
                  <a:gd name="T27" fmla="*/ 8 h 73"/>
                  <a:gd name="T28" fmla="*/ 14 w 66"/>
                  <a:gd name="T29" fmla="*/ 6 h 73"/>
                  <a:gd name="T30" fmla="*/ 10 w 66"/>
                  <a:gd name="T31" fmla="*/ 15 h 73"/>
                  <a:gd name="T32" fmla="*/ 15 w 66"/>
                  <a:gd name="T33" fmla="*/ 12 h 73"/>
                  <a:gd name="T34" fmla="*/ 15 w 66"/>
                  <a:gd name="T35" fmla="*/ 13 h 73"/>
                  <a:gd name="T36" fmla="*/ 0 w 66"/>
                  <a:gd name="T37" fmla="*/ 35 h 73"/>
                  <a:gd name="T38" fmla="*/ 4 w 66"/>
                  <a:gd name="T39" fmla="*/ 43 h 73"/>
                  <a:gd name="T40" fmla="*/ 14 w 66"/>
                  <a:gd name="T41" fmla="*/ 60 h 73"/>
                  <a:gd name="T42" fmla="*/ 11 w 66"/>
                  <a:gd name="T43" fmla="*/ 68 h 73"/>
                  <a:gd name="T44" fmla="*/ 12 w 66"/>
                  <a:gd name="T45" fmla="*/ 73 h 73"/>
                  <a:gd name="T46" fmla="*/ 15 w 66"/>
                  <a:gd name="T47" fmla="*/ 70 h 73"/>
                  <a:gd name="T48" fmla="*/ 20 w 66"/>
                  <a:gd name="T49" fmla="*/ 63 h 73"/>
                  <a:gd name="T50" fmla="*/ 46 w 66"/>
                  <a:gd name="T51" fmla="*/ 63 h 73"/>
                  <a:gd name="T52" fmla="*/ 52 w 66"/>
                  <a:gd name="T53" fmla="*/ 70 h 73"/>
                  <a:gd name="T54" fmla="*/ 57 w 66"/>
                  <a:gd name="T55" fmla="*/ 71 h 73"/>
                  <a:gd name="T56" fmla="*/ 56 w 66"/>
                  <a:gd name="T57" fmla="*/ 67 h 73"/>
                  <a:gd name="T58" fmla="*/ 62 w 66"/>
                  <a:gd name="T59" fmla="*/ 43 h 73"/>
                  <a:gd name="T60" fmla="*/ 66 w 66"/>
                  <a:gd name="T61" fmla="*/ 35 h 73"/>
                  <a:gd name="T62" fmla="*/ 2 w 66"/>
                  <a:gd name="T63" fmla="*/ 38 h 73"/>
                  <a:gd name="T64" fmla="*/ 3 w 66"/>
                  <a:gd name="T65" fmla="*/ 32 h 73"/>
                  <a:gd name="T66" fmla="*/ 3 w 66"/>
                  <a:gd name="T67" fmla="*/ 41 h 73"/>
                  <a:gd name="T68" fmla="*/ 47 w 66"/>
                  <a:gd name="T69" fmla="*/ 8 h 73"/>
                  <a:gd name="T70" fmla="*/ 53 w 66"/>
                  <a:gd name="T71" fmla="*/ 10 h 73"/>
                  <a:gd name="T72" fmla="*/ 47 w 66"/>
                  <a:gd name="T73" fmla="*/ 8 h 73"/>
                  <a:gd name="T74" fmla="*/ 12 w 66"/>
                  <a:gd name="T75" fmla="*/ 10 h 73"/>
                  <a:gd name="T76" fmla="*/ 17 w 66"/>
                  <a:gd name="T77" fmla="*/ 7 h 73"/>
                  <a:gd name="T78" fmla="*/ 11 w 66"/>
                  <a:gd name="T79" fmla="*/ 13 h 73"/>
                  <a:gd name="T80" fmla="*/ 12 w 66"/>
                  <a:gd name="T81" fmla="*/ 66 h 73"/>
                  <a:gd name="T82" fmla="*/ 17 w 66"/>
                  <a:gd name="T83" fmla="*/ 64 h 73"/>
                  <a:gd name="T84" fmla="*/ 53 w 66"/>
                  <a:gd name="T85" fmla="*/ 66 h 73"/>
                  <a:gd name="T86" fmla="*/ 48 w 66"/>
                  <a:gd name="T87" fmla="*/ 64 h 73"/>
                  <a:gd name="T88" fmla="*/ 53 w 66"/>
                  <a:gd name="T89" fmla="*/ 66 h 73"/>
                  <a:gd name="T90" fmla="*/ 6 w 66"/>
                  <a:gd name="T91" fmla="*/ 37 h 73"/>
                  <a:gd name="T92" fmla="*/ 60 w 66"/>
                  <a:gd name="T93" fmla="*/ 37 h 73"/>
                  <a:gd name="T94" fmla="*/ 64 w 66"/>
                  <a:gd name="T95" fmla="*/ 38 h 73"/>
                  <a:gd name="T96" fmla="*/ 62 w 66"/>
                  <a:gd name="T97" fmla="*/ 37 h 73"/>
                  <a:gd name="T98" fmla="*/ 64 w 66"/>
                  <a:gd name="T99" fmla="*/ 35 h 73"/>
                  <a:gd name="T100" fmla="*/ 33 w 66"/>
                  <a:gd name="T101" fmla="*/ 12 h 73"/>
                  <a:gd name="T102" fmla="*/ 33 w 66"/>
                  <a:gd name="T103" fmla="*/ 61 h 73"/>
                  <a:gd name="T104" fmla="*/ 33 w 66"/>
                  <a:gd name="T105" fmla="*/ 12 h 73"/>
                  <a:gd name="T106" fmla="*/ 10 w 66"/>
                  <a:gd name="T107" fmla="*/ 37 h 73"/>
                  <a:gd name="T108" fmla="*/ 56 w 66"/>
                  <a:gd name="T109" fmla="*/ 37 h 73"/>
                  <a:gd name="T110" fmla="*/ 36 w 66"/>
                  <a:gd name="T111" fmla="*/ 35 h 73"/>
                  <a:gd name="T112" fmla="*/ 49 w 66"/>
                  <a:gd name="T113" fmla="*/ 38 h 73"/>
                  <a:gd name="T114" fmla="*/ 32 w 66"/>
                  <a:gd name="T115" fmla="*/ 40 h 73"/>
                  <a:gd name="T116" fmla="*/ 31 w 66"/>
                  <a:gd name="T117" fmla="*/ 32 h 73"/>
                  <a:gd name="T118" fmla="*/ 34 w 66"/>
                  <a:gd name="T119" fmla="*/ 16 h 73"/>
                  <a:gd name="T120" fmla="*/ 36 w 66"/>
                  <a:gd name="T121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" h="73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Freeform 62"/>
              <p:cNvSpPr>
                <a:spLocks noEditPoints="1"/>
              </p:cNvSpPr>
              <p:nvPr/>
            </p:nvSpPr>
            <p:spPr bwMode="auto">
              <a:xfrm>
                <a:off x="5775182" y="3543823"/>
                <a:ext cx="292609" cy="338210"/>
              </a:xfrm>
              <a:custGeom>
                <a:avLst/>
                <a:gdLst>
                  <a:gd name="T0" fmla="*/ 54 w 62"/>
                  <a:gd name="T1" fmla="*/ 0 h 72"/>
                  <a:gd name="T2" fmla="*/ 8 w 62"/>
                  <a:gd name="T3" fmla="*/ 0 h 72"/>
                  <a:gd name="T4" fmla="*/ 0 w 62"/>
                  <a:gd name="T5" fmla="*/ 8 h 72"/>
                  <a:gd name="T6" fmla="*/ 0 w 62"/>
                  <a:gd name="T7" fmla="*/ 64 h 72"/>
                  <a:gd name="T8" fmla="*/ 8 w 62"/>
                  <a:gd name="T9" fmla="*/ 72 h 72"/>
                  <a:gd name="T10" fmla="*/ 54 w 62"/>
                  <a:gd name="T11" fmla="*/ 72 h 72"/>
                  <a:gd name="T12" fmla="*/ 62 w 62"/>
                  <a:gd name="T13" fmla="*/ 64 h 72"/>
                  <a:gd name="T14" fmla="*/ 62 w 62"/>
                  <a:gd name="T15" fmla="*/ 8 h 72"/>
                  <a:gd name="T16" fmla="*/ 54 w 62"/>
                  <a:gd name="T17" fmla="*/ 0 h 72"/>
                  <a:gd name="T18" fmla="*/ 8 w 62"/>
                  <a:gd name="T19" fmla="*/ 3 h 72"/>
                  <a:gd name="T20" fmla="*/ 54 w 62"/>
                  <a:gd name="T21" fmla="*/ 3 h 72"/>
                  <a:gd name="T22" fmla="*/ 59 w 62"/>
                  <a:gd name="T23" fmla="*/ 8 h 72"/>
                  <a:gd name="T24" fmla="*/ 59 w 62"/>
                  <a:gd name="T25" fmla="*/ 64 h 72"/>
                  <a:gd name="T26" fmla="*/ 54 w 62"/>
                  <a:gd name="T27" fmla="*/ 69 h 72"/>
                  <a:gd name="T28" fmla="*/ 8 w 62"/>
                  <a:gd name="T29" fmla="*/ 69 h 72"/>
                  <a:gd name="T30" fmla="*/ 3 w 62"/>
                  <a:gd name="T31" fmla="*/ 64 h 72"/>
                  <a:gd name="T32" fmla="*/ 3 w 62"/>
                  <a:gd name="T33" fmla="*/ 8 h 72"/>
                  <a:gd name="T34" fmla="*/ 8 w 62"/>
                  <a:gd name="T35" fmla="*/ 3 h 72"/>
                  <a:gd name="T36" fmla="*/ 7 w 62"/>
                  <a:gd name="T37" fmla="*/ 62 h 72"/>
                  <a:gd name="T38" fmla="*/ 55 w 62"/>
                  <a:gd name="T39" fmla="*/ 62 h 72"/>
                  <a:gd name="T40" fmla="*/ 56 w 62"/>
                  <a:gd name="T41" fmla="*/ 61 h 72"/>
                  <a:gd name="T42" fmla="*/ 56 w 62"/>
                  <a:gd name="T43" fmla="*/ 7 h 72"/>
                  <a:gd name="T44" fmla="*/ 55 w 62"/>
                  <a:gd name="T45" fmla="*/ 6 h 72"/>
                  <a:gd name="T46" fmla="*/ 7 w 62"/>
                  <a:gd name="T47" fmla="*/ 6 h 72"/>
                  <a:gd name="T48" fmla="*/ 6 w 62"/>
                  <a:gd name="T49" fmla="*/ 7 h 72"/>
                  <a:gd name="T50" fmla="*/ 6 w 62"/>
                  <a:gd name="T51" fmla="*/ 61 h 72"/>
                  <a:gd name="T52" fmla="*/ 7 w 62"/>
                  <a:gd name="T53" fmla="*/ 62 h 72"/>
                  <a:gd name="T54" fmla="*/ 8 w 62"/>
                  <a:gd name="T55" fmla="*/ 8 h 72"/>
                  <a:gd name="T56" fmla="*/ 54 w 62"/>
                  <a:gd name="T57" fmla="*/ 8 h 72"/>
                  <a:gd name="T58" fmla="*/ 54 w 62"/>
                  <a:gd name="T59" fmla="*/ 60 h 72"/>
                  <a:gd name="T60" fmla="*/ 8 w 62"/>
                  <a:gd name="T61" fmla="*/ 60 h 72"/>
                  <a:gd name="T62" fmla="*/ 8 w 62"/>
                  <a:gd name="T63" fmla="*/ 8 h 72"/>
                  <a:gd name="T64" fmla="*/ 33 w 62"/>
                  <a:gd name="T65" fmla="*/ 66 h 72"/>
                  <a:gd name="T66" fmla="*/ 31 w 62"/>
                  <a:gd name="T67" fmla="*/ 68 h 72"/>
                  <a:gd name="T68" fmla="*/ 29 w 62"/>
                  <a:gd name="T69" fmla="*/ 66 h 72"/>
                  <a:gd name="T70" fmla="*/ 31 w 62"/>
                  <a:gd name="T71" fmla="*/ 64 h 72"/>
                  <a:gd name="T72" fmla="*/ 33 w 62"/>
                  <a:gd name="T7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7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4459828" y="2887534"/>
                <a:ext cx="428644" cy="305865"/>
              </a:xfrm>
              <a:custGeom>
                <a:avLst/>
                <a:gdLst>
                  <a:gd name="T0" fmla="*/ 9 w 84"/>
                  <a:gd name="T1" fmla="*/ 37 h 60"/>
                  <a:gd name="T2" fmla="*/ 74 w 84"/>
                  <a:gd name="T3" fmla="*/ 37 h 60"/>
                  <a:gd name="T4" fmla="*/ 10 w 84"/>
                  <a:gd name="T5" fmla="*/ 5 h 60"/>
                  <a:gd name="T6" fmla="*/ 11 w 84"/>
                  <a:gd name="T7" fmla="*/ 7 h 60"/>
                  <a:gd name="T8" fmla="*/ 32 w 84"/>
                  <a:gd name="T9" fmla="*/ 24 h 60"/>
                  <a:gd name="T10" fmla="*/ 33 w 84"/>
                  <a:gd name="T11" fmla="*/ 25 h 60"/>
                  <a:gd name="T12" fmla="*/ 34 w 84"/>
                  <a:gd name="T13" fmla="*/ 29 h 60"/>
                  <a:gd name="T14" fmla="*/ 37 w 84"/>
                  <a:gd name="T15" fmla="*/ 29 h 60"/>
                  <a:gd name="T16" fmla="*/ 37 w 84"/>
                  <a:gd name="T17" fmla="*/ 31 h 60"/>
                  <a:gd name="T18" fmla="*/ 41 w 84"/>
                  <a:gd name="T19" fmla="*/ 32 h 60"/>
                  <a:gd name="T20" fmla="*/ 43 w 84"/>
                  <a:gd name="T21" fmla="*/ 32 h 60"/>
                  <a:gd name="T22" fmla="*/ 47 w 84"/>
                  <a:gd name="T23" fmla="*/ 30 h 60"/>
                  <a:gd name="T24" fmla="*/ 48 w 84"/>
                  <a:gd name="T25" fmla="*/ 29 h 60"/>
                  <a:gd name="T26" fmla="*/ 51 w 84"/>
                  <a:gd name="T27" fmla="*/ 27 h 60"/>
                  <a:gd name="T28" fmla="*/ 50 w 84"/>
                  <a:gd name="T29" fmla="*/ 25 h 60"/>
                  <a:gd name="T30" fmla="*/ 52 w 84"/>
                  <a:gd name="T31" fmla="*/ 23 h 60"/>
                  <a:gd name="T32" fmla="*/ 51 w 84"/>
                  <a:gd name="T33" fmla="*/ 20 h 60"/>
                  <a:gd name="T34" fmla="*/ 50 w 84"/>
                  <a:gd name="T35" fmla="*/ 18 h 60"/>
                  <a:gd name="T36" fmla="*/ 49 w 84"/>
                  <a:gd name="T37" fmla="*/ 15 h 60"/>
                  <a:gd name="T38" fmla="*/ 47 w 84"/>
                  <a:gd name="T39" fmla="*/ 15 h 60"/>
                  <a:gd name="T40" fmla="*/ 46 w 84"/>
                  <a:gd name="T41" fmla="*/ 13 h 60"/>
                  <a:gd name="T42" fmla="*/ 42 w 84"/>
                  <a:gd name="T43" fmla="*/ 13 h 60"/>
                  <a:gd name="T44" fmla="*/ 40 w 84"/>
                  <a:gd name="T45" fmla="*/ 12 h 60"/>
                  <a:gd name="T46" fmla="*/ 37 w 84"/>
                  <a:gd name="T47" fmla="*/ 14 h 60"/>
                  <a:gd name="T48" fmla="*/ 35 w 84"/>
                  <a:gd name="T49" fmla="*/ 14 h 60"/>
                  <a:gd name="T50" fmla="*/ 33 w 84"/>
                  <a:gd name="T51" fmla="*/ 18 h 60"/>
                  <a:gd name="T52" fmla="*/ 33 w 84"/>
                  <a:gd name="T53" fmla="*/ 20 h 60"/>
                  <a:gd name="T54" fmla="*/ 31 w 84"/>
                  <a:gd name="T55" fmla="*/ 22 h 60"/>
                  <a:gd name="T56" fmla="*/ 33 w 84"/>
                  <a:gd name="T57" fmla="*/ 22 h 60"/>
                  <a:gd name="T58" fmla="*/ 35 w 84"/>
                  <a:gd name="T59" fmla="*/ 17 h 60"/>
                  <a:gd name="T60" fmla="*/ 39 w 84"/>
                  <a:gd name="T61" fmla="*/ 14 h 60"/>
                  <a:gd name="T62" fmla="*/ 45 w 84"/>
                  <a:gd name="T63" fmla="*/ 14 h 60"/>
                  <a:gd name="T64" fmla="*/ 49 w 84"/>
                  <a:gd name="T65" fmla="*/ 17 h 60"/>
                  <a:gd name="T66" fmla="*/ 50 w 84"/>
                  <a:gd name="T67" fmla="*/ 22 h 60"/>
                  <a:gd name="T68" fmla="*/ 49 w 84"/>
                  <a:gd name="T69" fmla="*/ 26 h 60"/>
                  <a:gd name="T70" fmla="*/ 45 w 84"/>
                  <a:gd name="T71" fmla="*/ 30 h 60"/>
                  <a:gd name="T72" fmla="*/ 39 w 84"/>
                  <a:gd name="T73" fmla="*/ 30 h 60"/>
                  <a:gd name="T74" fmla="*/ 35 w 84"/>
                  <a:gd name="T75" fmla="*/ 27 h 60"/>
                  <a:gd name="T76" fmla="*/ 33 w 84"/>
                  <a:gd name="T77" fmla="*/ 22 h 60"/>
                  <a:gd name="T78" fmla="*/ 42 w 84"/>
                  <a:gd name="T79" fmla="*/ 27 h 60"/>
                  <a:gd name="T80" fmla="*/ 37 w 84"/>
                  <a:gd name="T81" fmla="*/ 22 h 60"/>
                  <a:gd name="T82" fmla="*/ 44 w 84"/>
                  <a:gd name="T83" fmla="*/ 22 h 60"/>
                  <a:gd name="T84" fmla="*/ 42 w 84"/>
                  <a:gd name="T85" fmla="*/ 19 h 60"/>
                  <a:gd name="T86" fmla="*/ 79 w 84"/>
                  <a:gd name="T87" fmla="*/ 6 h 60"/>
                  <a:gd name="T88" fmla="*/ 5 w 84"/>
                  <a:gd name="T89" fmla="*/ 6 h 60"/>
                  <a:gd name="T90" fmla="*/ 0 w 84"/>
                  <a:gd name="T91" fmla="*/ 51 h 60"/>
                  <a:gd name="T92" fmla="*/ 0 w 84"/>
                  <a:gd name="T93" fmla="*/ 55 h 60"/>
                  <a:gd name="T94" fmla="*/ 84 w 84"/>
                  <a:gd name="T95" fmla="*/ 55 h 60"/>
                  <a:gd name="T96" fmla="*/ 76 w 84"/>
                  <a:gd name="T97" fmla="*/ 57 h 60"/>
                  <a:gd name="T98" fmla="*/ 3 w 84"/>
                  <a:gd name="T99" fmla="*/ 53 h 60"/>
                  <a:gd name="T100" fmla="*/ 30 w 84"/>
                  <a:gd name="T101" fmla="*/ 56 h 60"/>
                  <a:gd name="T102" fmla="*/ 54 w 84"/>
                  <a:gd name="T103" fmla="*/ 53 h 60"/>
                  <a:gd name="T104" fmla="*/ 76 w 84"/>
                  <a:gd name="T105" fmla="*/ 57 h 60"/>
                  <a:gd name="T106" fmla="*/ 52 w 84"/>
                  <a:gd name="T107" fmla="*/ 54 h 60"/>
                  <a:gd name="T108" fmla="*/ 53 w 84"/>
                  <a:gd name="T109" fmla="*/ 51 h 60"/>
                  <a:gd name="T110" fmla="*/ 7 w 84"/>
                  <a:gd name="T111" fmla="*/ 43 h 60"/>
                  <a:gd name="T112" fmla="*/ 53 w 84"/>
                  <a:gd name="T113" fmla="*/ 51 h 60"/>
                  <a:gd name="T114" fmla="*/ 8 w 84"/>
                  <a:gd name="T115" fmla="*/ 41 h 60"/>
                  <a:gd name="T116" fmla="*/ 10 w 84"/>
                  <a:gd name="T117" fmla="*/ 3 h 60"/>
                  <a:gd name="T118" fmla="*/ 76 w 84"/>
                  <a:gd name="T1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60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5801839" y="2896569"/>
                <a:ext cx="331940" cy="387265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3501010" y="4288055"/>
                <a:ext cx="385943" cy="385941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4972332" y="2034995"/>
                <a:ext cx="397043" cy="383809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0" name="Freeform 41"/>
              <p:cNvSpPr>
                <a:spLocks noEditPoints="1"/>
              </p:cNvSpPr>
              <p:nvPr/>
            </p:nvSpPr>
            <p:spPr bwMode="auto">
              <a:xfrm>
                <a:off x="7319804" y="5173856"/>
                <a:ext cx="397043" cy="383809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Freeform 46"/>
              <p:cNvSpPr>
                <a:spLocks noEditPoints="1"/>
              </p:cNvSpPr>
              <p:nvPr/>
            </p:nvSpPr>
            <p:spPr bwMode="auto">
              <a:xfrm>
                <a:off x="7866024" y="4675976"/>
                <a:ext cx="315253" cy="315255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4 w 35"/>
                  <a:gd name="T21" fmla="*/ 12 h 35"/>
                  <a:gd name="T22" fmla="*/ 19 w 35"/>
                  <a:gd name="T23" fmla="*/ 18 h 35"/>
                  <a:gd name="T24" fmla="*/ 24 w 35"/>
                  <a:gd name="T25" fmla="*/ 23 h 35"/>
                  <a:gd name="T26" fmla="*/ 24 w 35"/>
                  <a:gd name="T27" fmla="*/ 24 h 35"/>
                  <a:gd name="T28" fmla="*/ 24 w 35"/>
                  <a:gd name="T29" fmla="*/ 25 h 35"/>
                  <a:gd name="T30" fmla="*/ 23 w 35"/>
                  <a:gd name="T31" fmla="*/ 24 h 35"/>
                  <a:gd name="T32" fmla="*/ 18 w 35"/>
                  <a:gd name="T33" fmla="*/ 19 h 35"/>
                  <a:gd name="T34" fmla="*/ 12 w 35"/>
                  <a:gd name="T35" fmla="*/ 24 h 35"/>
                  <a:gd name="T36" fmla="*/ 12 w 35"/>
                  <a:gd name="T37" fmla="*/ 25 h 35"/>
                  <a:gd name="T38" fmla="*/ 11 w 35"/>
                  <a:gd name="T39" fmla="*/ 24 h 35"/>
                  <a:gd name="T40" fmla="*/ 11 w 35"/>
                  <a:gd name="T41" fmla="*/ 23 h 35"/>
                  <a:gd name="T42" fmla="*/ 16 w 35"/>
                  <a:gd name="T43" fmla="*/ 18 h 35"/>
                  <a:gd name="T44" fmla="*/ 11 w 35"/>
                  <a:gd name="T45" fmla="*/ 12 h 35"/>
                  <a:gd name="T46" fmla="*/ 11 w 35"/>
                  <a:gd name="T47" fmla="*/ 11 h 35"/>
                  <a:gd name="T48" fmla="*/ 12 w 35"/>
                  <a:gd name="T49" fmla="*/ 11 h 35"/>
                  <a:gd name="T50" fmla="*/ 18 w 35"/>
                  <a:gd name="T51" fmla="*/ 16 h 35"/>
                  <a:gd name="T52" fmla="*/ 23 w 35"/>
                  <a:gd name="T53" fmla="*/ 11 h 35"/>
                  <a:gd name="T54" fmla="*/ 24 w 35"/>
                  <a:gd name="T55" fmla="*/ 11 h 35"/>
                  <a:gd name="T56" fmla="*/ 24 w 35"/>
                  <a:gd name="T5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2" name="Freeform 14"/>
              <p:cNvSpPr>
                <a:spLocks noEditPoints="1"/>
              </p:cNvSpPr>
              <p:nvPr/>
            </p:nvSpPr>
            <p:spPr bwMode="auto">
              <a:xfrm>
                <a:off x="3324968" y="3698332"/>
                <a:ext cx="280525" cy="327280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3" name="Freeform 49"/>
              <p:cNvSpPr>
                <a:spLocks noEditPoints="1"/>
              </p:cNvSpPr>
              <p:nvPr/>
            </p:nvSpPr>
            <p:spPr bwMode="auto">
              <a:xfrm>
                <a:off x="3306314" y="4096824"/>
                <a:ext cx="218436" cy="214390"/>
              </a:xfrm>
              <a:custGeom>
                <a:avLst/>
                <a:gdLst>
                  <a:gd name="T0" fmla="*/ 12 w 68"/>
                  <a:gd name="T1" fmla="*/ 0 h 67"/>
                  <a:gd name="T2" fmla="*/ 0 w 68"/>
                  <a:gd name="T3" fmla="*/ 56 h 67"/>
                  <a:gd name="T4" fmla="*/ 57 w 68"/>
                  <a:gd name="T5" fmla="*/ 67 h 67"/>
                  <a:gd name="T6" fmla="*/ 68 w 68"/>
                  <a:gd name="T7" fmla="*/ 11 h 67"/>
                  <a:gd name="T8" fmla="*/ 65 w 68"/>
                  <a:gd name="T9" fmla="*/ 11 h 67"/>
                  <a:gd name="T10" fmla="*/ 57 w 68"/>
                  <a:gd name="T11" fmla="*/ 64 h 67"/>
                  <a:gd name="T12" fmla="*/ 3 w 68"/>
                  <a:gd name="T13" fmla="*/ 56 h 67"/>
                  <a:gd name="T14" fmla="*/ 12 w 68"/>
                  <a:gd name="T15" fmla="*/ 3 h 67"/>
                  <a:gd name="T16" fmla="*/ 65 w 68"/>
                  <a:gd name="T17" fmla="*/ 11 h 67"/>
                  <a:gd name="T18" fmla="*/ 12 w 68"/>
                  <a:gd name="T19" fmla="*/ 5 h 67"/>
                  <a:gd name="T20" fmla="*/ 6 w 68"/>
                  <a:gd name="T21" fmla="*/ 56 h 67"/>
                  <a:gd name="T22" fmla="*/ 56 w 68"/>
                  <a:gd name="T23" fmla="*/ 62 h 67"/>
                  <a:gd name="T24" fmla="*/ 63 w 68"/>
                  <a:gd name="T25" fmla="*/ 12 h 67"/>
                  <a:gd name="T26" fmla="*/ 61 w 68"/>
                  <a:gd name="T27" fmla="*/ 12 h 67"/>
                  <a:gd name="T28" fmla="*/ 35 w 68"/>
                  <a:gd name="T29" fmla="*/ 33 h 67"/>
                  <a:gd name="T30" fmla="*/ 56 w 68"/>
                  <a:gd name="T31" fmla="*/ 7 h 67"/>
                  <a:gd name="T32" fmla="*/ 12 w 68"/>
                  <a:gd name="T33" fmla="*/ 7 h 67"/>
                  <a:gd name="T34" fmla="*/ 33 w 68"/>
                  <a:gd name="T35" fmla="*/ 33 h 67"/>
                  <a:gd name="T36" fmla="*/ 8 w 68"/>
                  <a:gd name="T37" fmla="*/ 12 h 67"/>
                  <a:gd name="T38" fmla="*/ 8 w 68"/>
                  <a:gd name="T39" fmla="*/ 56 h 67"/>
                  <a:gd name="T40" fmla="*/ 33 w 68"/>
                  <a:gd name="T41" fmla="*/ 35 h 67"/>
                  <a:gd name="T42" fmla="*/ 12 w 68"/>
                  <a:gd name="T43" fmla="*/ 60 h 67"/>
                  <a:gd name="T44" fmla="*/ 56 w 68"/>
                  <a:gd name="T45" fmla="*/ 60 h 67"/>
                  <a:gd name="T46" fmla="*/ 35 w 68"/>
                  <a:gd name="T47" fmla="*/ 35 h 67"/>
                  <a:gd name="T48" fmla="*/ 61 w 68"/>
                  <a:gd name="T49" fmla="*/ 56 h 67"/>
                  <a:gd name="T50" fmla="*/ 12 w 68"/>
                  <a:gd name="T51" fmla="*/ 20 h 67"/>
                  <a:gd name="T52" fmla="*/ 19 w 68"/>
                  <a:gd name="T53" fmla="*/ 19 h 67"/>
                  <a:gd name="T54" fmla="*/ 20 w 68"/>
                  <a:gd name="T55" fmla="*/ 12 h 67"/>
                  <a:gd name="T56" fmla="*/ 21 w 68"/>
                  <a:gd name="T57" fmla="*/ 19 h 67"/>
                  <a:gd name="T58" fmla="*/ 29 w 68"/>
                  <a:gd name="T59" fmla="*/ 20 h 67"/>
                  <a:gd name="T60" fmla="*/ 21 w 68"/>
                  <a:gd name="T61" fmla="*/ 21 h 67"/>
                  <a:gd name="T62" fmla="*/ 20 w 68"/>
                  <a:gd name="T63" fmla="*/ 28 h 67"/>
                  <a:gd name="T64" fmla="*/ 19 w 68"/>
                  <a:gd name="T65" fmla="*/ 21 h 67"/>
                  <a:gd name="T66" fmla="*/ 12 w 68"/>
                  <a:gd name="T67" fmla="*/ 20 h 67"/>
                  <a:gd name="T68" fmla="*/ 26 w 68"/>
                  <a:gd name="T69" fmla="*/ 53 h 67"/>
                  <a:gd name="T70" fmla="*/ 25 w 68"/>
                  <a:gd name="T71" fmla="*/ 53 h 67"/>
                  <a:gd name="T72" fmla="*/ 16 w 68"/>
                  <a:gd name="T73" fmla="*/ 53 h 67"/>
                  <a:gd name="T74" fmla="*/ 15 w 68"/>
                  <a:gd name="T75" fmla="*/ 53 h 67"/>
                  <a:gd name="T76" fmla="*/ 19 w 68"/>
                  <a:gd name="T77" fmla="*/ 47 h 67"/>
                  <a:gd name="T78" fmla="*/ 15 w 68"/>
                  <a:gd name="T79" fmla="*/ 42 h 67"/>
                  <a:gd name="T80" fmla="*/ 20 w 68"/>
                  <a:gd name="T81" fmla="*/ 46 h 67"/>
                  <a:gd name="T82" fmla="*/ 26 w 68"/>
                  <a:gd name="T83" fmla="*/ 42 h 67"/>
                  <a:gd name="T84" fmla="*/ 22 w 68"/>
                  <a:gd name="T85" fmla="*/ 47 h 67"/>
                  <a:gd name="T86" fmla="*/ 40 w 68"/>
                  <a:gd name="T87" fmla="*/ 19 h 67"/>
                  <a:gd name="T88" fmla="*/ 56 w 68"/>
                  <a:gd name="T89" fmla="*/ 18 h 67"/>
                  <a:gd name="T90" fmla="*/ 56 w 68"/>
                  <a:gd name="T91" fmla="*/ 20 h 67"/>
                  <a:gd name="T92" fmla="*/ 40 w 68"/>
                  <a:gd name="T93" fmla="*/ 19 h 67"/>
                  <a:gd name="T94" fmla="*/ 55 w 68"/>
                  <a:gd name="T95" fmla="*/ 45 h 67"/>
                  <a:gd name="T96" fmla="*/ 40 w 68"/>
                  <a:gd name="T97" fmla="*/ 44 h 67"/>
                  <a:gd name="T98" fmla="*/ 55 w 68"/>
                  <a:gd name="T99" fmla="*/ 43 h 67"/>
                  <a:gd name="T100" fmla="*/ 56 w 68"/>
                  <a:gd name="T101" fmla="*/ 50 h 67"/>
                  <a:gd name="T102" fmla="*/ 41 w 68"/>
                  <a:gd name="T103" fmla="*/ 51 h 67"/>
                  <a:gd name="T104" fmla="*/ 41 w 68"/>
                  <a:gd name="T105" fmla="*/ 49 h 67"/>
                  <a:gd name="T106" fmla="*/ 56 w 68"/>
                  <a:gd name="T10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4" name="Freeform 50"/>
              <p:cNvSpPr>
                <a:spLocks noEditPoints="1"/>
              </p:cNvSpPr>
              <p:nvPr/>
            </p:nvSpPr>
            <p:spPr bwMode="auto">
              <a:xfrm>
                <a:off x="8173878" y="1667655"/>
                <a:ext cx="301451" cy="291404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Freeform 36"/>
              <p:cNvSpPr>
                <a:spLocks noEditPoints="1"/>
              </p:cNvSpPr>
              <p:nvPr/>
            </p:nvSpPr>
            <p:spPr bwMode="auto">
              <a:xfrm>
                <a:off x="4420392" y="3824677"/>
                <a:ext cx="329120" cy="329123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6730273" y="2777288"/>
                <a:ext cx="265777" cy="265779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7" name="Freeform 31"/>
              <p:cNvSpPr>
                <a:spLocks noEditPoints="1"/>
              </p:cNvSpPr>
              <p:nvPr/>
            </p:nvSpPr>
            <p:spPr bwMode="auto">
              <a:xfrm>
                <a:off x="5418709" y="4208219"/>
                <a:ext cx="424442" cy="461620"/>
              </a:xfrm>
              <a:custGeom>
                <a:avLst/>
                <a:gdLst>
                  <a:gd name="T0" fmla="*/ 42 w 58"/>
                  <a:gd name="T1" fmla="*/ 4 h 63"/>
                  <a:gd name="T2" fmla="*/ 41 w 58"/>
                  <a:gd name="T3" fmla="*/ 10 h 63"/>
                  <a:gd name="T4" fmla="*/ 17 w 58"/>
                  <a:gd name="T5" fmla="*/ 47 h 63"/>
                  <a:gd name="T6" fmla="*/ 15 w 58"/>
                  <a:gd name="T7" fmla="*/ 54 h 63"/>
                  <a:gd name="T8" fmla="*/ 19 w 58"/>
                  <a:gd name="T9" fmla="*/ 47 h 63"/>
                  <a:gd name="T10" fmla="*/ 49 w 58"/>
                  <a:gd name="T11" fmla="*/ 19 h 63"/>
                  <a:gd name="T12" fmla="*/ 53 w 58"/>
                  <a:gd name="T13" fmla="*/ 14 h 63"/>
                  <a:gd name="T14" fmla="*/ 48 w 58"/>
                  <a:gd name="T15" fmla="*/ 19 h 63"/>
                  <a:gd name="T16" fmla="*/ 4 w 58"/>
                  <a:gd name="T17" fmla="*/ 43 h 63"/>
                  <a:gd name="T18" fmla="*/ 11 w 58"/>
                  <a:gd name="T19" fmla="*/ 41 h 63"/>
                  <a:gd name="T20" fmla="*/ 57 w 58"/>
                  <a:gd name="T21" fmla="*/ 28 h 63"/>
                  <a:gd name="T22" fmla="*/ 51 w 58"/>
                  <a:gd name="T23" fmla="*/ 30 h 63"/>
                  <a:gd name="T24" fmla="*/ 57 w 58"/>
                  <a:gd name="T25" fmla="*/ 28 h 63"/>
                  <a:gd name="T26" fmla="*/ 1 w 58"/>
                  <a:gd name="T27" fmla="*/ 28 h 63"/>
                  <a:gd name="T28" fmla="*/ 7 w 58"/>
                  <a:gd name="T29" fmla="*/ 30 h 63"/>
                  <a:gd name="T30" fmla="*/ 48 w 58"/>
                  <a:gd name="T31" fmla="*/ 39 h 63"/>
                  <a:gd name="T32" fmla="*/ 54 w 58"/>
                  <a:gd name="T33" fmla="*/ 44 h 63"/>
                  <a:gd name="T34" fmla="*/ 49 w 58"/>
                  <a:gd name="T35" fmla="*/ 39 h 63"/>
                  <a:gd name="T36" fmla="*/ 5 w 58"/>
                  <a:gd name="T37" fmla="*/ 16 h 63"/>
                  <a:gd name="T38" fmla="*/ 11 w 58"/>
                  <a:gd name="T39" fmla="*/ 18 h 63"/>
                  <a:gd name="T40" fmla="*/ 41 w 58"/>
                  <a:gd name="T41" fmla="*/ 47 h 63"/>
                  <a:gd name="T42" fmla="*/ 42 w 58"/>
                  <a:gd name="T43" fmla="*/ 54 h 63"/>
                  <a:gd name="T44" fmla="*/ 44 w 58"/>
                  <a:gd name="T45" fmla="*/ 53 h 63"/>
                  <a:gd name="T46" fmla="*/ 18 w 58"/>
                  <a:gd name="T47" fmla="*/ 11 h 63"/>
                  <a:gd name="T48" fmla="*/ 16 w 58"/>
                  <a:gd name="T49" fmla="*/ 4 h 63"/>
                  <a:gd name="T50" fmla="*/ 17 w 58"/>
                  <a:gd name="T51" fmla="*/ 10 h 63"/>
                  <a:gd name="T52" fmla="*/ 30 w 58"/>
                  <a:gd name="T53" fmla="*/ 1 h 63"/>
                  <a:gd name="T54" fmla="*/ 28 w 58"/>
                  <a:gd name="T55" fmla="*/ 7 h 63"/>
                  <a:gd name="T56" fmla="*/ 40 w 58"/>
                  <a:gd name="T57" fmla="*/ 41 h 63"/>
                  <a:gd name="T58" fmla="*/ 37 w 58"/>
                  <a:gd name="T59" fmla="*/ 51 h 63"/>
                  <a:gd name="T60" fmla="*/ 38 w 58"/>
                  <a:gd name="T61" fmla="*/ 55 h 63"/>
                  <a:gd name="T62" fmla="*/ 35 w 58"/>
                  <a:gd name="T63" fmla="*/ 60 h 63"/>
                  <a:gd name="T64" fmla="*/ 28 w 58"/>
                  <a:gd name="T65" fmla="*/ 63 h 63"/>
                  <a:gd name="T66" fmla="*/ 21 w 58"/>
                  <a:gd name="T67" fmla="*/ 58 h 63"/>
                  <a:gd name="T68" fmla="*/ 22 w 58"/>
                  <a:gd name="T69" fmla="*/ 53 h 63"/>
                  <a:gd name="T70" fmla="*/ 21 w 58"/>
                  <a:gd name="T71" fmla="*/ 49 h 63"/>
                  <a:gd name="T72" fmla="*/ 13 w 58"/>
                  <a:gd name="T73" fmla="*/ 29 h 63"/>
                  <a:gd name="T74" fmla="*/ 33 w 58"/>
                  <a:gd name="T75" fmla="*/ 61 h 63"/>
                  <a:gd name="T76" fmla="*/ 25 w 58"/>
                  <a:gd name="T77" fmla="*/ 61 h 63"/>
                  <a:gd name="T78" fmla="*/ 33 w 58"/>
                  <a:gd name="T79" fmla="*/ 61 h 63"/>
                  <a:gd name="T80" fmla="*/ 23 w 58"/>
                  <a:gd name="T81" fmla="*/ 58 h 63"/>
                  <a:gd name="T82" fmla="*/ 31 w 58"/>
                  <a:gd name="T83" fmla="*/ 58 h 63"/>
                  <a:gd name="T84" fmla="*/ 34 w 58"/>
                  <a:gd name="T85" fmla="*/ 57 h 63"/>
                  <a:gd name="T86" fmla="*/ 23 w 58"/>
                  <a:gd name="T87" fmla="*/ 55 h 63"/>
                  <a:gd name="T88" fmla="*/ 36 w 58"/>
                  <a:gd name="T89" fmla="*/ 55 h 63"/>
                  <a:gd name="T90" fmla="*/ 25 w 58"/>
                  <a:gd name="T91" fmla="*/ 52 h 63"/>
                  <a:gd name="T92" fmla="*/ 34 w 58"/>
                  <a:gd name="T93" fmla="*/ 52 h 63"/>
                  <a:gd name="T94" fmla="*/ 34 w 58"/>
                  <a:gd name="T95" fmla="*/ 50 h 63"/>
                  <a:gd name="T96" fmla="*/ 25 w 58"/>
                  <a:gd name="T97" fmla="*/ 49 h 63"/>
                  <a:gd name="T98" fmla="*/ 34 w 58"/>
                  <a:gd name="T99" fmla="*/ 50 h 63"/>
                  <a:gd name="T100" fmla="*/ 15 w 58"/>
                  <a:gd name="T101" fmla="*/ 29 h 63"/>
                  <a:gd name="T102" fmla="*/ 25 w 58"/>
                  <a:gd name="T103" fmla="*/ 47 h 63"/>
                  <a:gd name="T104" fmla="*/ 24 w 58"/>
                  <a:gd name="T105" fmla="*/ 31 h 63"/>
                  <a:gd name="T106" fmla="*/ 31 w 58"/>
                  <a:gd name="T107" fmla="*/ 47 h 63"/>
                  <a:gd name="T108" fmla="*/ 35 w 58"/>
                  <a:gd name="T109" fmla="*/ 32 h 63"/>
                  <a:gd name="T110" fmla="*/ 35 w 58"/>
                  <a:gd name="T11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8" name="Freeform 32"/>
              <p:cNvSpPr>
                <a:spLocks noEditPoints="1"/>
              </p:cNvSpPr>
              <p:nvPr/>
            </p:nvSpPr>
            <p:spPr bwMode="auto">
              <a:xfrm>
                <a:off x="4905404" y="3395343"/>
                <a:ext cx="397375" cy="443694"/>
              </a:xfrm>
              <a:custGeom>
                <a:avLst/>
                <a:gdLst>
                  <a:gd name="T0" fmla="*/ 55 w 69"/>
                  <a:gd name="T1" fmla="*/ 0 h 77"/>
                  <a:gd name="T2" fmla="*/ 45 w 69"/>
                  <a:gd name="T3" fmla="*/ 5 h 77"/>
                  <a:gd name="T4" fmla="*/ 31 w 69"/>
                  <a:gd name="T5" fmla="*/ 7 h 77"/>
                  <a:gd name="T6" fmla="*/ 24 w 69"/>
                  <a:gd name="T7" fmla="*/ 7 h 77"/>
                  <a:gd name="T8" fmla="*/ 10 w 69"/>
                  <a:gd name="T9" fmla="*/ 5 h 77"/>
                  <a:gd name="T10" fmla="*/ 0 w 69"/>
                  <a:gd name="T11" fmla="*/ 69 h 77"/>
                  <a:gd name="T12" fmla="*/ 69 w 69"/>
                  <a:gd name="T13" fmla="*/ 14 h 77"/>
                  <a:gd name="T14" fmla="*/ 10 w 69"/>
                  <a:gd name="T15" fmla="*/ 13 h 77"/>
                  <a:gd name="T16" fmla="*/ 24 w 69"/>
                  <a:gd name="T17" fmla="*/ 10 h 77"/>
                  <a:gd name="T18" fmla="*/ 31 w 69"/>
                  <a:gd name="T19" fmla="*/ 10 h 77"/>
                  <a:gd name="T20" fmla="*/ 45 w 69"/>
                  <a:gd name="T21" fmla="*/ 13 h 77"/>
                  <a:gd name="T22" fmla="*/ 55 w 69"/>
                  <a:gd name="T23" fmla="*/ 17 h 77"/>
                  <a:gd name="T24" fmla="*/ 66 w 69"/>
                  <a:gd name="T25" fmla="*/ 14 h 77"/>
                  <a:gd name="T26" fmla="*/ 7 w 69"/>
                  <a:gd name="T27" fmla="*/ 10 h 77"/>
                  <a:gd name="T28" fmla="*/ 61 w 69"/>
                  <a:gd name="T29" fmla="*/ 74 h 77"/>
                  <a:gd name="T30" fmla="*/ 34 w 69"/>
                  <a:gd name="T31" fmla="*/ 39 h 77"/>
                  <a:gd name="T32" fmla="*/ 34 w 69"/>
                  <a:gd name="T33" fmla="*/ 39 h 77"/>
                  <a:gd name="T34" fmla="*/ 33 w 69"/>
                  <a:gd name="T35" fmla="*/ 36 h 77"/>
                  <a:gd name="T36" fmla="*/ 44 w 69"/>
                  <a:gd name="T37" fmla="*/ 33 h 77"/>
                  <a:gd name="T38" fmla="*/ 45 w 69"/>
                  <a:gd name="T39" fmla="*/ 36 h 77"/>
                  <a:gd name="T40" fmla="*/ 54 w 69"/>
                  <a:gd name="T41" fmla="*/ 39 h 77"/>
                  <a:gd name="T42" fmla="*/ 54 w 69"/>
                  <a:gd name="T43" fmla="*/ 39 h 77"/>
                  <a:gd name="T44" fmla="*/ 53 w 69"/>
                  <a:gd name="T45" fmla="*/ 36 h 77"/>
                  <a:gd name="T46" fmla="*/ 14 w 69"/>
                  <a:gd name="T47" fmla="*/ 43 h 77"/>
                  <a:gd name="T48" fmla="*/ 15 w 69"/>
                  <a:gd name="T49" fmla="*/ 46 h 77"/>
                  <a:gd name="T50" fmla="*/ 24 w 69"/>
                  <a:gd name="T51" fmla="*/ 49 h 77"/>
                  <a:gd name="T52" fmla="*/ 24 w 69"/>
                  <a:gd name="T53" fmla="*/ 49 h 77"/>
                  <a:gd name="T54" fmla="*/ 23 w 69"/>
                  <a:gd name="T55" fmla="*/ 46 h 77"/>
                  <a:gd name="T56" fmla="*/ 34 w 69"/>
                  <a:gd name="T57" fmla="*/ 43 h 77"/>
                  <a:gd name="T58" fmla="*/ 35 w 69"/>
                  <a:gd name="T59" fmla="*/ 46 h 77"/>
                  <a:gd name="T60" fmla="*/ 44 w 69"/>
                  <a:gd name="T61" fmla="*/ 49 h 77"/>
                  <a:gd name="T62" fmla="*/ 44 w 69"/>
                  <a:gd name="T63" fmla="*/ 49 h 77"/>
                  <a:gd name="T64" fmla="*/ 43 w 69"/>
                  <a:gd name="T65" fmla="*/ 46 h 77"/>
                  <a:gd name="T66" fmla="*/ 54 w 69"/>
                  <a:gd name="T67" fmla="*/ 43 h 77"/>
                  <a:gd name="T68" fmla="*/ 55 w 69"/>
                  <a:gd name="T69" fmla="*/ 46 h 77"/>
                  <a:gd name="T70" fmla="*/ 14 w 69"/>
                  <a:gd name="T71" fmla="*/ 59 h 77"/>
                  <a:gd name="T72" fmla="*/ 14 w 69"/>
                  <a:gd name="T73" fmla="*/ 59 h 77"/>
                  <a:gd name="T74" fmla="*/ 13 w 69"/>
                  <a:gd name="T75" fmla="*/ 56 h 77"/>
                  <a:gd name="T76" fmla="*/ 24 w 69"/>
                  <a:gd name="T77" fmla="*/ 53 h 77"/>
                  <a:gd name="T78" fmla="*/ 25 w 69"/>
                  <a:gd name="T79" fmla="*/ 56 h 77"/>
                  <a:gd name="T80" fmla="*/ 34 w 69"/>
                  <a:gd name="T81" fmla="*/ 59 h 77"/>
                  <a:gd name="T82" fmla="*/ 34 w 69"/>
                  <a:gd name="T83" fmla="*/ 59 h 77"/>
                  <a:gd name="T84" fmla="*/ 33 w 69"/>
                  <a:gd name="T85" fmla="*/ 56 h 77"/>
                  <a:gd name="T86" fmla="*/ 44 w 69"/>
                  <a:gd name="T87" fmla="*/ 53 h 77"/>
                  <a:gd name="T88" fmla="*/ 45 w 69"/>
                  <a:gd name="T89" fmla="*/ 56 h 77"/>
                  <a:gd name="T90" fmla="*/ 54 w 69"/>
                  <a:gd name="T91" fmla="*/ 59 h 77"/>
                  <a:gd name="T92" fmla="*/ 54 w 69"/>
                  <a:gd name="T93" fmla="*/ 59 h 77"/>
                  <a:gd name="T94" fmla="*/ 53 w 69"/>
                  <a:gd name="T95" fmla="*/ 56 h 77"/>
                  <a:gd name="T96" fmla="*/ 14 w 69"/>
                  <a:gd name="T97" fmla="*/ 63 h 77"/>
                  <a:gd name="T98" fmla="*/ 15 w 69"/>
                  <a:gd name="T99" fmla="*/ 65 h 77"/>
                  <a:gd name="T100" fmla="*/ 24 w 69"/>
                  <a:gd name="T101" fmla="*/ 68 h 77"/>
                  <a:gd name="T102" fmla="*/ 24 w 69"/>
                  <a:gd name="T103" fmla="*/ 68 h 77"/>
                  <a:gd name="T104" fmla="*/ 23 w 69"/>
                  <a:gd name="T105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77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9" name="Freeform 33"/>
              <p:cNvSpPr>
                <a:spLocks noEditPoints="1"/>
              </p:cNvSpPr>
              <p:nvPr/>
            </p:nvSpPr>
            <p:spPr bwMode="auto">
              <a:xfrm>
                <a:off x="3045707" y="2808932"/>
                <a:ext cx="382175" cy="391496"/>
              </a:xfrm>
              <a:custGeom>
                <a:avLst/>
                <a:gdLst>
                  <a:gd name="T0" fmla="*/ 8 w 52"/>
                  <a:gd name="T1" fmla="*/ 19 h 53"/>
                  <a:gd name="T2" fmla="*/ 8 w 52"/>
                  <a:gd name="T3" fmla="*/ 19 h 53"/>
                  <a:gd name="T4" fmla="*/ 8 w 52"/>
                  <a:gd name="T5" fmla="*/ 18 h 53"/>
                  <a:gd name="T6" fmla="*/ 8 w 52"/>
                  <a:gd name="T7" fmla="*/ 17 h 53"/>
                  <a:gd name="T8" fmla="*/ 8 w 52"/>
                  <a:gd name="T9" fmla="*/ 17 h 53"/>
                  <a:gd name="T10" fmla="*/ 15 w 52"/>
                  <a:gd name="T11" fmla="*/ 10 h 53"/>
                  <a:gd name="T12" fmla="*/ 17 w 52"/>
                  <a:gd name="T13" fmla="*/ 10 h 53"/>
                  <a:gd name="T14" fmla="*/ 17 w 52"/>
                  <a:gd name="T15" fmla="*/ 12 h 53"/>
                  <a:gd name="T16" fmla="*/ 13 w 52"/>
                  <a:gd name="T17" fmla="*/ 17 h 53"/>
                  <a:gd name="T18" fmla="*/ 39 w 52"/>
                  <a:gd name="T19" fmla="*/ 17 h 53"/>
                  <a:gd name="T20" fmla="*/ 40 w 52"/>
                  <a:gd name="T21" fmla="*/ 18 h 53"/>
                  <a:gd name="T22" fmla="*/ 39 w 52"/>
                  <a:gd name="T23" fmla="*/ 20 h 53"/>
                  <a:gd name="T24" fmla="*/ 13 w 52"/>
                  <a:gd name="T25" fmla="*/ 20 h 53"/>
                  <a:gd name="T26" fmla="*/ 17 w 52"/>
                  <a:gd name="T27" fmla="*/ 24 h 53"/>
                  <a:gd name="T28" fmla="*/ 17 w 52"/>
                  <a:gd name="T29" fmla="*/ 26 h 53"/>
                  <a:gd name="T30" fmla="*/ 16 w 52"/>
                  <a:gd name="T31" fmla="*/ 26 h 53"/>
                  <a:gd name="T32" fmla="*/ 15 w 52"/>
                  <a:gd name="T33" fmla="*/ 26 h 53"/>
                  <a:gd name="T34" fmla="*/ 8 w 52"/>
                  <a:gd name="T35" fmla="*/ 19 h 53"/>
                  <a:gd name="T36" fmla="*/ 43 w 52"/>
                  <a:gd name="T37" fmla="*/ 34 h 53"/>
                  <a:gd name="T38" fmla="*/ 43 w 52"/>
                  <a:gd name="T39" fmla="*/ 34 h 53"/>
                  <a:gd name="T40" fmla="*/ 36 w 52"/>
                  <a:gd name="T41" fmla="*/ 27 h 53"/>
                  <a:gd name="T42" fmla="*/ 34 w 52"/>
                  <a:gd name="T43" fmla="*/ 27 h 53"/>
                  <a:gd name="T44" fmla="*/ 34 w 52"/>
                  <a:gd name="T45" fmla="*/ 29 h 53"/>
                  <a:gd name="T46" fmla="*/ 39 w 52"/>
                  <a:gd name="T47" fmla="*/ 33 h 53"/>
                  <a:gd name="T48" fmla="*/ 13 w 52"/>
                  <a:gd name="T49" fmla="*/ 33 h 53"/>
                  <a:gd name="T50" fmla="*/ 11 w 52"/>
                  <a:gd name="T51" fmla="*/ 35 h 53"/>
                  <a:gd name="T52" fmla="*/ 13 w 52"/>
                  <a:gd name="T53" fmla="*/ 36 h 53"/>
                  <a:gd name="T54" fmla="*/ 39 w 52"/>
                  <a:gd name="T55" fmla="*/ 36 h 53"/>
                  <a:gd name="T56" fmla="*/ 34 w 52"/>
                  <a:gd name="T57" fmla="*/ 41 h 53"/>
                  <a:gd name="T58" fmla="*/ 34 w 52"/>
                  <a:gd name="T59" fmla="*/ 43 h 53"/>
                  <a:gd name="T60" fmla="*/ 35 w 52"/>
                  <a:gd name="T61" fmla="*/ 43 h 53"/>
                  <a:gd name="T62" fmla="*/ 36 w 52"/>
                  <a:gd name="T63" fmla="*/ 43 h 53"/>
                  <a:gd name="T64" fmla="*/ 43 w 52"/>
                  <a:gd name="T65" fmla="*/ 36 h 53"/>
                  <a:gd name="T66" fmla="*/ 43 w 52"/>
                  <a:gd name="T67" fmla="*/ 36 h 53"/>
                  <a:gd name="T68" fmla="*/ 44 w 52"/>
                  <a:gd name="T69" fmla="*/ 35 h 53"/>
                  <a:gd name="T70" fmla="*/ 43 w 52"/>
                  <a:gd name="T71" fmla="*/ 34 h 53"/>
                  <a:gd name="T72" fmla="*/ 52 w 52"/>
                  <a:gd name="T73" fmla="*/ 7 h 53"/>
                  <a:gd name="T74" fmla="*/ 52 w 52"/>
                  <a:gd name="T75" fmla="*/ 45 h 53"/>
                  <a:gd name="T76" fmla="*/ 45 w 52"/>
                  <a:gd name="T77" fmla="*/ 53 h 53"/>
                  <a:gd name="T78" fmla="*/ 7 w 52"/>
                  <a:gd name="T79" fmla="*/ 53 h 53"/>
                  <a:gd name="T80" fmla="*/ 0 w 52"/>
                  <a:gd name="T81" fmla="*/ 45 h 53"/>
                  <a:gd name="T82" fmla="*/ 0 w 52"/>
                  <a:gd name="T83" fmla="*/ 7 h 53"/>
                  <a:gd name="T84" fmla="*/ 7 w 52"/>
                  <a:gd name="T85" fmla="*/ 0 h 53"/>
                  <a:gd name="T86" fmla="*/ 45 w 52"/>
                  <a:gd name="T87" fmla="*/ 0 h 53"/>
                  <a:gd name="T88" fmla="*/ 52 w 52"/>
                  <a:gd name="T89" fmla="*/ 7 h 53"/>
                  <a:gd name="T90" fmla="*/ 49 w 52"/>
                  <a:gd name="T91" fmla="*/ 7 h 53"/>
                  <a:gd name="T92" fmla="*/ 45 w 52"/>
                  <a:gd name="T93" fmla="*/ 3 h 53"/>
                  <a:gd name="T94" fmla="*/ 7 w 52"/>
                  <a:gd name="T95" fmla="*/ 3 h 53"/>
                  <a:gd name="T96" fmla="*/ 3 w 52"/>
                  <a:gd name="T97" fmla="*/ 7 h 53"/>
                  <a:gd name="T98" fmla="*/ 3 w 52"/>
                  <a:gd name="T99" fmla="*/ 45 h 53"/>
                  <a:gd name="T100" fmla="*/ 7 w 52"/>
                  <a:gd name="T101" fmla="*/ 50 h 53"/>
                  <a:gd name="T102" fmla="*/ 45 w 52"/>
                  <a:gd name="T103" fmla="*/ 50 h 53"/>
                  <a:gd name="T104" fmla="*/ 49 w 52"/>
                  <a:gd name="T105" fmla="*/ 45 h 53"/>
                  <a:gd name="T106" fmla="*/ 49 w 52"/>
                  <a:gd name="T10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3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0" name="Freeform 35"/>
              <p:cNvSpPr>
                <a:spLocks noEditPoints="1"/>
              </p:cNvSpPr>
              <p:nvPr/>
            </p:nvSpPr>
            <p:spPr bwMode="auto">
              <a:xfrm>
                <a:off x="5473374" y="2511750"/>
                <a:ext cx="346735" cy="331374"/>
              </a:xfrm>
              <a:custGeom>
                <a:avLst/>
                <a:gdLst>
                  <a:gd name="T0" fmla="*/ 44 w 67"/>
                  <a:gd name="T1" fmla="*/ 21 h 64"/>
                  <a:gd name="T2" fmla="*/ 25 w 67"/>
                  <a:gd name="T3" fmla="*/ 19 h 64"/>
                  <a:gd name="T4" fmla="*/ 24 w 67"/>
                  <a:gd name="T5" fmla="*/ 21 h 64"/>
                  <a:gd name="T6" fmla="*/ 16 w 67"/>
                  <a:gd name="T7" fmla="*/ 30 h 64"/>
                  <a:gd name="T8" fmla="*/ 26 w 67"/>
                  <a:gd name="T9" fmla="*/ 36 h 64"/>
                  <a:gd name="T10" fmla="*/ 32 w 67"/>
                  <a:gd name="T11" fmla="*/ 42 h 64"/>
                  <a:gd name="T12" fmla="*/ 26 w 67"/>
                  <a:gd name="T13" fmla="*/ 48 h 64"/>
                  <a:gd name="T14" fmla="*/ 42 w 67"/>
                  <a:gd name="T15" fmla="*/ 48 h 64"/>
                  <a:gd name="T16" fmla="*/ 36 w 67"/>
                  <a:gd name="T17" fmla="*/ 42 h 64"/>
                  <a:gd name="T18" fmla="*/ 42 w 67"/>
                  <a:gd name="T19" fmla="*/ 36 h 64"/>
                  <a:gd name="T20" fmla="*/ 51 w 67"/>
                  <a:gd name="T21" fmla="*/ 30 h 64"/>
                  <a:gd name="T22" fmla="*/ 19 w 67"/>
                  <a:gd name="T23" fmla="*/ 30 h 64"/>
                  <a:gd name="T24" fmla="*/ 24 w 67"/>
                  <a:gd name="T25" fmla="*/ 31 h 64"/>
                  <a:gd name="T26" fmla="*/ 48 w 67"/>
                  <a:gd name="T27" fmla="*/ 30 h 64"/>
                  <a:gd name="T28" fmla="*/ 44 w 67"/>
                  <a:gd name="T29" fmla="*/ 31 h 64"/>
                  <a:gd name="T30" fmla="*/ 48 w 67"/>
                  <a:gd name="T31" fmla="*/ 30 h 64"/>
                  <a:gd name="T32" fmla="*/ 61 w 67"/>
                  <a:gd name="T33" fmla="*/ 20 h 64"/>
                  <a:gd name="T34" fmla="*/ 51 w 67"/>
                  <a:gd name="T35" fmla="*/ 9 h 64"/>
                  <a:gd name="T36" fmla="*/ 43 w 67"/>
                  <a:gd name="T37" fmla="*/ 0 h 64"/>
                  <a:gd name="T38" fmla="*/ 30 w 67"/>
                  <a:gd name="T39" fmla="*/ 2 h 64"/>
                  <a:gd name="T40" fmla="*/ 19 w 67"/>
                  <a:gd name="T41" fmla="*/ 6 h 64"/>
                  <a:gd name="T42" fmla="*/ 7 w 67"/>
                  <a:gd name="T43" fmla="*/ 13 h 64"/>
                  <a:gd name="T44" fmla="*/ 4 w 67"/>
                  <a:gd name="T45" fmla="*/ 26 h 64"/>
                  <a:gd name="T46" fmla="*/ 7 w 67"/>
                  <a:gd name="T47" fmla="*/ 41 h 64"/>
                  <a:gd name="T48" fmla="*/ 13 w 67"/>
                  <a:gd name="T49" fmla="*/ 55 h 64"/>
                  <a:gd name="T50" fmla="*/ 24 w 67"/>
                  <a:gd name="T51" fmla="*/ 64 h 64"/>
                  <a:gd name="T52" fmla="*/ 34 w 67"/>
                  <a:gd name="T53" fmla="*/ 61 h 64"/>
                  <a:gd name="T54" fmla="*/ 44 w 67"/>
                  <a:gd name="T55" fmla="*/ 64 h 64"/>
                  <a:gd name="T56" fmla="*/ 54 w 67"/>
                  <a:gd name="T57" fmla="*/ 55 h 64"/>
                  <a:gd name="T58" fmla="*/ 61 w 67"/>
                  <a:gd name="T59" fmla="*/ 41 h 64"/>
                  <a:gd name="T60" fmla="*/ 63 w 67"/>
                  <a:gd name="T61" fmla="*/ 26 h 64"/>
                  <a:gd name="T62" fmla="*/ 58 w 67"/>
                  <a:gd name="T63" fmla="*/ 19 h 64"/>
                  <a:gd name="T64" fmla="*/ 54 w 67"/>
                  <a:gd name="T65" fmla="*/ 13 h 64"/>
                  <a:gd name="T66" fmla="*/ 46 w 67"/>
                  <a:gd name="T67" fmla="*/ 7 h 64"/>
                  <a:gd name="T68" fmla="*/ 39 w 67"/>
                  <a:gd name="T69" fmla="*/ 5 h 64"/>
                  <a:gd name="T70" fmla="*/ 29 w 67"/>
                  <a:gd name="T71" fmla="*/ 5 h 64"/>
                  <a:gd name="T72" fmla="*/ 22 w 67"/>
                  <a:gd name="T73" fmla="*/ 7 h 64"/>
                  <a:gd name="T74" fmla="*/ 18 w 67"/>
                  <a:gd name="T75" fmla="*/ 12 h 64"/>
                  <a:gd name="T76" fmla="*/ 9 w 67"/>
                  <a:gd name="T77" fmla="*/ 14 h 64"/>
                  <a:gd name="T78" fmla="*/ 6 w 67"/>
                  <a:gd name="T79" fmla="*/ 28 h 64"/>
                  <a:gd name="T80" fmla="*/ 9 w 67"/>
                  <a:gd name="T81" fmla="*/ 40 h 64"/>
                  <a:gd name="T82" fmla="*/ 9 w 67"/>
                  <a:gd name="T83" fmla="*/ 50 h 64"/>
                  <a:gd name="T84" fmla="*/ 18 w 67"/>
                  <a:gd name="T85" fmla="*/ 53 h 64"/>
                  <a:gd name="T86" fmla="*/ 24 w 67"/>
                  <a:gd name="T87" fmla="*/ 61 h 64"/>
                  <a:gd name="T88" fmla="*/ 33 w 67"/>
                  <a:gd name="T89" fmla="*/ 58 h 64"/>
                  <a:gd name="T90" fmla="*/ 43 w 67"/>
                  <a:gd name="T91" fmla="*/ 61 h 64"/>
                  <a:gd name="T92" fmla="*/ 48 w 67"/>
                  <a:gd name="T93" fmla="*/ 53 h 64"/>
                  <a:gd name="T94" fmla="*/ 10 w 67"/>
                  <a:gd name="T95" fmla="*/ 32 h 64"/>
                  <a:gd name="T96" fmla="*/ 34 w 67"/>
                  <a:gd name="T97" fmla="*/ 56 h 64"/>
                  <a:gd name="T98" fmla="*/ 49 w 67"/>
                  <a:gd name="T99" fmla="*/ 53 h 64"/>
                  <a:gd name="T100" fmla="*/ 58 w 67"/>
                  <a:gd name="T101" fmla="*/ 50 h 64"/>
                  <a:gd name="T102" fmla="*/ 60 w 67"/>
                  <a:gd name="T103" fmla="*/ 32 h 64"/>
                  <a:gd name="T104" fmla="*/ 64 w 67"/>
                  <a:gd name="T10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64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1" name="Freeform 36"/>
              <p:cNvSpPr>
                <a:spLocks noEditPoints="1"/>
              </p:cNvSpPr>
              <p:nvPr/>
            </p:nvSpPr>
            <p:spPr bwMode="auto">
              <a:xfrm>
                <a:off x="4417564" y="5064957"/>
                <a:ext cx="421885" cy="352397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2" name="Freeform 37"/>
              <p:cNvSpPr>
                <a:spLocks noEditPoints="1"/>
              </p:cNvSpPr>
              <p:nvPr/>
            </p:nvSpPr>
            <p:spPr bwMode="auto">
              <a:xfrm>
                <a:off x="6996050" y="2402795"/>
                <a:ext cx="375466" cy="361207"/>
              </a:xfrm>
              <a:custGeom>
                <a:avLst/>
                <a:gdLst>
                  <a:gd name="T0" fmla="*/ 65 w 67"/>
                  <a:gd name="T1" fmla="*/ 41 h 64"/>
                  <a:gd name="T2" fmla="*/ 46 w 67"/>
                  <a:gd name="T3" fmla="*/ 41 h 64"/>
                  <a:gd name="T4" fmla="*/ 46 w 67"/>
                  <a:gd name="T5" fmla="*/ 34 h 64"/>
                  <a:gd name="T6" fmla="*/ 44 w 67"/>
                  <a:gd name="T7" fmla="*/ 32 h 64"/>
                  <a:gd name="T8" fmla="*/ 23 w 67"/>
                  <a:gd name="T9" fmla="*/ 32 h 64"/>
                  <a:gd name="T10" fmla="*/ 21 w 67"/>
                  <a:gd name="T11" fmla="*/ 34 h 64"/>
                  <a:gd name="T12" fmla="*/ 21 w 67"/>
                  <a:gd name="T13" fmla="*/ 47 h 64"/>
                  <a:gd name="T14" fmla="*/ 2 w 67"/>
                  <a:gd name="T15" fmla="*/ 47 h 64"/>
                  <a:gd name="T16" fmla="*/ 0 w 67"/>
                  <a:gd name="T17" fmla="*/ 49 h 64"/>
                  <a:gd name="T18" fmla="*/ 0 w 67"/>
                  <a:gd name="T19" fmla="*/ 62 h 64"/>
                  <a:gd name="T20" fmla="*/ 2 w 67"/>
                  <a:gd name="T21" fmla="*/ 64 h 64"/>
                  <a:gd name="T22" fmla="*/ 23 w 67"/>
                  <a:gd name="T23" fmla="*/ 64 h 64"/>
                  <a:gd name="T24" fmla="*/ 44 w 67"/>
                  <a:gd name="T25" fmla="*/ 64 h 64"/>
                  <a:gd name="T26" fmla="*/ 65 w 67"/>
                  <a:gd name="T27" fmla="*/ 64 h 64"/>
                  <a:gd name="T28" fmla="*/ 67 w 67"/>
                  <a:gd name="T29" fmla="*/ 62 h 64"/>
                  <a:gd name="T30" fmla="*/ 67 w 67"/>
                  <a:gd name="T31" fmla="*/ 43 h 64"/>
                  <a:gd name="T32" fmla="*/ 65 w 67"/>
                  <a:gd name="T33" fmla="*/ 41 h 64"/>
                  <a:gd name="T34" fmla="*/ 45 w 67"/>
                  <a:gd name="T35" fmla="*/ 61 h 64"/>
                  <a:gd name="T36" fmla="*/ 45 w 67"/>
                  <a:gd name="T37" fmla="*/ 44 h 64"/>
                  <a:gd name="T38" fmla="*/ 64 w 67"/>
                  <a:gd name="T39" fmla="*/ 44 h 64"/>
                  <a:gd name="T40" fmla="*/ 64 w 67"/>
                  <a:gd name="T41" fmla="*/ 61 h 64"/>
                  <a:gd name="T42" fmla="*/ 45 w 67"/>
                  <a:gd name="T43" fmla="*/ 61 h 64"/>
                  <a:gd name="T44" fmla="*/ 24 w 67"/>
                  <a:gd name="T45" fmla="*/ 49 h 64"/>
                  <a:gd name="T46" fmla="*/ 24 w 67"/>
                  <a:gd name="T47" fmla="*/ 35 h 64"/>
                  <a:gd name="T48" fmla="*/ 43 w 67"/>
                  <a:gd name="T49" fmla="*/ 35 h 64"/>
                  <a:gd name="T50" fmla="*/ 43 w 67"/>
                  <a:gd name="T51" fmla="*/ 43 h 64"/>
                  <a:gd name="T52" fmla="*/ 43 w 67"/>
                  <a:gd name="T53" fmla="*/ 61 h 64"/>
                  <a:gd name="T54" fmla="*/ 24 w 67"/>
                  <a:gd name="T55" fmla="*/ 61 h 64"/>
                  <a:gd name="T56" fmla="*/ 24 w 67"/>
                  <a:gd name="T57" fmla="*/ 49 h 64"/>
                  <a:gd name="T58" fmla="*/ 22 w 67"/>
                  <a:gd name="T59" fmla="*/ 61 h 64"/>
                  <a:gd name="T60" fmla="*/ 3 w 67"/>
                  <a:gd name="T61" fmla="*/ 61 h 64"/>
                  <a:gd name="T62" fmla="*/ 3 w 67"/>
                  <a:gd name="T63" fmla="*/ 50 h 64"/>
                  <a:gd name="T64" fmla="*/ 22 w 67"/>
                  <a:gd name="T65" fmla="*/ 50 h 64"/>
                  <a:gd name="T66" fmla="*/ 22 w 67"/>
                  <a:gd name="T67" fmla="*/ 61 h 64"/>
                  <a:gd name="T68" fmla="*/ 32 w 67"/>
                  <a:gd name="T69" fmla="*/ 20 h 64"/>
                  <a:gd name="T70" fmla="*/ 32 w 67"/>
                  <a:gd name="T71" fmla="*/ 9 h 64"/>
                  <a:gd name="T72" fmla="*/ 30 w 67"/>
                  <a:gd name="T73" fmla="*/ 10 h 64"/>
                  <a:gd name="T74" fmla="*/ 29 w 67"/>
                  <a:gd name="T75" fmla="*/ 10 h 64"/>
                  <a:gd name="T76" fmla="*/ 29 w 67"/>
                  <a:gd name="T77" fmla="*/ 9 h 64"/>
                  <a:gd name="T78" fmla="*/ 33 w 67"/>
                  <a:gd name="T79" fmla="*/ 6 h 64"/>
                  <a:gd name="T80" fmla="*/ 34 w 67"/>
                  <a:gd name="T81" fmla="*/ 6 h 64"/>
                  <a:gd name="T82" fmla="*/ 34 w 67"/>
                  <a:gd name="T83" fmla="*/ 7 h 64"/>
                  <a:gd name="T84" fmla="*/ 34 w 67"/>
                  <a:gd name="T85" fmla="*/ 20 h 64"/>
                  <a:gd name="T86" fmla="*/ 37 w 67"/>
                  <a:gd name="T87" fmla="*/ 20 h 64"/>
                  <a:gd name="T88" fmla="*/ 38 w 67"/>
                  <a:gd name="T89" fmla="*/ 21 h 64"/>
                  <a:gd name="T90" fmla="*/ 37 w 67"/>
                  <a:gd name="T91" fmla="*/ 22 h 64"/>
                  <a:gd name="T92" fmla="*/ 30 w 67"/>
                  <a:gd name="T93" fmla="*/ 22 h 64"/>
                  <a:gd name="T94" fmla="*/ 29 w 67"/>
                  <a:gd name="T95" fmla="*/ 21 h 64"/>
                  <a:gd name="T96" fmla="*/ 30 w 67"/>
                  <a:gd name="T97" fmla="*/ 20 h 64"/>
                  <a:gd name="T98" fmla="*/ 32 w 67"/>
                  <a:gd name="T99" fmla="*/ 20 h 64"/>
                  <a:gd name="T100" fmla="*/ 33 w 67"/>
                  <a:gd name="T101" fmla="*/ 28 h 64"/>
                  <a:gd name="T102" fmla="*/ 47 w 67"/>
                  <a:gd name="T103" fmla="*/ 14 h 64"/>
                  <a:gd name="T104" fmla="*/ 33 w 67"/>
                  <a:gd name="T105" fmla="*/ 0 h 64"/>
                  <a:gd name="T106" fmla="*/ 20 w 67"/>
                  <a:gd name="T107" fmla="*/ 14 h 64"/>
                  <a:gd name="T108" fmla="*/ 33 w 67"/>
                  <a:gd name="T109" fmla="*/ 28 h 64"/>
                  <a:gd name="T110" fmla="*/ 33 w 67"/>
                  <a:gd name="T111" fmla="*/ 3 h 64"/>
                  <a:gd name="T112" fmla="*/ 44 w 67"/>
                  <a:gd name="T113" fmla="*/ 14 h 64"/>
                  <a:gd name="T114" fmla="*/ 33 w 67"/>
                  <a:gd name="T115" fmla="*/ 25 h 64"/>
                  <a:gd name="T116" fmla="*/ 23 w 67"/>
                  <a:gd name="T117" fmla="*/ 14 h 64"/>
                  <a:gd name="T118" fmla="*/ 33 w 67"/>
                  <a:gd name="T11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" h="64">
                    <a:moveTo>
                      <a:pt x="65" y="41"/>
                    </a:move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2"/>
                      <a:pt x="45" y="32"/>
                      <a:pt x="44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1" y="32"/>
                      <a:pt x="21" y="3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7" y="63"/>
                      <a:pt x="67" y="62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2"/>
                      <a:pt x="66" y="41"/>
                      <a:pt x="65" y="41"/>
                    </a:cubicBezTo>
                    <a:close/>
                    <a:moveTo>
                      <a:pt x="45" y="61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61"/>
                      <a:pt x="64" y="61"/>
                      <a:pt x="64" y="61"/>
                    </a:cubicBezTo>
                    <a:lnTo>
                      <a:pt x="45" y="61"/>
                    </a:lnTo>
                    <a:close/>
                    <a:moveTo>
                      <a:pt x="24" y="49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24" y="61"/>
                      <a:pt x="24" y="61"/>
                      <a:pt x="24" y="61"/>
                    </a:cubicBezTo>
                    <a:lnTo>
                      <a:pt x="24" y="49"/>
                    </a:lnTo>
                    <a:close/>
                    <a:moveTo>
                      <a:pt x="22" y="61"/>
                    </a:moveTo>
                    <a:cubicBezTo>
                      <a:pt x="3" y="61"/>
                      <a:pt x="3" y="61"/>
                      <a:pt x="3" y="6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61"/>
                    </a:lnTo>
                    <a:close/>
                    <a:moveTo>
                      <a:pt x="32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29" y="11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4" y="6"/>
                      <a:pt x="34" y="7"/>
                      <a:pt x="34" y="7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8" y="21"/>
                      <a:pt x="38" y="21"/>
                    </a:cubicBezTo>
                    <a:cubicBezTo>
                      <a:pt x="38" y="22"/>
                      <a:pt x="37" y="22"/>
                      <a:pt x="37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0"/>
                      <a:pt x="30" y="20"/>
                    </a:cubicBezTo>
                    <a:lnTo>
                      <a:pt x="32" y="20"/>
                    </a:lnTo>
                    <a:close/>
                    <a:moveTo>
                      <a:pt x="33" y="28"/>
                    </a:moveTo>
                    <a:cubicBezTo>
                      <a:pt x="41" y="28"/>
                      <a:pt x="47" y="22"/>
                      <a:pt x="47" y="14"/>
                    </a:cubicBezTo>
                    <a:cubicBezTo>
                      <a:pt x="47" y="7"/>
                      <a:pt x="41" y="0"/>
                      <a:pt x="33" y="0"/>
                    </a:cubicBezTo>
                    <a:cubicBezTo>
                      <a:pt x="26" y="0"/>
                      <a:pt x="20" y="7"/>
                      <a:pt x="20" y="14"/>
                    </a:cubicBezTo>
                    <a:cubicBezTo>
                      <a:pt x="20" y="22"/>
                      <a:pt x="26" y="28"/>
                      <a:pt x="33" y="28"/>
                    </a:cubicBezTo>
                    <a:close/>
                    <a:moveTo>
                      <a:pt x="33" y="3"/>
                    </a:moveTo>
                    <a:cubicBezTo>
                      <a:pt x="39" y="3"/>
                      <a:pt x="44" y="8"/>
                      <a:pt x="44" y="14"/>
                    </a:cubicBezTo>
                    <a:cubicBezTo>
                      <a:pt x="44" y="20"/>
                      <a:pt x="39" y="25"/>
                      <a:pt x="33" y="25"/>
                    </a:cubicBezTo>
                    <a:cubicBezTo>
                      <a:pt x="27" y="25"/>
                      <a:pt x="23" y="20"/>
                      <a:pt x="23" y="14"/>
                    </a:cubicBezTo>
                    <a:cubicBezTo>
                      <a:pt x="23" y="8"/>
                      <a:pt x="27" y="3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3" name="Freeform 31"/>
              <p:cNvSpPr>
                <a:spLocks noEditPoints="1"/>
              </p:cNvSpPr>
              <p:nvPr/>
            </p:nvSpPr>
            <p:spPr bwMode="auto">
              <a:xfrm>
                <a:off x="4997763" y="2460443"/>
                <a:ext cx="424442" cy="461620"/>
              </a:xfrm>
              <a:custGeom>
                <a:avLst/>
                <a:gdLst>
                  <a:gd name="T0" fmla="*/ 42 w 58"/>
                  <a:gd name="T1" fmla="*/ 4 h 63"/>
                  <a:gd name="T2" fmla="*/ 41 w 58"/>
                  <a:gd name="T3" fmla="*/ 10 h 63"/>
                  <a:gd name="T4" fmla="*/ 17 w 58"/>
                  <a:gd name="T5" fmla="*/ 47 h 63"/>
                  <a:gd name="T6" fmla="*/ 15 w 58"/>
                  <a:gd name="T7" fmla="*/ 54 h 63"/>
                  <a:gd name="T8" fmla="*/ 19 w 58"/>
                  <a:gd name="T9" fmla="*/ 47 h 63"/>
                  <a:gd name="T10" fmla="*/ 49 w 58"/>
                  <a:gd name="T11" fmla="*/ 19 h 63"/>
                  <a:gd name="T12" fmla="*/ 53 w 58"/>
                  <a:gd name="T13" fmla="*/ 14 h 63"/>
                  <a:gd name="T14" fmla="*/ 48 w 58"/>
                  <a:gd name="T15" fmla="*/ 19 h 63"/>
                  <a:gd name="T16" fmla="*/ 4 w 58"/>
                  <a:gd name="T17" fmla="*/ 43 h 63"/>
                  <a:gd name="T18" fmla="*/ 11 w 58"/>
                  <a:gd name="T19" fmla="*/ 41 h 63"/>
                  <a:gd name="T20" fmla="*/ 57 w 58"/>
                  <a:gd name="T21" fmla="*/ 28 h 63"/>
                  <a:gd name="T22" fmla="*/ 51 w 58"/>
                  <a:gd name="T23" fmla="*/ 30 h 63"/>
                  <a:gd name="T24" fmla="*/ 57 w 58"/>
                  <a:gd name="T25" fmla="*/ 28 h 63"/>
                  <a:gd name="T26" fmla="*/ 1 w 58"/>
                  <a:gd name="T27" fmla="*/ 28 h 63"/>
                  <a:gd name="T28" fmla="*/ 7 w 58"/>
                  <a:gd name="T29" fmla="*/ 30 h 63"/>
                  <a:gd name="T30" fmla="*/ 48 w 58"/>
                  <a:gd name="T31" fmla="*/ 39 h 63"/>
                  <a:gd name="T32" fmla="*/ 54 w 58"/>
                  <a:gd name="T33" fmla="*/ 44 h 63"/>
                  <a:gd name="T34" fmla="*/ 49 w 58"/>
                  <a:gd name="T35" fmla="*/ 39 h 63"/>
                  <a:gd name="T36" fmla="*/ 5 w 58"/>
                  <a:gd name="T37" fmla="*/ 16 h 63"/>
                  <a:gd name="T38" fmla="*/ 11 w 58"/>
                  <a:gd name="T39" fmla="*/ 18 h 63"/>
                  <a:gd name="T40" fmla="*/ 41 w 58"/>
                  <a:gd name="T41" fmla="*/ 47 h 63"/>
                  <a:gd name="T42" fmla="*/ 42 w 58"/>
                  <a:gd name="T43" fmla="*/ 54 h 63"/>
                  <a:gd name="T44" fmla="*/ 44 w 58"/>
                  <a:gd name="T45" fmla="*/ 53 h 63"/>
                  <a:gd name="T46" fmla="*/ 18 w 58"/>
                  <a:gd name="T47" fmla="*/ 11 h 63"/>
                  <a:gd name="T48" fmla="*/ 16 w 58"/>
                  <a:gd name="T49" fmla="*/ 4 h 63"/>
                  <a:gd name="T50" fmla="*/ 17 w 58"/>
                  <a:gd name="T51" fmla="*/ 10 h 63"/>
                  <a:gd name="T52" fmla="*/ 30 w 58"/>
                  <a:gd name="T53" fmla="*/ 1 h 63"/>
                  <a:gd name="T54" fmla="*/ 28 w 58"/>
                  <a:gd name="T55" fmla="*/ 7 h 63"/>
                  <a:gd name="T56" fmla="*/ 40 w 58"/>
                  <a:gd name="T57" fmla="*/ 41 h 63"/>
                  <a:gd name="T58" fmla="*/ 37 w 58"/>
                  <a:gd name="T59" fmla="*/ 51 h 63"/>
                  <a:gd name="T60" fmla="*/ 38 w 58"/>
                  <a:gd name="T61" fmla="*/ 55 h 63"/>
                  <a:gd name="T62" fmla="*/ 35 w 58"/>
                  <a:gd name="T63" fmla="*/ 60 h 63"/>
                  <a:gd name="T64" fmla="*/ 28 w 58"/>
                  <a:gd name="T65" fmla="*/ 63 h 63"/>
                  <a:gd name="T66" fmla="*/ 21 w 58"/>
                  <a:gd name="T67" fmla="*/ 58 h 63"/>
                  <a:gd name="T68" fmla="*/ 22 w 58"/>
                  <a:gd name="T69" fmla="*/ 53 h 63"/>
                  <a:gd name="T70" fmla="*/ 21 w 58"/>
                  <a:gd name="T71" fmla="*/ 49 h 63"/>
                  <a:gd name="T72" fmla="*/ 13 w 58"/>
                  <a:gd name="T73" fmla="*/ 29 h 63"/>
                  <a:gd name="T74" fmla="*/ 33 w 58"/>
                  <a:gd name="T75" fmla="*/ 61 h 63"/>
                  <a:gd name="T76" fmla="*/ 25 w 58"/>
                  <a:gd name="T77" fmla="*/ 61 h 63"/>
                  <a:gd name="T78" fmla="*/ 33 w 58"/>
                  <a:gd name="T79" fmla="*/ 61 h 63"/>
                  <a:gd name="T80" fmla="*/ 23 w 58"/>
                  <a:gd name="T81" fmla="*/ 58 h 63"/>
                  <a:gd name="T82" fmla="*/ 31 w 58"/>
                  <a:gd name="T83" fmla="*/ 58 h 63"/>
                  <a:gd name="T84" fmla="*/ 34 w 58"/>
                  <a:gd name="T85" fmla="*/ 57 h 63"/>
                  <a:gd name="T86" fmla="*/ 23 w 58"/>
                  <a:gd name="T87" fmla="*/ 55 h 63"/>
                  <a:gd name="T88" fmla="*/ 36 w 58"/>
                  <a:gd name="T89" fmla="*/ 55 h 63"/>
                  <a:gd name="T90" fmla="*/ 25 w 58"/>
                  <a:gd name="T91" fmla="*/ 52 h 63"/>
                  <a:gd name="T92" fmla="*/ 34 w 58"/>
                  <a:gd name="T93" fmla="*/ 52 h 63"/>
                  <a:gd name="T94" fmla="*/ 34 w 58"/>
                  <a:gd name="T95" fmla="*/ 50 h 63"/>
                  <a:gd name="T96" fmla="*/ 25 w 58"/>
                  <a:gd name="T97" fmla="*/ 49 h 63"/>
                  <a:gd name="T98" fmla="*/ 34 w 58"/>
                  <a:gd name="T99" fmla="*/ 50 h 63"/>
                  <a:gd name="T100" fmla="*/ 15 w 58"/>
                  <a:gd name="T101" fmla="*/ 29 h 63"/>
                  <a:gd name="T102" fmla="*/ 25 w 58"/>
                  <a:gd name="T103" fmla="*/ 47 h 63"/>
                  <a:gd name="T104" fmla="*/ 24 w 58"/>
                  <a:gd name="T105" fmla="*/ 31 h 63"/>
                  <a:gd name="T106" fmla="*/ 31 w 58"/>
                  <a:gd name="T107" fmla="*/ 47 h 63"/>
                  <a:gd name="T108" fmla="*/ 35 w 58"/>
                  <a:gd name="T109" fmla="*/ 32 h 63"/>
                  <a:gd name="T110" fmla="*/ 35 w 58"/>
                  <a:gd name="T11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6663686" y="3178272"/>
                <a:ext cx="274883" cy="320698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5" name="Freeform 37"/>
              <p:cNvSpPr>
                <a:spLocks noEditPoints="1"/>
              </p:cNvSpPr>
              <p:nvPr/>
            </p:nvSpPr>
            <p:spPr bwMode="auto">
              <a:xfrm>
                <a:off x="5514022" y="3600012"/>
                <a:ext cx="191882" cy="191884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4 w 35"/>
                  <a:gd name="T21" fmla="*/ 12 h 35"/>
                  <a:gd name="T22" fmla="*/ 19 w 35"/>
                  <a:gd name="T23" fmla="*/ 18 h 35"/>
                  <a:gd name="T24" fmla="*/ 24 w 35"/>
                  <a:gd name="T25" fmla="*/ 23 h 35"/>
                  <a:gd name="T26" fmla="*/ 24 w 35"/>
                  <a:gd name="T27" fmla="*/ 24 h 35"/>
                  <a:gd name="T28" fmla="*/ 24 w 35"/>
                  <a:gd name="T29" fmla="*/ 25 h 35"/>
                  <a:gd name="T30" fmla="*/ 23 w 35"/>
                  <a:gd name="T31" fmla="*/ 24 h 35"/>
                  <a:gd name="T32" fmla="*/ 18 w 35"/>
                  <a:gd name="T33" fmla="*/ 19 h 35"/>
                  <a:gd name="T34" fmla="*/ 12 w 35"/>
                  <a:gd name="T35" fmla="*/ 24 h 35"/>
                  <a:gd name="T36" fmla="*/ 12 w 35"/>
                  <a:gd name="T37" fmla="*/ 25 h 35"/>
                  <a:gd name="T38" fmla="*/ 11 w 35"/>
                  <a:gd name="T39" fmla="*/ 24 h 35"/>
                  <a:gd name="T40" fmla="*/ 11 w 35"/>
                  <a:gd name="T41" fmla="*/ 23 h 35"/>
                  <a:gd name="T42" fmla="*/ 16 w 35"/>
                  <a:gd name="T43" fmla="*/ 18 h 35"/>
                  <a:gd name="T44" fmla="*/ 11 w 35"/>
                  <a:gd name="T45" fmla="*/ 12 h 35"/>
                  <a:gd name="T46" fmla="*/ 11 w 35"/>
                  <a:gd name="T47" fmla="*/ 11 h 35"/>
                  <a:gd name="T48" fmla="*/ 12 w 35"/>
                  <a:gd name="T49" fmla="*/ 11 h 35"/>
                  <a:gd name="T50" fmla="*/ 18 w 35"/>
                  <a:gd name="T51" fmla="*/ 16 h 35"/>
                  <a:gd name="T52" fmla="*/ 23 w 35"/>
                  <a:gd name="T53" fmla="*/ 11 h 35"/>
                  <a:gd name="T54" fmla="*/ 24 w 35"/>
                  <a:gd name="T55" fmla="*/ 11 h 35"/>
                  <a:gd name="T56" fmla="*/ 24 w 35"/>
                  <a:gd name="T5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6" name="Freeform 36"/>
              <p:cNvSpPr>
                <a:spLocks noEditPoints="1"/>
              </p:cNvSpPr>
              <p:nvPr/>
            </p:nvSpPr>
            <p:spPr bwMode="auto">
              <a:xfrm>
                <a:off x="6318623" y="3816332"/>
                <a:ext cx="329120" cy="329123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7" name="Freeform 36"/>
              <p:cNvSpPr>
                <a:spLocks noEditPoints="1"/>
              </p:cNvSpPr>
              <p:nvPr/>
            </p:nvSpPr>
            <p:spPr bwMode="auto">
              <a:xfrm>
                <a:off x="7931962" y="2574897"/>
                <a:ext cx="232130" cy="232131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8" name="Freeform 36"/>
              <p:cNvSpPr>
                <a:spLocks noEditPoints="1"/>
              </p:cNvSpPr>
              <p:nvPr/>
            </p:nvSpPr>
            <p:spPr bwMode="auto">
              <a:xfrm>
                <a:off x="3996266" y="2020116"/>
                <a:ext cx="421885" cy="352397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9" name="Freeform 24"/>
              <p:cNvSpPr>
                <a:spLocks noEditPoints="1"/>
              </p:cNvSpPr>
              <p:nvPr/>
            </p:nvSpPr>
            <p:spPr bwMode="auto">
              <a:xfrm>
                <a:off x="7815448" y="5058781"/>
                <a:ext cx="357647" cy="377244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0" name="Freeform 34"/>
              <p:cNvSpPr>
                <a:spLocks noEditPoints="1"/>
              </p:cNvSpPr>
              <p:nvPr/>
            </p:nvSpPr>
            <p:spPr bwMode="auto">
              <a:xfrm>
                <a:off x="7522185" y="2726666"/>
                <a:ext cx="270999" cy="363536"/>
              </a:xfrm>
              <a:custGeom>
                <a:avLst/>
                <a:gdLst>
                  <a:gd name="T0" fmla="*/ 13 w 52"/>
                  <a:gd name="T1" fmla="*/ 18 h 70"/>
                  <a:gd name="T2" fmla="*/ 12 w 52"/>
                  <a:gd name="T3" fmla="*/ 17 h 70"/>
                  <a:gd name="T4" fmla="*/ 11 w 52"/>
                  <a:gd name="T5" fmla="*/ 15 h 70"/>
                  <a:gd name="T6" fmla="*/ 51 w 52"/>
                  <a:gd name="T7" fmla="*/ 50 h 70"/>
                  <a:gd name="T8" fmla="*/ 49 w 52"/>
                  <a:gd name="T9" fmla="*/ 60 h 70"/>
                  <a:gd name="T10" fmla="*/ 51 w 52"/>
                  <a:gd name="T11" fmla="*/ 69 h 70"/>
                  <a:gd name="T12" fmla="*/ 0 w 52"/>
                  <a:gd name="T13" fmla="*/ 69 h 70"/>
                  <a:gd name="T14" fmla="*/ 1 w 52"/>
                  <a:gd name="T15" fmla="*/ 60 h 70"/>
                  <a:gd name="T16" fmla="*/ 4 w 52"/>
                  <a:gd name="T17" fmla="*/ 45 h 70"/>
                  <a:gd name="T18" fmla="*/ 19 w 52"/>
                  <a:gd name="T19" fmla="*/ 27 h 70"/>
                  <a:gd name="T20" fmla="*/ 15 w 52"/>
                  <a:gd name="T21" fmla="*/ 30 h 70"/>
                  <a:gd name="T22" fmla="*/ 10 w 52"/>
                  <a:gd name="T23" fmla="*/ 34 h 70"/>
                  <a:gd name="T24" fmla="*/ 2 w 52"/>
                  <a:gd name="T25" fmla="*/ 28 h 70"/>
                  <a:gd name="T26" fmla="*/ 8 w 52"/>
                  <a:gd name="T27" fmla="*/ 14 h 70"/>
                  <a:gd name="T28" fmla="*/ 13 w 52"/>
                  <a:gd name="T29" fmla="*/ 5 h 70"/>
                  <a:gd name="T30" fmla="*/ 12 w 52"/>
                  <a:gd name="T31" fmla="*/ 0 h 70"/>
                  <a:gd name="T32" fmla="*/ 12 w 52"/>
                  <a:gd name="T33" fmla="*/ 0 h 70"/>
                  <a:gd name="T34" fmla="*/ 14 w 52"/>
                  <a:gd name="T35" fmla="*/ 0 h 70"/>
                  <a:gd name="T36" fmla="*/ 43 w 52"/>
                  <a:gd name="T37" fmla="*/ 13 h 70"/>
                  <a:gd name="T38" fmla="*/ 51 w 52"/>
                  <a:gd name="T39" fmla="*/ 47 h 70"/>
                  <a:gd name="T40" fmla="*/ 2 w 52"/>
                  <a:gd name="T41" fmla="*/ 62 h 70"/>
                  <a:gd name="T42" fmla="*/ 48 w 52"/>
                  <a:gd name="T43" fmla="*/ 62 h 70"/>
                  <a:gd name="T44" fmla="*/ 2 w 52"/>
                  <a:gd name="T45" fmla="*/ 62 h 70"/>
                  <a:gd name="T46" fmla="*/ 6 w 52"/>
                  <a:gd name="T47" fmla="*/ 56 h 70"/>
                  <a:gd name="T48" fmla="*/ 44 w 52"/>
                  <a:gd name="T49" fmla="*/ 60 h 70"/>
                  <a:gd name="T50" fmla="*/ 12 w 52"/>
                  <a:gd name="T51" fmla="*/ 41 h 70"/>
                  <a:gd name="T52" fmla="*/ 6 w 52"/>
                  <a:gd name="T53" fmla="*/ 54 h 70"/>
                  <a:gd name="T54" fmla="*/ 15 w 52"/>
                  <a:gd name="T55" fmla="*/ 42 h 70"/>
                  <a:gd name="T56" fmla="*/ 12 w 52"/>
                  <a:gd name="T57" fmla="*/ 48 h 70"/>
                  <a:gd name="T58" fmla="*/ 41 w 52"/>
                  <a:gd name="T59" fmla="*/ 54 h 70"/>
                  <a:gd name="T60" fmla="*/ 39 w 52"/>
                  <a:gd name="T61" fmla="*/ 17 h 70"/>
                  <a:gd name="T62" fmla="*/ 22 w 52"/>
                  <a:gd name="T63" fmla="*/ 6 h 70"/>
                  <a:gd name="T64" fmla="*/ 20 w 52"/>
                  <a:gd name="T65" fmla="*/ 5 h 70"/>
                  <a:gd name="T66" fmla="*/ 18 w 52"/>
                  <a:gd name="T67" fmla="*/ 4 h 70"/>
                  <a:gd name="T68" fmla="*/ 19 w 52"/>
                  <a:gd name="T69" fmla="*/ 7 h 70"/>
                  <a:gd name="T70" fmla="*/ 17 w 52"/>
                  <a:gd name="T71" fmla="*/ 8 h 70"/>
                  <a:gd name="T72" fmla="*/ 11 w 52"/>
                  <a:gd name="T73" fmla="*/ 14 h 70"/>
                  <a:gd name="T74" fmla="*/ 4 w 52"/>
                  <a:gd name="T75" fmla="*/ 28 h 70"/>
                  <a:gd name="T76" fmla="*/ 10 w 52"/>
                  <a:gd name="T77" fmla="*/ 31 h 70"/>
                  <a:gd name="T78" fmla="*/ 16 w 52"/>
                  <a:gd name="T79" fmla="*/ 25 h 70"/>
                  <a:gd name="T80" fmla="*/ 21 w 52"/>
                  <a:gd name="T81" fmla="*/ 25 h 70"/>
                  <a:gd name="T82" fmla="*/ 30 w 52"/>
                  <a:gd name="T83" fmla="*/ 19 h 70"/>
                  <a:gd name="T84" fmla="*/ 44 w 52"/>
                  <a:gd name="T85" fmla="*/ 36 h 70"/>
                  <a:gd name="T86" fmla="*/ 40 w 52"/>
                  <a:gd name="T87" fmla="*/ 16 h 70"/>
                  <a:gd name="T88" fmla="*/ 43 w 52"/>
                  <a:gd name="T89" fmla="*/ 53 h 70"/>
                  <a:gd name="T90" fmla="*/ 44 w 52"/>
                  <a:gd name="T9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70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1" name="Freeform 33"/>
              <p:cNvSpPr>
                <a:spLocks noEditPoints="1"/>
              </p:cNvSpPr>
              <p:nvPr/>
            </p:nvSpPr>
            <p:spPr bwMode="auto">
              <a:xfrm>
                <a:off x="5177408" y="3040466"/>
                <a:ext cx="239605" cy="245450"/>
              </a:xfrm>
              <a:custGeom>
                <a:avLst/>
                <a:gdLst>
                  <a:gd name="T0" fmla="*/ 8 w 52"/>
                  <a:gd name="T1" fmla="*/ 19 h 53"/>
                  <a:gd name="T2" fmla="*/ 8 w 52"/>
                  <a:gd name="T3" fmla="*/ 19 h 53"/>
                  <a:gd name="T4" fmla="*/ 8 w 52"/>
                  <a:gd name="T5" fmla="*/ 18 h 53"/>
                  <a:gd name="T6" fmla="*/ 8 w 52"/>
                  <a:gd name="T7" fmla="*/ 17 h 53"/>
                  <a:gd name="T8" fmla="*/ 8 w 52"/>
                  <a:gd name="T9" fmla="*/ 17 h 53"/>
                  <a:gd name="T10" fmla="*/ 15 w 52"/>
                  <a:gd name="T11" fmla="*/ 10 h 53"/>
                  <a:gd name="T12" fmla="*/ 17 w 52"/>
                  <a:gd name="T13" fmla="*/ 10 h 53"/>
                  <a:gd name="T14" fmla="*/ 17 w 52"/>
                  <a:gd name="T15" fmla="*/ 12 h 53"/>
                  <a:gd name="T16" fmla="*/ 13 w 52"/>
                  <a:gd name="T17" fmla="*/ 17 h 53"/>
                  <a:gd name="T18" fmla="*/ 39 w 52"/>
                  <a:gd name="T19" fmla="*/ 17 h 53"/>
                  <a:gd name="T20" fmla="*/ 40 w 52"/>
                  <a:gd name="T21" fmla="*/ 18 h 53"/>
                  <a:gd name="T22" fmla="*/ 39 w 52"/>
                  <a:gd name="T23" fmla="*/ 20 h 53"/>
                  <a:gd name="T24" fmla="*/ 13 w 52"/>
                  <a:gd name="T25" fmla="*/ 20 h 53"/>
                  <a:gd name="T26" fmla="*/ 17 w 52"/>
                  <a:gd name="T27" fmla="*/ 24 h 53"/>
                  <a:gd name="T28" fmla="*/ 17 w 52"/>
                  <a:gd name="T29" fmla="*/ 26 h 53"/>
                  <a:gd name="T30" fmla="*/ 16 w 52"/>
                  <a:gd name="T31" fmla="*/ 26 h 53"/>
                  <a:gd name="T32" fmla="*/ 15 w 52"/>
                  <a:gd name="T33" fmla="*/ 26 h 53"/>
                  <a:gd name="T34" fmla="*/ 8 w 52"/>
                  <a:gd name="T35" fmla="*/ 19 h 53"/>
                  <a:gd name="T36" fmla="*/ 43 w 52"/>
                  <a:gd name="T37" fmla="*/ 34 h 53"/>
                  <a:gd name="T38" fmla="*/ 43 w 52"/>
                  <a:gd name="T39" fmla="*/ 34 h 53"/>
                  <a:gd name="T40" fmla="*/ 36 w 52"/>
                  <a:gd name="T41" fmla="*/ 27 h 53"/>
                  <a:gd name="T42" fmla="*/ 34 w 52"/>
                  <a:gd name="T43" fmla="*/ 27 h 53"/>
                  <a:gd name="T44" fmla="*/ 34 w 52"/>
                  <a:gd name="T45" fmla="*/ 29 h 53"/>
                  <a:gd name="T46" fmla="*/ 39 w 52"/>
                  <a:gd name="T47" fmla="*/ 33 h 53"/>
                  <a:gd name="T48" fmla="*/ 13 w 52"/>
                  <a:gd name="T49" fmla="*/ 33 h 53"/>
                  <a:gd name="T50" fmla="*/ 11 w 52"/>
                  <a:gd name="T51" fmla="*/ 35 h 53"/>
                  <a:gd name="T52" fmla="*/ 13 w 52"/>
                  <a:gd name="T53" fmla="*/ 36 h 53"/>
                  <a:gd name="T54" fmla="*/ 39 w 52"/>
                  <a:gd name="T55" fmla="*/ 36 h 53"/>
                  <a:gd name="T56" fmla="*/ 34 w 52"/>
                  <a:gd name="T57" fmla="*/ 41 h 53"/>
                  <a:gd name="T58" fmla="*/ 34 w 52"/>
                  <a:gd name="T59" fmla="*/ 43 h 53"/>
                  <a:gd name="T60" fmla="*/ 35 w 52"/>
                  <a:gd name="T61" fmla="*/ 43 h 53"/>
                  <a:gd name="T62" fmla="*/ 36 w 52"/>
                  <a:gd name="T63" fmla="*/ 43 h 53"/>
                  <a:gd name="T64" fmla="*/ 43 w 52"/>
                  <a:gd name="T65" fmla="*/ 36 h 53"/>
                  <a:gd name="T66" fmla="*/ 43 w 52"/>
                  <a:gd name="T67" fmla="*/ 36 h 53"/>
                  <a:gd name="T68" fmla="*/ 44 w 52"/>
                  <a:gd name="T69" fmla="*/ 35 h 53"/>
                  <a:gd name="T70" fmla="*/ 43 w 52"/>
                  <a:gd name="T71" fmla="*/ 34 h 53"/>
                  <a:gd name="T72" fmla="*/ 52 w 52"/>
                  <a:gd name="T73" fmla="*/ 7 h 53"/>
                  <a:gd name="T74" fmla="*/ 52 w 52"/>
                  <a:gd name="T75" fmla="*/ 45 h 53"/>
                  <a:gd name="T76" fmla="*/ 45 w 52"/>
                  <a:gd name="T77" fmla="*/ 53 h 53"/>
                  <a:gd name="T78" fmla="*/ 7 w 52"/>
                  <a:gd name="T79" fmla="*/ 53 h 53"/>
                  <a:gd name="T80" fmla="*/ 0 w 52"/>
                  <a:gd name="T81" fmla="*/ 45 h 53"/>
                  <a:gd name="T82" fmla="*/ 0 w 52"/>
                  <a:gd name="T83" fmla="*/ 7 h 53"/>
                  <a:gd name="T84" fmla="*/ 7 w 52"/>
                  <a:gd name="T85" fmla="*/ 0 h 53"/>
                  <a:gd name="T86" fmla="*/ 45 w 52"/>
                  <a:gd name="T87" fmla="*/ 0 h 53"/>
                  <a:gd name="T88" fmla="*/ 52 w 52"/>
                  <a:gd name="T89" fmla="*/ 7 h 53"/>
                  <a:gd name="T90" fmla="*/ 49 w 52"/>
                  <a:gd name="T91" fmla="*/ 7 h 53"/>
                  <a:gd name="T92" fmla="*/ 45 w 52"/>
                  <a:gd name="T93" fmla="*/ 3 h 53"/>
                  <a:gd name="T94" fmla="*/ 7 w 52"/>
                  <a:gd name="T95" fmla="*/ 3 h 53"/>
                  <a:gd name="T96" fmla="*/ 3 w 52"/>
                  <a:gd name="T97" fmla="*/ 7 h 53"/>
                  <a:gd name="T98" fmla="*/ 3 w 52"/>
                  <a:gd name="T99" fmla="*/ 45 h 53"/>
                  <a:gd name="T100" fmla="*/ 7 w 52"/>
                  <a:gd name="T101" fmla="*/ 50 h 53"/>
                  <a:gd name="T102" fmla="*/ 45 w 52"/>
                  <a:gd name="T103" fmla="*/ 50 h 53"/>
                  <a:gd name="T104" fmla="*/ 49 w 52"/>
                  <a:gd name="T105" fmla="*/ 45 h 53"/>
                  <a:gd name="T106" fmla="*/ 49 w 52"/>
                  <a:gd name="T10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3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2" name="Freeform 31"/>
              <p:cNvSpPr>
                <a:spLocks noEditPoints="1"/>
              </p:cNvSpPr>
              <p:nvPr/>
            </p:nvSpPr>
            <p:spPr bwMode="auto">
              <a:xfrm>
                <a:off x="6247377" y="3109171"/>
                <a:ext cx="290845" cy="316321"/>
              </a:xfrm>
              <a:custGeom>
                <a:avLst/>
                <a:gdLst>
                  <a:gd name="T0" fmla="*/ 42 w 58"/>
                  <a:gd name="T1" fmla="*/ 4 h 63"/>
                  <a:gd name="T2" fmla="*/ 41 w 58"/>
                  <a:gd name="T3" fmla="*/ 10 h 63"/>
                  <a:gd name="T4" fmla="*/ 17 w 58"/>
                  <a:gd name="T5" fmla="*/ 47 h 63"/>
                  <a:gd name="T6" fmla="*/ 15 w 58"/>
                  <a:gd name="T7" fmla="*/ 54 h 63"/>
                  <a:gd name="T8" fmla="*/ 19 w 58"/>
                  <a:gd name="T9" fmla="*/ 47 h 63"/>
                  <a:gd name="T10" fmla="*/ 49 w 58"/>
                  <a:gd name="T11" fmla="*/ 19 h 63"/>
                  <a:gd name="T12" fmla="*/ 53 w 58"/>
                  <a:gd name="T13" fmla="*/ 14 h 63"/>
                  <a:gd name="T14" fmla="*/ 48 w 58"/>
                  <a:gd name="T15" fmla="*/ 19 h 63"/>
                  <a:gd name="T16" fmla="*/ 4 w 58"/>
                  <a:gd name="T17" fmla="*/ 43 h 63"/>
                  <a:gd name="T18" fmla="*/ 11 w 58"/>
                  <a:gd name="T19" fmla="*/ 41 h 63"/>
                  <a:gd name="T20" fmla="*/ 57 w 58"/>
                  <a:gd name="T21" fmla="*/ 28 h 63"/>
                  <a:gd name="T22" fmla="*/ 51 w 58"/>
                  <a:gd name="T23" fmla="*/ 30 h 63"/>
                  <a:gd name="T24" fmla="*/ 57 w 58"/>
                  <a:gd name="T25" fmla="*/ 28 h 63"/>
                  <a:gd name="T26" fmla="*/ 1 w 58"/>
                  <a:gd name="T27" fmla="*/ 28 h 63"/>
                  <a:gd name="T28" fmla="*/ 7 w 58"/>
                  <a:gd name="T29" fmla="*/ 30 h 63"/>
                  <a:gd name="T30" fmla="*/ 48 w 58"/>
                  <a:gd name="T31" fmla="*/ 39 h 63"/>
                  <a:gd name="T32" fmla="*/ 54 w 58"/>
                  <a:gd name="T33" fmla="*/ 44 h 63"/>
                  <a:gd name="T34" fmla="*/ 49 w 58"/>
                  <a:gd name="T35" fmla="*/ 39 h 63"/>
                  <a:gd name="T36" fmla="*/ 5 w 58"/>
                  <a:gd name="T37" fmla="*/ 16 h 63"/>
                  <a:gd name="T38" fmla="*/ 11 w 58"/>
                  <a:gd name="T39" fmla="*/ 18 h 63"/>
                  <a:gd name="T40" fmla="*/ 41 w 58"/>
                  <a:gd name="T41" fmla="*/ 47 h 63"/>
                  <a:gd name="T42" fmla="*/ 42 w 58"/>
                  <a:gd name="T43" fmla="*/ 54 h 63"/>
                  <a:gd name="T44" fmla="*/ 44 w 58"/>
                  <a:gd name="T45" fmla="*/ 53 h 63"/>
                  <a:gd name="T46" fmla="*/ 18 w 58"/>
                  <a:gd name="T47" fmla="*/ 11 h 63"/>
                  <a:gd name="T48" fmla="*/ 16 w 58"/>
                  <a:gd name="T49" fmla="*/ 4 h 63"/>
                  <a:gd name="T50" fmla="*/ 17 w 58"/>
                  <a:gd name="T51" fmla="*/ 10 h 63"/>
                  <a:gd name="T52" fmla="*/ 30 w 58"/>
                  <a:gd name="T53" fmla="*/ 1 h 63"/>
                  <a:gd name="T54" fmla="*/ 28 w 58"/>
                  <a:gd name="T55" fmla="*/ 7 h 63"/>
                  <a:gd name="T56" fmla="*/ 40 w 58"/>
                  <a:gd name="T57" fmla="*/ 41 h 63"/>
                  <a:gd name="T58" fmla="*/ 37 w 58"/>
                  <a:gd name="T59" fmla="*/ 51 h 63"/>
                  <a:gd name="T60" fmla="*/ 38 w 58"/>
                  <a:gd name="T61" fmla="*/ 55 h 63"/>
                  <a:gd name="T62" fmla="*/ 35 w 58"/>
                  <a:gd name="T63" fmla="*/ 60 h 63"/>
                  <a:gd name="T64" fmla="*/ 28 w 58"/>
                  <a:gd name="T65" fmla="*/ 63 h 63"/>
                  <a:gd name="T66" fmla="*/ 21 w 58"/>
                  <a:gd name="T67" fmla="*/ 58 h 63"/>
                  <a:gd name="T68" fmla="*/ 22 w 58"/>
                  <a:gd name="T69" fmla="*/ 53 h 63"/>
                  <a:gd name="T70" fmla="*/ 21 w 58"/>
                  <a:gd name="T71" fmla="*/ 49 h 63"/>
                  <a:gd name="T72" fmla="*/ 13 w 58"/>
                  <a:gd name="T73" fmla="*/ 29 h 63"/>
                  <a:gd name="T74" fmla="*/ 33 w 58"/>
                  <a:gd name="T75" fmla="*/ 61 h 63"/>
                  <a:gd name="T76" fmla="*/ 25 w 58"/>
                  <a:gd name="T77" fmla="*/ 61 h 63"/>
                  <a:gd name="T78" fmla="*/ 33 w 58"/>
                  <a:gd name="T79" fmla="*/ 61 h 63"/>
                  <a:gd name="T80" fmla="*/ 23 w 58"/>
                  <a:gd name="T81" fmla="*/ 58 h 63"/>
                  <a:gd name="T82" fmla="*/ 31 w 58"/>
                  <a:gd name="T83" fmla="*/ 58 h 63"/>
                  <a:gd name="T84" fmla="*/ 34 w 58"/>
                  <a:gd name="T85" fmla="*/ 57 h 63"/>
                  <a:gd name="T86" fmla="*/ 23 w 58"/>
                  <a:gd name="T87" fmla="*/ 55 h 63"/>
                  <a:gd name="T88" fmla="*/ 36 w 58"/>
                  <a:gd name="T89" fmla="*/ 55 h 63"/>
                  <a:gd name="T90" fmla="*/ 25 w 58"/>
                  <a:gd name="T91" fmla="*/ 52 h 63"/>
                  <a:gd name="T92" fmla="*/ 34 w 58"/>
                  <a:gd name="T93" fmla="*/ 52 h 63"/>
                  <a:gd name="T94" fmla="*/ 34 w 58"/>
                  <a:gd name="T95" fmla="*/ 50 h 63"/>
                  <a:gd name="T96" fmla="*/ 25 w 58"/>
                  <a:gd name="T97" fmla="*/ 49 h 63"/>
                  <a:gd name="T98" fmla="*/ 34 w 58"/>
                  <a:gd name="T99" fmla="*/ 50 h 63"/>
                  <a:gd name="T100" fmla="*/ 15 w 58"/>
                  <a:gd name="T101" fmla="*/ 29 h 63"/>
                  <a:gd name="T102" fmla="*/ 25 w 58"/>
                  <a:gd name="T103" fmla="*/ 47 h 63"/>
                  <a:gd name="T104" fmla="*/ 24 w 58"/>
                  <a:gd name="T105" fmla="*/ 31 h 63"/>
                  <a:gd name="T106" fmla="*/ 31 w 58"/>
                  <a:gd name="T107" fmla="*/ 47 h 63"/>
                  <a:gd name="T108" fmla="*/ 35 w 58"/>
                  <a:gd name="T109" fmla="*/ 32 h 63"/>
                  <a:gd name="T110" fmla="*/ 35 w 58"/>
                  <a:gd name="T11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3" name="Freeform 85"/>
              <p:cNvSpPr>
                <a:spLocks noEditPoints="1"/>
              </p:cNvSpPr>
              <p:nvPr/>
            </p:nvSpPr>
            <p:spPr bwMode="auto">
              <a:xfrm>
                <a:off x="5960994" y="2348196"/>
                <a:ext cx="250919" cy="188560"/>
              </a:xfrm>
              <a:custGeom>
                <a:avLst/>
                <a:gdLst>
                  <a:gd name="T0" fmla="*/ 53 w 71"/>
                  <a:gd name="T1" fmla="*/ 5 h 51"/>
                  <a:gd name="T2" fmla="*/ 0 w 71"/>
                  <a:gd name="T3" fmla="*/ 12 h 51"/>
                  <a:gd name="T4" fmla="*/ 8 w 71"/>
                  <a:gd name="T5" fmla="*/ 33 h 51"/>
                  <a:gd name="T6" fmla="*/ 12 w 71"/>
                  <a:gd name="T7" fmla="*/ 43 h 51"/>
                  <a:gd name="T8" fmla="*/ 46 w 71"/>
                  <a:gd name="T9" fmla="*/ 40 h 51"/>
                  <a:gd name="T10" fmla="*/ 11 w 71"/>
                  <a:gd name="T11" fmla="*/ 35 h 51"/>
                  <a:gd name="T12" fmla="*/ 48 w 71"/>
                  <a:gd name="T13" fmla="*/ 31 h 51"/>
                  <a:gd name="T14" fmla="*/ 56 w 71"/>
                  <a:gd name="T15" fmla="*/ 6 h 51"/>
                  <a:gd name="T16" fmla="*/ 71 w 71"/>
                  <a:gd name="T17" fmla="*/ 2 h 51"/>
                  <a:gd name="T18" fmla="*/ 45 w 71"/>
                  <a:gd name="T19" fmla="*/ 18 h 51"/>
                  <a:gd name="T20" fmla="*/ 49 w 71"/>
                  <a:gd name="T21" fmla="*/ 18 h 51"/>
                  <a:gd name="T22" fmla="*/ 45 w 71"/>
                  <a:gd name="T23" fmla="*/ 20 h 51"/>
                  <a:gd name="T24" fmla="*/ 9 w 71"/>
                  <a:gd name="T25" fmla="*/ 30 h 51"/>
                  <a:gd name="T26" fmla="*/ 12 w 71"/>
                  <a:gd name="T27" fmla="*/ 32 h 51"/>
                  <a:gd name="T28" fmla="*/ 28 w 71"/>
                  <a:gd name="T29" fmla="*/ 18 h 51"/>
                  <a:gd name="T30" fmla="*/ 35 w 71"/>
                  <a:gd name="T31" fmla="*/ 18 h 51"/>
                  <a:gd name="T32" fmla="*/ 43 w 71"/>
                  <a:gd name="T33" fmla="*/ 18 h 51"/>
                  <a:gd name="T34" fmla="*/ 28 w 71"/>
                  <a:gd name="T35" fmla="*/ 20 h 51"/>
                  <a:gd name="T36" fmla="*/ 28 w 71"/>
                  <a:gd name="T37" fmla="*/ 25 h 51"/>
                  <a:gd name="T38" fmla="*/ 21 w 71"/>
                  <a:gd name="T39" fmla="*/ 25 h 51"/>
                  <a:gd name="T40" fmla="*/ 26 w 71"/>
                  <a:gd name="T41" fmla="*/ 25 h 51"/>
                  <a:gd name="T42" fmla="*/ 20 w 71"/>
                  <a:gd name="T43" fmla="*/ 13 h 51"/>
                  <a:gd name="T44" fmla="*/ 18 w 71"/>
                  <a:gd name="T45" fmla="*/ 18 h 51"/>
                  <a:gd name="T46" fmla="*/ 18 w 71"/>
                  <a:gd name="T47" fmla="*/ 13 h 51"/>
                  <a:gd name="T48" fmla="*/ 19 w 71"/>
                  <a:gd name="T49" fmla="*/ 25 h 51"/>
                  <a:gd name="T50" fmla="*/ 18 w 71"/>
                  <a:gd name="T51" fmla="*/ 20 h 51"/>
                  <a:gd name="T52" fmla="*/ 5 w 71"/>
                  <a:gd name="T53" fmla="*/ 20 h 51"/>
                  <a:gd name="T54" fmla="*/ 13 w 71"/>
                  <a:gd name="T55" fmla="*/ 27 h 51"/>
                  <a:gd name="T56" fmla="*/ 14 w 71"/>
                  <a:gd name="T57" fmla="*/ 32 h 51"/>
                  <a:gd name="T58" fmla="*/ 26 w 71"/>
                  <a:gd name="T59" fmla="*/ 27 h 51"/>
                  <a:gd name="T60" fmla="*/ 21 w 71"/>
                  <a:gd name="T61" fmla="*/ 27 h 51"/>
                  <a:gd name="T62" fmla="*/ 33 w 71"/>
                  <a:gd name="T63" fmla="*/ 32 h 51"/>
                  <a:gd name="T64" fmla="*/ 36 w 71"/>
                  <a:gd name="T65" fmla="*/ 27 h 51"/>
                  <a:gd name="T66" fmla="*/ 35 w 71"/>
                  <a:gd name="T67" fmla="*/ 32 h 51"/>
                  <a:gd name="T68" fmla="*/ 37 w 71"/>
                  <a:gd name="T69" fmla="*/ 20 h 51"/>
                  <a:gd name="T70" fmla="*/ 36 w 71"/>
                  <a:gd name="T71" fmla="*/ 25 h 51"/>
                  <a:gd name="T72" fmla="*/ 9 w 71"/>
                  <a:gd name="T73" fmla="*/ 13 h 51"/>
                  <a:gd name="T74" fmla="*/ 3 w 71"/>
                  <a:gd name="T75" fmla="*/ 14 h 51"/>
                  <a:gd name="T76" fmla="*/ 42 w 71"/>
                  <a:gd name="T77" fmla="*/ 32 h 51"/>
                  <a:gd name="T78" fmla="*/ 46 w 71"/>
                  <a:gd name="T79" fmla="*/ 27 h 51"/>
                  <a:gd name="T80" fmla="*/ 13 w 71"/>
                  <a:gd name="T81" fmla="*/ 44 h 51"/>
                  <a:gd name="T82" fmla="*/ 17 w 71"/>
                  <a:gd name="T83" fmla="*/ 48 h 51"/>
                  <a:gd name="T84" fmla="*/ 12 w 71"/>
                  <a:gd name="T85" fmla="*/ 48 h 51"/>
                  <a:gd name="T86" fmla="*/ 13 w 71"/>
                  <a:gd name="T87" fmla="*/ 49 h 51"/>
                  <a:gd name="T88" fmla="*/ 40 w 71"/>
                  <a:gd name="T89" fmla="*/ 51 h 51"/>
                  <a:gd name="T90" fmla="*/ 40 w 71"/>
                  <a:gd name="T91" fmla="*/ 49 h 51"/>
                  <a:gd name="T92" fmla="*/ 42 w 71"/>
                  <a:gd name="T9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5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7048915" y="1566049"/>
                <a:ext cx="323243" cy="340955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5" name="Freeform 30"/>
              <p:cNvSpPr>
                <a:spLocks noEditPoints="1"/>
              </p:cNvSpPr>
              <p:nvPr/>
            </p:nvSpPr>
            <p:spPr bwMode="auto">
              <a:xfrm>
                <a:off x="5147268" y="5467123"/>
                <a:ext cx="299883" cy="284634"/>
              </a:xfrm>
              <a:custGeom>
                <a:avLst/>
                <a:gdLst>
                  <a:gd name="T0" fmla="*/ 75 w 75"/>
                  <a:gd name="T1" fmla="*/ 27 h 71"/>
                  <a:gd name="T2" fmla="*/ 69 w 75"/>
                  <a:gd name="T3" fmla="*/ 14 h 71"/>
                  <a:gd name="T4" fmla="*/ 64 w 75"/>
                  <a:gd name="T5" fmla="*/ 0 h 71"/>
                  <a:gd name="T6" fmla="*/ 5 w 75"/>
                  <a:gd name="T7" fmla="*/ 11 h 71"/>
                  <a:gd name="T8" fmla="*/ 1 w 75"/>
                  <a:gd name="T9" fmla="*/ 26 h 71"/>
                  <a:gd name="T10" fmla="*/ 0 w 75"/>
                  <a:gd name="T11" fmla="*/ 31 h 71"/>
                  <a:gd name="T12" fmla="*/ 1 w 75"/>
                  <a:gd name="T13" fmla="*/ 65 h 71"/>
                  <a:gd name="T14" fmla="*/ 70 w 75"/>
                  <a:gd name="T15" fmla="*/ 71 h 71"/>
                  <a:gd name="T16" fmla="*/ 70 w 75"/>
                  <a:gd name="T17" fmla="*/ 61 h 71"/>
                  <a:gd name="T18" fmla="*/ 4 w 75"/>
                  <a:gd name="T19" fmla="*/ 26 h 71"/>
                  <a:gd name="T20" fmla="*/ 71 w 75"/>
                  <a:gd name="T21" fmla="*/ 26 h 71"/>
                  <a:gd name="T22" fmla="*/ 58 w 75"/>
                  <a:gd name="T23" fmla="*/ 33 h 71"/>
                  <a:gd name="T24" fmla="*/ 54 w 75"/>
                  <a:gd name="T25" fmla="*/ 28 h 71"/>
                  <a:gd name="T26" fmla="*/ 52 w 75"/>
                  <a:gd name="T27" fmla="*/ 31 h 71"/>
                  <a:gd name="T28" fmla="*/ 44 w 75"/>
                  <a:gd name="T29" fmla="*/ 31 h 71"/>
                  <a:gd name="T30" fmla="*/ 52 w 75"/>
                  <a:gd name="T31" fmla="*/ 31 h 71"/>
                  <a:gd name="T32" fmla="*/ 37 w 75"/>
                  <a:gd name="T33" fmla="*/ 33 h 71"/>
                  <a:gd name="T34" fmla="*/ 42 w 75"/>
                  <a:gd name="T35" fmla="*/ 28 h 71"/>
                  <a:gd name="T36" fmla="*/ 28 w 75"/>
                  <a:gd name="T37" fmla="*/ 33 h 71"/>
                  <a:gd name="T38" fmla="*/ 23 w 75"/>
                  <a:gd name="T39" fmla="*/ 28 h 71"/>
                  <a:gd name="T40" fmla="*/ 21 w 75"/>
                  <a:gd name="T41" fmla="*/ 28 h 71"/>
                  <a:gd name="T42" fmla="*/ 17 w 75"/>
                  <a:gd name="T43" fmla="*/ 33 h 71"/>
                  <a:gd name="T44" fmla="*/ 21 w 75"/>
                  <a:gd name="T45" fmla="*/ 28 h 71"/>
                  <a:gd name="T46" fmla="*/ 18 w 75"/>
                  <a:gd name="T47" fmla="*/ 35 h 71"/>
                  <a:gd name="T48" fmla="*/ 28 w 75"/>
                  <a:gd name="T49" fmla="*/ 35 h 71"/>
                  <a:gd name="T50" fmla="*/ 38 w 75"/>
                  <a:gd name="T51" fmla="*/ 35 h 71"/>
                  <a:gd name="T52" fmla="*/ 48 w 75"/>
                  <a:gd name="T53" fmla="*/ 35 h 71"/>
                  <a:gd name="T54" fmla="*/ 58 w 75"/>
                  <a:gd name="T55" fmla="*/ 35 h 71"/>
                  <a:gd name="T56" fmla="*/ 67 w 75"/>
                  <a:gd name="T57" fmla="*/ 62 h 71"/>
                  <a:gd name="T58" fmla="*/ 29 w 75"/>
                  <a:gd name="T59" fmla="*/ 40 h 71"/>
                  <a:gd name="T60" fmla="*/ 13 w 75"/>
                  <a:gd name="T61" fmla="*/ 62 h 71"/>
                  <a:gd name="T62" fmla="*/ 12 w 75"/>
                  <a:gd name="T63" fmla="*/ 33 h 71"/>
                  <a:gd name="T64" fmla="*/ 28 w 75"/>
                  <a:gd name="T65" fmla="*/ 42 h 71"/>
                  <a:gd name="T66" fmla="*/ 68 w 75"/>
                  <a:gd name="T67" fmla="*/ 33 h 71"/>
                  <a:gd name="T68" fmla="*/ 64 w 75"/>
                  <a:gd name="T69" fmla="*/ 28 h 71"/>
                  <a:gd name="T70" fmla="*/ 68 w 75"/>
                  <a:gd name="T71" fmla="*/ 33 h 71"/>
                  <a:gd name="T72" fmla="*/ 11 w 75"/>
                  <a:gd name="T73" fmla="*/ 14 h 71"/>
                  <a:gd name="T74" fmla="*/ 11 w 75"/>
                  <a:gd name="T75" fmla="*/ 3 h 71"/>
                  <a:gd name="T76" fmla="*/ 67 w 75"/>
                  <a:gd name="T77" fmla="*/ 11 h 71"/>
                  <a:gd name="T78" fmla="*/ 11 w 75"/>
                  <a:gd name="T79" fmla="*/ 31 h 71"/>
                  <a:gd name="T80" fmla="*/ 3 w 75"/>
                  <a:gd name="T81" fmla="*/ 31 h 71"/>
                  <a:gd name="T82" fmla="*/ 4 w 75"/>
                  <a:gd name="T83" fmla="*/ 65 h 71"/>
                  <a:gd name="T84" fmla="*/ 29 w 75"/>
                  <a:gd name="T85" fmla="*/ 64 h 71"/>
                  <a:gd name="T86" fmla="*/ 71 w 75"/>
                  <a:gd name="T87" fmla="*/ 67 h 71"/>
                  <a:gd name="T88" fmla="*/ 4 w 75"/>
                  <a:gd name="T89" fmla="*/ 67 h 71"/>
                  <a:gd name="T90" fmla="*/ 62 w 75"/>
                  <a:gd name="T91" fmla="*/ 56 h 71"/>
                  <a:gd name="T92" fmla="*/ 39 w 75"/>
                  <a:gd name="T93" fmla="*/ 40 h 71"/>
                  <a:gd name="T94" fmla="*/ 39 w 75"/>
                  <a:gd name="T95" fmla="*/ 57 h 71"/>
                  <a:gd name="T96" fmla="*/ 60 w 75"/>
                  <a:gd name="T97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" h="71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6" name="Freeform 32"/>
              <p:cNvSpPr>
                <a:spLocks noEditPoints="1"/>
              </p:cNvSpPr>
              <p:nvPr/>
            </p:nvSpPr>
            <p:spPr bwMode="auto">
              <a:xfrm>
                <a:off x="6843052" y="5474730"/>
                <a:ext cx="311167" cy="347437"/>
              </a:xfrm>
              <a:custGeom>
                <a:avLst/>
                <a:gdLst>
                  <a:gd name="T0" fmla="*/ 55 w 69"/>
                  <a:gd name="T1" fmla="*/ 0 h 77"/>
                  <a:gd name="T2" fmla="*/ 45 w 69"/>
                  <a:gd name="T3" fmla="*/ 5 h 77"/>
                  <a:gd name="T4" fmla="*/ 31 w 69"/>
                  <a:gd name="T5" fmla="*/ 7 h 77"/>
                  <a:gd name="T6" fmla="*/ 24 w 69"/>
                  <a:gd name="T7" fmla="*/ 7 h 77"/>
                  <a:gd name="T8" fmla="*/ 10 w 69"/>
                  <a:gd name="T9" fmla="*/ 5 h 77"/>
                  <a:gd name="T10" fmla="*/ 0 w 69"/>
                  <a:gd name="T11" fmla="*/ 69 h 77"/>
                  <a:gd name="T12" fmla="*/ 69 w 69"/>
                  <a:gd name="T13" fmla="*/ 14 h 77"/>
                  <a:gd name="T14" fmla="*/ 10 w 69"/>
                  <a:gd name="T15" fmla="*/ 13 h 77"/>
                  <a:gd name="T16" fmla="*/ 24 w 69"/>
                  <a:gd name="T17" fmla="*/ 10 h 77"/>
                  <a:gd name="T18" fmla="*/ 31 w 69"/>
                  <a:gd name="T19" fmla="*/ 10 h 77"/>
                  <a:gd name="T20" fmla="*/ 45 w 69"/>
                  <a:gd name="T21" fmla="*/ 13 h 77"/>
                  <a:gd name="T22" fmla="*/ 55 w 69"/>
                  <a:gd name="T23" fmla="*/ 17 h 77"/>
                  <a:gd name="T24" fmla="*/ 66 w 69"/>
                  <a:gd name="T25" fmla="*/ 14 h 77"/>
                  <a:gd name="T26" fmla="*/ 7 w 69"/>
                  <a:gd name="T27" fmla="*/ 10 h 77"/>
                  <a:gd name="T28" fmla="*/ 61 w 69"/>
                  <a:gd name="T29" fmla="*/ 74 h 77"/>
                  <a:gd name="T30" fmla="*/ 34 w 69"/>
                  <a:gd name="T31" fmla="*/ 39 h 77"/>
                  <a:gd name="T32" fmla="*/ 34 w 69"/>
                  <a:gd name="T33" fmla="*/ 39 h 77"/>
                  <a:gd name="T34" fmla="*/ 33 w 69"/>
                  <a:gd name="T35" fmla="*/ 36 h 77"/>
                  <a:gd name="T36" fmla="*/ 44 w 69"/>
                  <a:gd name="T37" fmla="*/ 33 h 77"/>
                  <a:gd name="T38" fmla="*/ 45 w 69"/>
                  <a:gd name="T39" fmla="*/ 36 h 77"/>
                  <a:gd name="T40" fmla="*/ 54 w 69"/>
                  <a:gd name="T41" fmla="*/ 39 h 77"/>
                  <a:gd name="T42" fmla="*/ 54 w 69"/>
                  <a:gd name="T43" fmla="*/ 39 h 77"/>
                  <a:gd name="T44" fmla="*/ 53 w 69"/>
                  <a:gd name="T45" fmla="*/ 36 h 77"/>
                  <a:gd name="T46" fmla="*/ 14 w 69"/>
                  <a:gd name="T47" fmla="*/ 43 h 77"/>
                  <a:gd name="T48" fmla="*/ 15 w 69"/>
                  <a:gd name="T49" fmla="*/ 46 h 77"/>
                  <a:gd name="T50" fmla="*/ 24 w 69"/>
                  <a:gd name="T51" fmla="*/ 49 h 77"/>
                  <a:gd name="T52" fmla="*/ 24 w 69"/>
                  <a:gd name="T53" fmla="*/ 49 h 77"/>
                  <a:gd name="T54" fmla="*/ 23 w 69"/>
                  <a:gd name="T55" fmla="*/ 46 h 77"/>
                  <a:gd name="T56" fmla="*/ 34 w 69"/>
                  <a:gd name="T57" fmla="*/ 43 h 77"/>
                  <a:gd name="T58" fmla="*/ 35 w 69"/>
                  <a:gd name="T59" fmla="*/ 46 h 77"/>
                  <a:gd name="T60" fmla="*/ 44 w 69"/>
                  <a:gd name="T61" fmla="*/ 49 h 77"/>
                  <a:gd name="T62" fmla="*/ 44 w 69"/>
                  <a:gd name="T63" fmla="*/ 49 h 77"/>
                  <a:gd name="T64" fmla="*/ 43 w 69"/>
                  <a:gd name="T65" fmla="*/ 46 h 77"/>
                  <a:gd name="T66" fmla="*/ 54 w 69"/>
                  <a:gd name="T67" fmla="*/ 43 h 77"/>
                  <a:gd name="T68" fmla="*/ 55 w 69"/>
                  <a:gd name="T69" fmla="*/ 46 h 77"/>
                  <a:gd name="T70" fmla="*/ 14 w 69"/>
                  <a:gd name="T71" fmla="*/ 59 h 77"/>
                  <a:gd name="T72" fmla="*/ 14 w 69"/>
                  <a:gd name="T73" fmla="*/ 59 h 77"/>
                  <a:gd name="T74" fmla="*/ 13 w 69"/>
                  <a:gd name="T75" fmla="*/ 56 h 77"/>
                  <a:gd name="T76" fmla="*/ 24 w 69"/>
                  <a:gd name="T77" fmla="*/ 53 h 77"/>
                  <a:gd name="T78" fmla="*/ 25 w 69"/>
                  <a:gd name="T79" fmla="*/ 56 h 77"/>
                  <a:gd name="T80" fmla="*/ 34 w 69"/>
                  <a:gd name="T81" fmla="*/ 59 h 77"/>
                  <a:gd name="T82" fmla="*/ 34 w 69"/>
                  <a:gd name="T83" fmla="*/ 59 h 77"/>
                  <a:gd name="T84" fmla="*/ 33 w 69"/>
                  <a:gd name="T85" fmla="*/ 56 h 77"/>
                  <a:gd name="T86" fmla="*/ 44 w 69"/>
                  <a:gd name="T87" fmla="*/ 53 h 77"/>
                  <a:gd name="T88" fmla="*/ 45 w 69"/>
                  <a:gd name="T89" fmla="*/ 56 h 77"/>
                  <a:gd name="T90" fmla="*/ 54 w 69"/>
                  <a:gd name="T91" fmla="*/ 59 h 77"/>
                  <a:gd name="T92" fmla="*/ 54 w 69"/>
                  <a:gd name="T93" fmla="*/ 59 h 77"/>
                  <a:gd name="T94" fmla="*/ 53 w 69"/>
                  <a:gd name="T95" fmla="*/ 56 h 77"/>
                  <a:gd name="T96" fmla="*/ 14 w 69"/>
                  <a:gd name="T97" fmla="*/ 63 h 77"/>
                  <a:gd name="T98" fmla="*/ 15 w 69"/>
                  <a:gd name="T99" fmla="*/ 65 h 77"/>
                  <a:gd name="T100" fmla="*/ 24 w 69"/>
                  <a:gd name="T101" fmla="*/ 68 h 77"/>
                  <a:gd name="T102" fmla="*/ 24 w 69"/>
                  <a:gd name="T103" fmla="*/ 68 h 77"/>
                  <a:gd name="T104" fmla="*/ 23 w 69"/>
                  <a:gd name="T105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77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7" name="Freeform 41"/>
              <p:cNvSpPr>
                <a:spLocks noEditPoints="1"/>
              </p:cNvSpPr>
              <p:nvPr/>
            </p:nvSpPr>
            <p:spPr bwMode="auto">
              <a:xfrm>
                <a:off x="8626374" y="3481429"/>
                <a:ext cx="328520" cy="317570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8" name="Freeform 17"/>
              <p:cNvSpPr>
                <a:spLocks noEditPoints="1"/>
              </p:cNvSpPr>
              <p:nvPr/>
            </p:nvSpPr>
            <p:spPr bwMode="auto">
              <a:xfrm>
                <a:off x="4270782" y="4215532"/>
                <a:ext cx="353973" cy="299836"/>
              </a:xfrm>
              <a:custGeom>
                <a:avLst/>
                <a:gdLst>
                  <a:gd name="T0" fmla="*/ 70 w 72"/>
                  <a:gd name="T1" fmla="*/ 16 h 61"/>
                  <a:gd name="T2" fmla="*/ 56 w 72"/>
                  <a:gd name="T3" fmla="*/ 18 h 61"/>
                  <a:gd name="T4" fmla="*/ 43 w 72"/>
                  <a:gd name="T5" fmla="*/ 46 h 61"/>
                  <a:gd name="T6" fmla="*/ 12 w 72"/>
                  <a:gd name="T7" fmla="*/ 46 h 61"/>
                  <a:gd name="T8" fmla="*/ 13 w 72"/>
                  <a:gd name="T9" fmla="*/ 49 h 61"/>
                  <a:gd name="T10" fmla="*/ 48 w 72"/>
                  <a:gd name="T11" fmla="*/ 51 h 61"/>
                  <a:gd name="T12" fmla="*/ 13 w 72"/>
                  <a:gd name="T13" fmla="*/ 52 h 61"/>
                  <a:gd name="T14" fmla="*/ 9 w 72"/>
                  <a:gd name="T15" fmla="*/ 45 h 61"/>
                  <a:gd name="T16" fmla="*/ 7 w 72"/>
                  <a:gd name="T17" fmla="*/ 42 h 61"/>
                  <a:gd name="T18" fmla="*/ 1 w 72"/>
                  <a:gd name="T19" fmla="*/ 23 h 61"/>
                  <a:gd name="T20" fmla="*/ 10 w 72"/>
                  <a:gd name="T21" fmla="*/ 41 h 61"/>
                  <a:gd name="T22" fmla="*/ 43 w 72"/>
                  <a:gd name="T23" fmla="*/ 43 h 61"/>
                  <a:gd name="T24" fmla="*/ 54 w 72"/>
                  <a:gd name="T25" fmla="*/ 17 h 61"/>
                  <a:gd name="T26" fmla="*/ 70 w 72"/>
                  <a:gd name="T27" fmla="*/ 13 h 61"/>
                  <a:gd name="T28" fmla="*/ 18 w 72"/>
                  <a:gd name="T29" fmla="*/ 57 h 61"/>
                  <a:gd name="T30" fmla="*/ 11 w 72"/>
                  <a:gd name="T31" fmla="*/ 57 h 61"/>
                  <a:gd name="T32" fmla="*/ 18 w 72"/>
                  <a:gd name="T33" fmla="*/ 57 h 61"/>
                  <a:gd name="T34" fmla="*/ 14 w 72"/>
                  <a:gd name="T35" fmla="*/ 55 h 61"/>
                  <a:gd name="T36" fmla="*/ 14 w 72"/>
                  <a:gd name="T37" fmla="*/ 59 h 61"/>
                  <a:gd name="T38" fmla="*/ 45 w 72"/>
                  <a:gd name="T39" fmla="*/ 57 h 61"/>
                  <a:gd name="T40" fmla="*/ 38 w 72"/>
                  <a:gd name="T41" fmla="*/ 57 h 61"/>
                  <a:gd name="T42" fmla="*/ 45 w 72"/>
                  <a:gd name="T43" fmla="*/ 57 h 61"/>
                  <a:gd name="T44" fmla="*/ 41 w 72"/>
                  <a:gd name="T45" fmla="*/ 55 h 61"/>
                  <a:gd name="T46" fmla="*/ 41 w 72"/>
                  <a:gd name="T47" fmla="*/ 59 h 61"/>
                  <a:gd name="T48" fmla="*/ 12 w 72"/>
                  <a:gd name="T49" fmla="*/ 37 h 61"/>
                  <a:gd name="T50" fmla="*/ 45 w 72"/>
                  <a:gd name="T51" fmla="*/ 36 h 61"/>
                  <a:gd name="T52" fmla="*/ 12 w 72"/>
                  <a:gd name="T53" fmla="*/ 35 h 61"/>
                  <a:gd name="T54" fmla="*/ 12 w 72"/>
                  <a:gd name="T55" fmla="*/ 37 h 61"/>
                  <a:gd name="T56" fmla="*/ 12 w 72"/>
                  <a:gd name="T57" fmla="*/ 40 h 61"/>
                  <a:gd name="T58" fmla="*/ 43 w 72"/>
                  <a:gd name="T59" fmla="*/ 41 h 61"/>
                  <a:gd name="T60" fmla="*/ 43 w 72"/>
                  <a:gd name="T61" fmla="*/ 39 h 61"/>
                  <a:gd name="T62" fmla="*/ 37 w 72"/>
                  <a:gd name="T63" fmla="*/ 31 h 61"/>
                  <a:gd name="T64" fmla="*/ 44 w 72"/>
                  <a:gd name="T65" fmla="*/ 30 h 61"/>
                  <a:gd name="T66" fmla="*/ 43 w 72"/>
                  <a:gd name="T67" fmla="*/ 0 h 61"/>
                  <a:gd name="T68" fmla="*/ 36 w 72"/>
                  <a:gd name="T69" fmla="*/ 0 h 61"/>
                  <a:gd name="T70" fmla="*/ 37 w 72"/>
                  <a:gd name="T71" fmla="*/ 31 h 61"/>
                  <a:gd name="T72" fmla="*/ 31 w 72"/>
                  <a:gd name="T73" fmla="*/ 31 h 61"/>
                  <a:gd name="T74" fmla="*/ 32 w 72"/>
                  <a:gd name="T75" fmla="*/ 8 h 61"/>
                  <a:gd name="T76" fmla="*/ 25 w 72"/>
                  <a:gd name="T77" fmla="*/ 8 h 61"/>
                  <a:gd name="T78" fmla="*/ 24 w 72"/>
                  <a:gd name="T79" fmla="*/ 30 h 61"/>
                  <a:gd name="T80" fmla="*/ 13 w 72"/>
                  <a:gd name="T81" fmla="*/ 31 h 61"/>
                  <a:gd name="T82" fmla="*/ 20 w 72"/>
                  <a:gd name="T83" fmla="*/ 30 h 61"/>
                  <a:gd name="T84" fmla="*/ 20 w 72"/>
                  <a:gd name="T85" fmla="*/ 16 h 61"/>
                  <a:gd name="T86" fmla="*/ 13 w 72"/>
                  <a:gd name="T87" fmla="*/ 16 h 61"/>
                  <a:gd name="T88" fmla="*/ 13 w 72"/>
                  <a:gd name="T8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61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9" name="Freeform 52"/>
              <p:cNvSpPr>
                <a:spLocks noEditPoints="1"/>
              </p:cNvSpPr>
              <p:nvPr/>
            </p:nvSpPr>
            <p:spPr bwMode="auto">
              <a:xfrm>
                <a:off x="7414484" y="4462722"/>
                <a:ext cx="427572" cy="402274"/>
              </a:xfrm>
              <a:custGeom>
                <a:avLst/>
                <a:gdLst>
                  <a:gd name="T0" fmla="*/ 23 w 68"/>
                  <a:gd name="T1" fmla="*/ 5 h 67"/>
                  <a:gd name="T2" fmla="*/ 7 w 68"/>
                  <a:gd name="T3" fmla="*/ 11 h 67"/>
                  <a:gd name="T4" fmla="*/ 7 w 68"/>
                  <a:gd name="T5" fmla="*/ 67 h 67"/>
                  <a:gd name="T6" fmla="*/ 38 w 68"/>
                  <a:gd name="T7" fmla="*/ 62 h 67"/>
                  <a:gd name="T8" fmla="*/ 49 w 68"/>
                  <a:gd name="T9" fmla="*/ 56 h 67"/>
                  <a:gd name="T10" fmla="*/ 64 w 68"/>
                  <a:gd name="T11" fmla="*/ 47 h 67"/>
                  <a:gd name="T12" fmla="*/ 60 w 68"/>
                  <a:gd name="T13" fmla="*/ 0 h 67"/>
                  <a:gd name="T14" fmla="*/ 52 w 68"/>
                  <a:gd name="T15" fmla="*/ 51 h 67"/>
                  <a:gd name="T16" fmla="*/ 59 w 68"/>
                  <a:gd name="T17" fmla="*/ 44 h 67"/>
                  <a:gd name="T18" fmla="*/ 56 w 68"/>
                  <a:gd name="T19" fmla="*/ 41 h 67"/>
                  <a:gd name="T20" fmla="*/ 56 w 68"/>
                  <a:gd name="T21" fmla="*/ 51 h 67"/>
                  <a:gd name="T22" fmla="*/ 50 w 68"/>
                  <a:gd name="T23" fmla="*/ 43 h 67"/>
                  <a:gd name="T24" fmla="*/ 33 w 68"/>
                  <a:gd name="T25" fmla="*/ 45 h 67"/>
                  <a:gd name="T26" fmla="*/ 48 w 68"/>
                  <a:gd name="T27" fmla="*/ 53 h 67"/>
                  <a:gd name="T28" fmla="*/ 26 w 68"/>
                  <a:gd name="T29" fmla="*/ 7 h 67"/>
                  <a:gd name="T30" fmla="*/ 65 w 68"/>
                  <a:gd name="T31" fmla="*/ 7 h 67"/>
                  <a:gd name="T32" fmla="*/ 56 w 68"/>
                  <a:gd name="T33" fmla="*/ 39 h 67"/>
                  <a:gd name="T34" fmla="*/ 9 w 68"/>
                  <a:gd name="T35" fmla="*/ 23 h 67"/>
                  <a:gd name="T36" fmla="*/ 12 w 68"/>
                  <a:gd name="T37" fmla="*/ 30 h 67"/>
                  <a:gd name="T38" fmla="*/ 10 w 68"/>
                  <a:gd name="T39" fmla="*/ 32 h 67"/>
                  <a:gd name="T40" fmla="*/ 10 w 68"/>
                  <a:gd name="T41" fmla="*/ 38 h 67"/>
                  <a:gd name="T42" fmla="*/ 12 w 68"/>
                  <a:gd name="T43" fmla="*/ 40 h 67"/>
                  <a:gd name="T44" fmla="*/ 9 w 68"/>
                  <a:gd name="T45" fmla="*/ 47 h 67"/>
                  <a:gd name="T46" fmla="*/ 12 w 68"/>
                  <a:gd name="T47" fmla="*/ 54 h 67"/>
                  <a:gd name="T48" fmla="*/ 9 w 68"/>
                  <a:gd name="T49" fmla="*/ 55 h 67"/>
                  <a:gd name="T50" fmla="*/ 19 w 68"/>
                  <a:gd name="T51" fmla="*/ 61 h 67"/>
                  <a:gd name="T52" fmla="*/ 25 w 68"/>
                  <a:gd name="T53" fmla="*/ 64 h 67"/>
                  <a:gd name="T54" fmla="*/ 3 w 68"/>
                  <a:gd name="T55" fmla="*/ 19 h 67"/>
                  <a:gd name="T56" fmla="*/ 12 w 68"/>
                  <a:gd name="T57" fmla="*/ 22 h 67"/>
                  <a:gd name="T58" fmla="*/ 34 w 68"/>
                  <a:gd name="T59" fmla="*/ 61 h 67"/>
                  <a:gd name="T60" fmla="*/ 19 w 68"/>
                  <a:gd name="T61" fmla="*/ 59 h 67"/>
                  <a:gd name="T62" fmla="*/ 19 w 68"/>
                  <a:gd name="T63" fmla="*/ 8 h 67"/>
                  <a:gd name="T64" fmla="*/ 21 w 68"/>
                  <a:gd name="T65" fmla="*/ 17 h 67"/>
                  <a:gd name="T66" fmla="*/ 24 w 68"/>
                  <a:gd name="T67" fmla="*/ 19 h 67"/>
                  <a:gd name="T68" fmla="*/ 20 w 68"/>
                  <a:gd name="T69" fmla="*/ 26 h 67"/>
                  <a:gd name="T70" fmla="*/ 24 w 68"/>
                  <a:gd name="T71" fmla="*/ 33 h 67"/>
                  <a:gd name="T72" fmla="*/ 21 w 68"/>
                  <a:gd name="T73" fmla="*/ 35 h 67"/>
                  <a:gd name="T74" fmla="*/ 21 w 68"/>
                  <a:gd name="T75" fmla="*/ 41 h 67"/>
                  <a:gd name="T76" fmla="*/ 24 w 68"/>
                  <a:gd name="T77" fmla="*/ 43 h 67"/>
                  <a:gd name="T78" fmla="*/ 21 w 68"/>
                  <a:gd name="T79" fmla="*/ 49 h 67"/>
                  <a:gd name="T80" fmla="*/ 24 w 68"/>
                  <a:gd name="T81" fmla="*/ 51 h 67"/>
                  <a:gd name="T82" fmla="*/ 38 w 68"/>
                  <a:gd name="T83" fmla="*/ 57 h 67"/>
                  <a:gd name="T84" fmla="*/ 40 w 68"/>
                  <a:gd name="T85" fmla="*/ 58 h 67"/>
                  <a:gd name="T86" fmla="*/ 40 w 68"/>
                  <a:gd name="T87" fmla="*/ 55 h 67"/>
                  <a:gd name="T88" fmla="*/ 40 w 68"/>
                  <a:gd name="T89" fmla="*/ 58 h 67"/>
                  <a:gd name="T90" fmla="*/ 33 w 68"/>
                  <a:gd name="T91" fmla="*/ 13 h 67"/>
                  <a:gd name="T92" fmla="*/ 58 w 68"/>
                  <a:gd name="T93" fmla="*/ 11 h 67"/>
                  <a:gd name="T94" fmla="*/ 58 w 68"/>
                  <a:gd name="T95" fmla="*/ 21 h 67"/>
                  <a:gd name="T96" fmla="*/ 33 w 68"/>
                  <a:gd name="T97" fmla="*/ 19 h 67"/>
                  <a:gd name="T98" fmla="*/ 59 w 68"/>
                  <a:gd name="T99" fmla="*/ 28 h 67"/>
                  <a:gd name="T100" fmla="*/ 32 w 68"/>
                  <a:gd name="T101" fmla="*/ 28 h 67"/>
                  <a:gd name="T102" fmla="*/ 59 w 68"/>
                  <a:gd name="T103" fmla="*/ 28 h 67"/>
                  <a:gd name="T104" fmla="*/ 33 w 68"/>
                  <a:gd name="T105" fmla="*/ 37 h 67"/>
                  <a:gd name="T106" fmla="*/ 58 w 68"/>
                  <a:gd name="T107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0" name="Freeform 36"/>
              <p:cNvSpPr>
                <a:spLocks noEditPoints="1"/>
              </p:cNvSpPr>
              <p:nvPr/>
            </p:nvSpPr>
            <p:spPr bwMode="auto">
              <a:xfrm>
                <a:off x="7626142" y="3331001"/>
                <a:ext cx="421885" cy="352397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1" name="Freeform 24"/>
              <p:cNvSpPr>
                <a:spLocks noEditPoints="1"/>
              </p:cNvSpPr>
              <p:nvPr/>
            </p:nvSpPr>
            <p:spPr bwMode="auto">
              <a:xfrm>
                <a:off x="5655996" y="1632312"/>
                <a:ext cx="288083" cy="303868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2" name="Freeform 54"/>
              <p:cNvSpPr>
                <a:spLocks noEditPoints="1"/>
              </p:cNvSpPr>
              <p:nvPr/>
            </p:nvSpPr>
            <p:spPr bwMode="auto">
              <a:xfrm>
                <a:off x="4791165" y="5149532"/>
                <a:ext cx="329105" cy="382276"/>
              </a:xfrm>
              <a:custGeom>
                <a:avLst/>
                <a:gdLst>
                  <a:gd name="T0" fmla="*/ 31 w 62"/>
                  <a:gd name="T1" fmla="*/ 49 h 70"/>
                  <a:gd name="T2" fmla="*/ 45 w 62"/>
                  <a:gd name="T3" fmla="*/ 35 h 70"/>
                  <a:gd name="T4" fmla="*/ 45 w 62"/>
                  <a:gd name="T5" fmla="*/ 8 h 70"/>
                  <a:gd name="T6" fmla="*/ 17 w 62"/>
                  <a:gd name="T7" fmla="*/ 8 h 70"/>
                  <a:gd name="T8" fmla="*/ 17 w 62"/>
                  <a:gd name="T9" fmla="*/ 35 h 70"/>
                  <a:gd name="T10" fmla="*/ 31 w 62"/>
                  <a:gd name="T11" fmla="*/ 49 h 70"/>
                  <a:gd name="T12" fmla="*/ 31 w 62"/>
                  <a:gd name="T13" fmla="*/ 8 h 70"/>
                  <a:gd name="T14" fmla="*/ 44 w 62"/>
                  <a:gd name="T15" fmla="*/ 21 h 70"/>
                  <a:gd name="T16" fmla="*/ 31 w 62"/>
                  <a:gd name="T17" fmla="*/ 34 h 70"/>
                  <a:gd name="T18" fmla="*/ 18 w 62"/>
                  <a:gd name="T19" fmla="*/ 21 h 70"/>
                  <a:gd name="T20" fmla="*/ 31 w 62"/>
                  <a:gd name="T21" fmla="*/ 8 h 70"/>
                  <a:gd name="T22" fmla="*/ 25 w 62"/>
                  <a:gd name="T23" fmla="*/ 50 h 70"/>
                  <a:gd name="T24" fmla="*/ 27 w 62"/>
                  <a:gd name="T25" fmla="*/ 48 h 70"/>
                  <a:gd name="T26" fmla="*/ 30 w 62"/>
                  <a:gd name="T27" fmla="*/ 50 h 70"/>
                  <a:gd name="T28" fmla="*/ 31 w 62"/>
                  <a:gd name="T29" fmla="*/ 51 h 70"/>
                  <a:gd name="T30" fmla="*/ 32 w 62"/>
                  <a:gd name="T31" fmla="*/ 50 h 70"/>
                  <a:gd name="T32" fmla="*/ 34 w 62"/>
                  <a:gd name="T33" fmla="*/ 48 h 70"/>
                  <a:gd name="T34" fmla="*/ 37 w 62"/>
                  <a:gd name="T35" fmla="*/ 50 h 70"/>
                  <a:gd name="T36" fmla="*/ 31 w 62"/>
                  <a:gd name="T37" fmla="*/ 53 h 70"/>
                  <a:gd name="T38" fmla="*/ 25 w 62"/>
                  <a:gd name="T39" fmla="*/ 50 h 70"/>
                  <a:gd name="T40" fmla="*/ 8 w 62"/>
                  <a:gd name="T41" fmla="*/ 53 h 70"/>
                  <a:gd name="T42" fmla="*/ 31 w 62"/>
                  <a:gd name="T43" fmla="*/ 62 h 70"/>
                  <a:gd name="T44" fmla="*/ 54 w 62"/>
                  <a:gd name="T45" fmla="*/ 53 h 70"/>
                  <a:gd name="T46" fmla="*/ 39 w 62"/>
                  <a:gd name="T47" fmla="*/ 44 h 70"/>
                  <a:gd name="T48" fmla="*/ 35 w 62"/>
                  <a:gd name="T49" fmla="*/ 47 h 70"/>
                  <a:gd name="T50" fmla="*/ 44 w 62"/>
                  <a:gd name="T51" fmla="*/ 51 h 70"/>
                  <a:gd name="T52" fmla="*/ 31 w 62"/>
                  <a:gd name="T53" fmla="*/ 54 h 70"/>
                  <a:gd name="T54" fmla="*/ 18 w 62"/>
                  <a:gd name="T55" fmla="*/ 51 h 70"/>
                  <a:gd name="T56" fmla="*/ 26 w 62"/>
                  <a:gd name="T57" fmla="*/ 47 h 70"/>
                  <a:gd name="T58" fmla="*/ 23 w 62"/>
                  <a:gd name="T59" fmla="*/ 44 h 70"/>
                  <a:gd name="T60" fmla="*/ 8 w 62"/>
                  <a:gd name="T61" fmla="*/ 53 h 70"/>
                  <a:gd name="T62" fmla="*/ 16 w 62"/>
                  <a:gd name="T63" fmla="*/ 51 h 70"/>
                  <a:gd name="T64" fmla="*/ 31 w 62"/>
                  <a:gd name="T65" fmla="*/ 56 h 70"/>
                  <a:gd name="T66" fmla="*/ 46 w 62"/>
                  <a:gd name="T67" fmla="*/ 51 h 70"/>
                  <a:gd name="T68" fmla="*/ 42 w 62"/>
                  <a:gd name="T69" fmla="*/ 47 h 70"/>
                  <a:gd name="T70" fmla="*/ 52 w 62"/>
                  <a:gd name="T71" fmla="*/ 53 h 70"/>
                  <a:gd name="T72" fmla="*/ 31 w 62"/>
                  <a:gd name="T73" fmla="*/ 60 h 70"/>
                  <a:gd name="T74" fmla="*/ 10 w 62"/>
                  <a:gd name="T75" fmla="*/ 53 h 70"/>
                  <a:gd name="T76" fmla="*/ 20 w 62"/>
                  <a:gd name="T77" fmla="*/ 47 h 70"/>
                  <a:gd name="T78" fmla="*/ 16 w 62"/>
                  <a:gd name="T79" fmla="*/ 51 h 70"/>
                  <a:gd name="T80" fmla="*/ 62 w 62"/>
                  <a:gd name="T81" fmla="*/ 55 h 70"/>
                  <a:gd name="T82" fmla="*/ 31 w 62"/>
                  <a:gd name="T83" fmla="*/ 70 h 70"/>
                  <a:gd name="T84" fmla="*/ 0 w 62"/>
                  <a:gd name="T85" fmla="*/ 55 h 70"/>
                  <a:gd name="T86" fmla="*/ 20 w 62"/>
                  <a:gd name="T87" fmla="*/ 41 h 70"/>
                  <a:gd name="T88" fmla="*/ 23 w 62"/>
                  <a:gd name="T89" fmla="*/ 44 h 70"/>
                  <a:gd name="T90" fmla="*/ 3 w 62"/>
                  <a:gd name="T91" fmla="*/ 55 h 70"/>
                  <a:gd name="T92" fmla="*/ 31 w 62"/>
                  <a:gd name="T93" fmla="*/ 67 h 70"/>
                  <a:gd name="T94" fmla="*/ 59 w 62"/>
                  <a:gd name="T95" fmla="*/ 55 h 70"/>
                  <a:gd name="T96" fmla="*/ 39 w 62"/>
                  <a:gd name="T97" fmla="*/ 44 h 70"/>
                  <a:gd name="T98" fmla="*/ 42 w 62"/>
                  <a:gd name="T99" fmla="*/ 41 h 70"/>
                  <a:gd name="T100" fmla="*/ 62 w 62"/>
                  <a:gd name="T101" fmla="*/ 5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70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3" name="Freeform 55"/>
              <p:cNvSpPr>
                <a:spLocks noEditPoints="1"/>
              </p:cNvSpPr>
              <p:nvPr/>
            </p:nvSpPr>
            <p:spPr bwMode="auto">
              <a:xfrm>
                <a:off x="8806238" y="3947425"/>
                <a:ext cx="340055" cy="372752"/>
              </a:xfrm>
              <a:custGeom>
                <a:avLst/>
                <a:gdLst>
                  <a:gd name="T0" fmla="*/ 31 w 63"/>
                  <a:gd name="T1" fmla="*/ 45 h 67"/>
                  <a:gd name="T2" fmla="*/ 42 w 63"/>
                  <a:gd name="T3" fmla="*/ 33 h 67"/>
                  <a:gd name="T4" fmla="*/ 52 w 63"/>
                  <a:gd name="T5" fmla="*/ 33 h 67"/>
                  <a:gd name="T6" fmla="*/ 52 w 63"/>
                  <a:gd name="T7" fmla="*/ 0 h 67"/>
                  <a:gd name="T8" fmla="*/ 11 w 63"/>
                  <a:gd name="T9" fmla="*/ 0 h 67"/>
                  <a:gd name="T10" fmla="*/ 11 w 63"/>
                  <a:gd name="T11" fmla="*/ 33 h 67"/>
                  <a:gd name="T12" fmla="*/ 21 w 63"/>
                  <a:gd name="T13" fmla="*/ 33 h 67"/>
                  <a:gd name="T14" fmla="*/ 31 w 63"/>
                  <a:gd name="T15" fmla="*/ 45 h 67"/>
                  <a:gd name="T16" fmla="*/ 15 w 63"/>
                  <a:gd name="T17" fmla="*/ 29 h 67"/>
                  <a:gd name="T18" fmla="*/ 15 w 63"/>
                  <a:gd name="T19" fmla="*/ 4 h 67"/>
                  <a:gd name="T20" fmla="*/ 48 w 63"/>
                  <a:gd name="T21" fmla="*/ 4 h 67"/>
                  <a:gd name="T22" fmla="*/ 48 w 63"/>
                  <a:gd name="T23" fmla="*/ 29 h 67"/>
                  <a:gd name="T24" fmla="*/ 45 w 63"/>
                  <a:gd name="T25" fmla="*/ 29 h 67"/>
                  <a:gd name="T26" fmla="*/ 17 w 63"/>
                  <a:gd name="T27" fmla="*/ 29 h 67"/>
                  <a:gd name="T28" fmla="*/ 15 w 63"/>
                  <a:gd name="T29" fmla="*/ 29 h 67"/>
                  <a:gd name="T30" fmla="*/ 25 w 63"/>
                  <a:gd name="T31" fmla="*/ 47 h 67"/>
                  <a:gd name="T32" fmla="*/ 29 w 63"/>
                  <a:gd name="T33" fmla="*/ 45 h 67"/>
                  <a:gd name="T34" fmla="*/ 30 w 63"/>
                  <a:gd name="T35" fmla="*/ 46 h 67"/>
                  <a:gd name="T36" fmla="*/ 31 w 63"/>
                  <a:gd name="T37" fmla="*/ 47 h 67"/>
                  <a:gd name="T38" fmla="*/ 33 w 63"/>
                  <a:gd name="T39" fmla="*/ 46 h 67"/>
                  <a:gd name="T40" fmla="*/ 34 w 63"/>
                  <a:gd name="T41" fmla="*/ 45 h 67"/>
                  <a:gd name="T42" fmla="*/ 37 w 63"/>
                  <a:gd name="T43" fmla="*/ 47 h 67"/>
                  <a:gd name="T44" fmla="*/ 31 w 63"/>
                  <a:gd name="T45" fmla="*/ 50 h 67"/>
                  <a:gd name="T46" fmla="*/ 25 w 63"/>
                  <a:gd name="T47" fmla="*/ 47 h 67"/>
                  <a:gd name="T48" fmla="*/ 8 w 63"/>
                  <a:gd name="T49" fmla="*/ 50 h 67"/>
                  <a:gd name="T50" fmla="*/ 31 w 63"/>
                  <a:gd name="T51" fmla="*/ 59 h 67"/>
                  <a:gd name="T52" fmla="*/ 54 w 63"/>
                  <a:gd name="T53" fmla="*/ 50 h 67"/>
                  <a:gd name="T54" fmla="*/ 37 w 63"/>
                  <a:gd name="T55" fmla="*/ 41 h 67"/>
                  <a:gd name="T56" fmla="*/ 34 w 63"/>
                  <a:gd name="T57" fmla="*/ 44 h 67"/>
                  <a:gd name="T58" fmla="*/ 44 w 63"/>
                  <a:gd name="T59" fmla="*/ 48 h 67"/>
                  <a:gd name="T60" fmla="*/ 31 w 63"/>
                  <a:gd name="T61" fmla="*/ 51 h 67"/>
                  <a:gd name="T62" fmla="*/ 18 w 63"/>
                  <a:gd name="T63" fmla="*/ 48 h 67"/>
                  <a:gd name="T64" fmla="*/ 28 w 63"/>
                  <a:gd name="T65" fmla="*/ 44 h 67"/>
                  <a:gd name="T66" fmla="*/ 25 w 63"/>
                  <a:gd name="T67" fmla="*/ 41 h 67"/>
                  <a:gd name="T68" fmla="*/ 8 w 63"/>
                  <a:gd name="T69" fmla="*/ 50 h 67"/>
                  <a:gd name="T70" fmla="*/ 16 w 63"/>
                  <a:gd name="T71" fmla="*/ 48 h 67"/>
                  <a:gd name="T72" fmla="*/ 31 w 63"/>
                  <a:gd name="T73" fmla="*/ 53 h 67"/>
                  <a:gd name="T74" fmla="*/ 46 w 63"/>
                  <a:gd name="T75" fmla="*/ 48 h 67"/>
                  <a:gd name="T76" fmla="*/ 42 w 63"/>
                  <a:gd name="T77" fmla="*/ 44 h 67"/>
                  <a:gd name="T78" fmla="*/ 52 w 63"/>
                  <a:gd name="T79" fmla="*/ 50 h 67"/>
                  <a:gd name="T80" fmla="*/ 31 w 63"/>
                  <a:gd name="T81" fmla="*/ 57 h 67"/>
                  <a:gd name="T82" fmla="*/ 10 w 63"/>
                  <a:gd name="T83" fmla="*/ 50 h 67"/>
                  <a:gd name="T84" fmla="*/ 20 w 63"/>
                  <a:gd name="T85" fmla="*/ 44 h 67"/>
                  <a:gd name="T86" fmla="*/ 16 w 63"/>
                  <a:gd name="T87" fmla="*/ 48 h 67"/>
                  <a:gd name="T88" fmla="*/ 63 w 63"/>
                  <a:gd name="T89" fmla="*/ 52 h 67"/>
                  <a:gd name="T90" fmla="*/ 31 w 63"/>
                  <a:gd name="T91" fmla="*/ 67 h 67"/>
                  <a:gd name="T92" fmla="*/ 0 w 63"/>
                  <a:gd name="T93" fmla="*/ 52 h 67"/>
                  <a:gd name="T94" fmla="*/ 22 w 63"/>
                  <a:gd name="T95" fmla="*/ 38 h 67"/>
                  <a:gd name="T96" fmla="*/ 25 w 63"/>
                  <a:gd name="T97" fmla="*/ 40 h 67"/>
                  <a:gd name="T98" fmla="*/ 3 w 63"/>
                  <a:gd name="T99" fmla="*/ 52 h 67"/>
                  <a:gd name="T100" fmla="*/ 31 w 63"/>
                  <a:gd name="T101" fmla="*/ 64 h 67"/>
                  <a:gd name="T102" fmla="*/ 60 w 63"/>
                  <a:gd name="T103" fmla="*/ 52 h 67"/>
                  <a:gd name="T104" fmla="*/ 38 w 63"/>
                  <a:gd name="T105" fmla="*/ 40 h 67"/>
                  <a:gd name="T106" fmla="*/ 40 w 63"/>
                  <a:gd name="T107" fmla="*/ 38 h 67"/>
                  <a:gd name="T108" fmla="*/ 63 w 63"/>
                  <a:gd name="T10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67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4" name="Freeform 55"/>
              <p:cNvSpPr>
                <a:spLocks noEditPoints="1"/>
              </p:cNvSpPr>
              <p:nvPr/>
            </p:nvSpPr>
            <p:spPr bwMode="auto">
              <a:xfrm>
                <a:off x="3612898" y="1953683"/>
                <a:ext cx="268115" cy="293895"/>
              </a:xfrm>
              <a:custGeom>
                <a:avLst/>
                <a:gdLst>
                  <a:gd name="T0" fmla="*/ 31 w 63"/>
                  <a:gd name="T1" fmla="*/ 45 h 67"/>
                  <a:gd name="T2" fmla="*/ 42 w 63"/>
                  <a:gd name="T3" fmla="*/ 33 h 67"/>
                  <a:gd name="T4" fmla="*/ 52 w 63"/>
                  <a:gd name="T5" fmla="*/ 33 h 67"/>
                  <a:gd name="T6" fmla="*/ 52 w 63"/>
                  <a:gd name="T7" fmla="*/ 0 h 67"/>
                  <a:gd name="T8" fmla="*/ 11 w 63"/>
                  <a:gd name="T9" fmla="*/ 0 h 67"/>
                  <a:gd name="T10" fmla="*/ 11 w 63"/>
                  <a:gd name="T11" fmla="*/ 33 h 67"/>
                  <a:gd name="T12" fmla="*/ 21 w 63"/>
                  <a:gd name="T13" fmla="*/ 33 h 67"/>
                  <a:gd name="T14" fmla="*/ 31 w 63"/>
                  <a:gd name="T15" fmla="*/ 45 h 67"/>
                  <a:gd name="T16" fmla="*/ 15 w 63"/>
                  <a:gd name="T17" fmla="*/ 29 h 67"/>
                  <a:gd name="T18" fmla="*/ 15 w 63"/>
                  <a:gd name="T19" fmla="*/ 4 h 67"/>
                  <a:gd name="T20" fmla="*/ 48 w 63"/>
                  <a:gd name="T21" fmla="*/ 4 h 67"/>
                  <a:gd name="T22" fmla="*/ 48 w 63"/>
                  <a:gd name="T23" fmla="*/ 29 h 67"/>
                  <a:gd name="T24" fmla="*/ 45 w 63"/>
                  <a:gd name="T25" fmla="*/ 29 h 67"/>
                  <a:gd name="T26" fmla="*/ 17 w 63"/>
                  <a:gd name="T27" fmla="*/ 29 h 67"/>
                  <a:gd name="T28" fmla="*/ 15 w 63"/>
                  <a:gd name="T29" fmla="*/ 29 h 67"/>
                  <a:gd name="T30" fmla="*/ 25 w 63"/>
                  <a:gd name="T31" fmla="*/ 47 h 67"/>
                  <a:gd name="T32" fmla="*/ 29 w 63"/>
                  <a:gd name="T33" fmla="*/ 45 h 67"/>
                  <a:gd name="T34" fmla="*/ 30 w 63"/>
                  <a:gd name="T35" fmla="*/ 46 h 67"/>
                  <a:gd name="T36" fmla="*/ 31 w 63"/>
                  <a:gd name="T37" fmla="*/ 47 h 67"/>
                  <a:gd name="T38" fmla="*/ 33 w 63"/>
                  <a:gd name="T39" fmla="*/ 46 h 67"/>
                  <a:gd name="T40" fmla="*/ 34 w 63"/>
                  <a:gd name="T41" fmla="*/ 45 h 67"/>
                  <a:gd name="T42" fmla="*/ 37 w 63"/>
                  <a:gd name="T43" fmla="*/ 47 h 67"/>
                  <a:gd name="T44" fmla="*/ 31 w 63"/>
                  <a:gd name="T45" fmla="*/ 50 h 67"/>
                  <a:gd name="T46" fmla="*/ 25 w 63"/>
                  <a:gd name="T47" fmla="*/ 47 h 67"/>
                  <a:gd name="T48" fmla="*/ 8 w 63"/>
                  <a:gd name="T49" fmla="*/ 50 h 67"/>
                  <a:gd name="T50" fmla="*/ 31 w 63"/>
                  <a:gd name="T51" fmla="*/ 59 h 67"/>
                  <a:gd name="T52" fmla="*/ 54 w 63"/>
                  <a:gd name="T53" fmla="*/ 50 h 67"/>
                  <a:gd name="T54" fmla="*/ 37 w 63"/>
                  <a:gd name="T55" fmla="*/ 41 h 67"/>
                  <a:gd name="T56" fmla="*/ 34 w 63"/>
                  <a:gd name="T57" fmla="*/ 44 h 67"/>
                  <a:gd name="T58" fmla="*/ 44 w 63"/>
                  <a:gd name="T59" fmla="*/ 48 h 67"/>
                  <a:gd name="T60" fmla="*/ 31 w 63"/>
                  <a:gd name="T61" fmla="*/ 51 h 67"/>
                  <a:gd name="T62" fmla="*/ 18 w 63"/>
                  <a:gd name="T63" fmla="*/ 48 h 67"/>
                  <a:gd name="T64" fmla="*/ 28 w 63"/>
                  <a:gd name="T65" fmla="*/ 44 h 67"/>
                  <a:gd name="T66" fmla="*/ 25 w 63"/>
                  <a:gd name="T67" fmla="*/ 41 h 67"/>
                  <a:gd name="T68" fmla="*/ 8 w 63"/>
                  <a:gd name="T69" fmla="*/ 50 h 67"/>
                  <a:gd name="T70" fmla="*/ 16 w 63"/>
                  <a:gd name="T71" fmla="*/ 48 h 67"/>
                  <a:gd name="T72" fmla="*/ 31 w 63"/>
                  <a:gd name="T73" fmla="*/ 53 h 67"/>
                  <a:gd name="T74" fmla="*/ 46 w 63"/>
                  <a:gd name="T75" fmla="*/ 48 h 67"/>
                  <a:gd name="T76" fmla="*/ 42 w 63"/>
                  <a:gd name="T77" fmla="*/ 44 h 67"/>
                  <a:gd name="T78" fmla="*/ 52 w 63"/>
                  <a:gd name="T79" fmla="*/ 50 h 67"/>
                  <a:gd name="T80" fmla="*/ 31 w 63"/>
                  <a:gd name="T81" fmla="*/ 57 h 67"/>
                  <a:gd name="T82" fmla="*/ 10 w 63"/>
                  <a:gd name="T83" fmla="*/ 50 h 67"/>
                  <a:gd name="T84" fmla="*/ 20 w 63"/>
                  <a:gd name="T85" fmla="*/ 44 h 67"/>
                  <a:gd name="T86" fmla="*/ 16 w 63"/>
                  <a:gd name="T87" fmla="*/ 48 h 67"/>
                  <a:gd name="T88" fmla="*/ 63 w 63"/>
                  <a:gd name="T89" fmla="*/ 52 h 67"/>
                  <a:gd name="T90" fmla="*/ 31 w 63"/>
                  <a:gd name="T91" fmla="*/ 67 h 67"/>
                  <a:gd name="T92" fmla="*/ 0 w 63"/>
                  <a:gd name="T93" fmla="*/ 52 h 67"/>
                  <a:gd name="T94" fmla="*/ 22 w 63"/>
                  <a:gd name="T95" fmla="*/ 38 h 67"/>
                  <a:gd name="T96" fmla="*/ 25 w 63"/>
                  <a:gd name="T97" fmla="*/ 40 h 67"/>
                  <a:gd name="T98" fmla="*/ 3 w 63"/>
                  <a:gd name="T99" fmla="*/ 52 h 67"/>
                  <a:gd name="T100" fmla="*/ 31 w 63"/>
                  <a:gd name="T101" fmla="*/ 64 h 67"/>
                  <a:gd name="T102" fmla="*/ 60 w 63"/>
                  <a:gd name="T103" fmla="*/ 52 h 67"/>
                  <a:gd name="T104" fmla="*/ 38 w 63"/>
                  <a:gd name="T105" fmla="*/ 40 h 67"/>
                  <a:gd name="T106" fmla="*/ 40 w 63"/>
                  <a:gd name="T107" fmla="*/ 38 h 67"/>
                  <a:gd name="T108" fmla="*/ 63 w 63"/>
                  <a:gd name="T10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67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5" name="Freeform 91"/>
              <p:cNvSpPr>
                <a:spLocks noEditPoints="1"/>
              </p:cNvSpPr>
              <p:nvPr/>
            </p:nvSpPr>
            <p:spPr bwMode="auto">
              <a:xfrm>
                <a:off x="6856760" y="1839359"/>
                <a:ext cx="255906" cy="255905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6" name="Freeform 54"/>
              <p:cNvSpPr>
                <a:spLocks noEditPoints="1"/>
              </p:cNvSpPr>
              <p:nvPr/>
            </p:nvSpPr>
            <p:spPr bwMode="auto">
              <a:xfrm>
                <a:off x="7248011" y="3738365"/>
                <a:ext cx="258419" cy="300168"/>
              </a:xfrm>
              <a:custGeom>
                <a:avLst/>
                <a:gdLst>
                  <a:gd name="T0" fmla="*/ 31 w 62"/>
                  <a:gd name="T1" fmla="*/ 49 h 70"/>
                  <a:gd name="T2" fmla="*/ 45 w 62"/>
                  <a:gd name="T3" fmla="*/ 35 h 70"/>
                  <a:gd name="T4" fmla="*/ 45 w 62"/>
                  <a:gd name="T5" fmla="*/ 8 h 70"/>
                  <a:gd name="T6" fmla="*/ 17 w 62"/>
                  <a:gd name="T7" fmla="*/ 8 h 70"/>
                  <a:gd name="T8" fmla="*/ 17 w 62"/>
                  <a:gd name="T9" fmla="*/ 35 h 70"/>
                  <a:gd name="T10" fmla="*/ 31 w 62"/>
                  <a:gd name="T11" fmla="*/ 49 h 70"/>
                  <a:gd name="T12" fmla="*/ 31 w 62"/>
                  <a:gd name="T13" fmla="*/ 8 h 70"/>
                  <a:gd name="T14" fmla="*/ 44 w 62"/>
                  <a:gd name="T15" fmla="*/ 21 h 70"/>
                  <a:gd name="T16" fmla="*/ 31 w 62"/>
                  <a:gd name="T17" fmla="*/ 34 h 70"/>
                  <a:gd name="T18" fmla="*/ 18 w 62"/>
                  <a:gd name="T19" fmla="*/ 21 h 70"/>
                  <a:gd name="T20" fmla="*/ 31 w 62"/>
                  <a:gd name="T21" fmla="*/ 8 h 70"/>
                  <a:gd name="T22" fmla="*/ 25 w 62"/>
                  <a:gd name="T23" fmla="*/ 50 h 70"/>
                  <a:gd name="T24" fmla="*/ 27 w 62"/>
                  <a:gd name="T25" fmla="*/ 48 h 70"/>
                  <a:gd name="T26" fmla="*/ 30 w 62"/>
                  <a:gd name="T27" fmla="*/ 50 h 70"/>
                  <a:gd name="T28" fmla="*/ 31 w 62"/>
                  <a:gd name="T29" fmla="*/ 51 h 70"/>
                  <a:gd name="T30" fmla="*/ 32 w 62"/>
                  <a:gd name="T31" fmla="*/ 50 h 70"/>
                  <a:gd name="T32" fmla="*/ 34 w 62"/>
                  <a:gd name="T33" fmla="*/ 48 h 70"/>
                  <a:gd name="T34" fmla="*/ 37 w 62"/>
                  <a:gd name="T35" fmla="*/ 50 h 70"/>
                  <a:gd name="T36" fmla="*/ 31 w 62"/>
                  <a:gd name="T37" fmla="*/ 53 h 70"/>
                  <a:gd name="T38" fmla="*/ 25 w 62"/>
                  <a:gd name="T39" fmla="*/ 50 h 70"/>
                  <a:gd name="T40" fmla="*/ 8 w 62"/>
                  <a:gd name="T41" fmla="*/ 53 h 70"/>
                  <a:gd name="T42" fmla="*/ 31 w 62"/>
                  <a:gd name="T43" fmla="*/ 62 h 70"/>
                  <a:gd name="T44" fmla="*/ 54 w 62"/>
                  <a:gd name="T45" fmla="*/ 53 h 70"/>
                  <a:gd name="T46" fmla="*/ 39 w 62"/>
                  <a:gd name="T47" fmla="*/ 44 h 70"/>
                  <a:gd name="T48" fmla="*/ 35 w 62"/>
                  <a:gd name="T49" fmla="*/ 47 h 70"/>
                  <a:gd name="T50" fmla="*/ 44 w 62"/>
                  <a:gd name="T51" fmla="*/ 51 h 70"/>
                  <a:gd name="T52" fmla="*/ 31 w 62"/>
                  <a:gd name="T53" fmla="*/ 54 h 70"/>
                  <a:gd name="T54" fmla="*/ 18 w 62"/>
                  <a:gd name="T55" fmla="*/ 51 h 70"/>
                  <a:gd name="T56" fmla="*/ 26 w 62"/>
                  <a:gd name="T57" fmla="*/ 47 h 70"/>
                  <a:gd name="T58" fmla="*/ 23 w 62"/>
                  <a:gd name="T59" fmla="*/ 44 h 70"/>
                  <a:gd name="T60" fmla="*/ 8 w 62"/>
                  <a:gd name="T61" fmla="*/ 53 h 70"/>
                  <a:gd name="T62" fmla="*/ 16 w 62"/>
                  <a:gd name="T63" fmla="*/ 51 h 70"/>
                  <a:gd name="T64" fmla="*/ 31 w 62"/>
                  <a:gd name="T65" fmla="*/ 56 h 70"/>
                  <a:gd name="T66" fmla="*/ 46 w 62"/>
                  <a:gd name="T67" fmla="*/ 51 h 70"/>
                  <a:gd name="T68" fmla="*/ 42 w 62"/>
                  <a:gd name="T69" fmla="*/ 47 h 70"/>
                  <a:gd name="T70" fmla="*/ 52 w 62"/>
                  <a:gd name="T71" fmla="*/ 53 h 70"/>
                  <a:gd name="T72" fmla="*/ 31 w 62"/>
                  <a:gd name="T73" fmla="*/ 60 h 70"/>
                  <a:gd name="T74" fmla="*/ 10 w 62"/>
                  <a:gd name="T75" fmla="*/ 53 h 70"/>
                  <a:gd name="T76" fmla="*/ 20 w 62"/>
                  <a:gd name="T77" fmla="*/ 47 h 70"/>
                  <a:gd name="T78" fmla="*/ 16 w 62"/>
                  <a:gd name="T79" fmla="*/ 51 h 70"/>
                  <a:gd name="T80" fmla="*/ 62 w 62"/>
                  <a:gd name="T81" fmla="*/ 55 h 70"/>
                  <a:gd name="T82" fmla="*/ 31 w 62"/>
                  <a:gd name="T83" fmla="*/ 70 h 70"/>
                  <a:gd name="T84" fmla="*/ 0 w 62"/>
                  <a:gd name="T85" fmla="*/ 55 h 70"/>
                  <a:gd name="T86" fmla="*/ 20 w 62"/>
                  <a:gd name="T87" fmla="*/ 41 h 70"/>
                  <a:gd name="T88" fmla="*/ 23 w 62"/>
                  <a:gd name="T89" fmla="*/ 44 h 70"/>
                  <a:gd name="T90" fmla="*/ 3 w 62"/>
                  <a:gd name="T91" fmla="*/ 55 h 70"/>
                  <a:gd name="T92" fmla="*/ 31 w 62"/>
                  <a:gd name="T93" fmla="*/ 67 h 70"/>
                  <a:gd name="T94" fmla="*/ 59 w 62"/>
                  <a:gd name="T95" fmla="*/ 55 h 70"/>
                  <a:gd name="T96" fmla="*/ 39 w 62"/>
                  <a:gd name="T97" fmla="*/ 44 h 70"/>
                  <a:gd name="T98" fmla="*/ 42 w 62"/>
                  <a:gd name="T99" fmla="*/ 41 h 70"/>
                  <a:gd name="T100" fmla="*/ 62 w 62"/>
                  <a:gd name="T101" fmla="*/ 5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70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7" name="Freeform 96"/>
              <p:cNvSpPr>
                <a:spLocks noEditPoints="1"/>
              </p:cNvSpPr>
              <p:nvPr/>
            </p:nvSpPr>
            <p:spPr bwMode="auto">
              <a:xfrm>
                <a:off x="6805586" y="4925363"/>
                <a:ext cx="282662" cy="282661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8" name="Freeform 52"/>
              <p:cNvSpPr>
                <a:spLocks noEditPoints="1"/>
              </p:cNvSpPr>
              <p:nvPr/>
            </p:nvSpPr>
            <p:spPr bwMode="auto">
              <a:xfrm>
                <a:off x="5499324" y="5343165"/>
                <a:ext cx="269059" cy="253140"/>
              </a:xfrm>
              <a:custGeom>
                <a:avLst/>
                <a:gdLst>
                  <a:gd name="T0" fmla="*/ 23 w 68"/>
                  <a:gd name="T1" fmla="*/ 5 h 67"/>
                  <a:gd name="T2" fmla="*/ 7 w 68"/>
                  <a:gd name="T3" fmla="*/ 11 h 67"/>
                  <a:gd name="T4" fmla="*/ 7 w 68"/>
                  <a:gd name="T5" fmla="*/ 67 h 67"/>
                  <a:gd name="T6" fmla="*/ 38 w 68"/>
                  <a:gd name="T7" fmla="*/ 62 h 67"/>
                  <a:gd name="T8" fmla="*/ 49 w 68"/>
                  <a:gd name="T9" fmla="*/ 56 h 67"/>
                  <a:gd name="T10" fmla="*/ 64 w 68"/>
                  <a:gd name="T11" fmla="*/ 47 h 67"/>
                  <a:gd name="T12" fmla="*/ 60 w 68"/>
                  <a:gd name="T13" fmla="*/ 0 h 67"/>
                  <a:gd name="T14" fmla="*/ 52 w 68"/>
                  <a:gd name="T15" fmla="*/ 51 h 67"/>
                  <a:gd name="T16" fmla="*/ 59 w 68"/>
                  <a:gd name="T17" fmla="*/ 44 h 67"/>
                  <a:gd name="T18" fmla="*/ 56 w 68"/>
                  <a:gd name="T19" fmla="*/ 41 h 67"/>
                  <a:gd name="T20" fmla="*/ 56 w 68"/>
                  <a:gd name="T21" fmla="*/ 51 h 67"/>
                  <a:gd name="T22" fmla="*/ 50 w 68"/>
                  <a:gd name="T23" fmla="*/ 43 h 67"/>
                  <a:gd name="T24" fmla="*/ 33 w 68"/>
                  <a:gd name="T25" fmla="*/ 45 h 67"/>
                  <a:gd name="T26" fmla="*/ 48 w 68"/>
                  <a:gd name="T27" fmla="*/ 53 h 67"/>
                  <a:gd name="T28" fmla="*/ 26 w 68"/>
                  <a:gd name="T29" fmla="*/ 7 h 67"/>
                  <a:gd name="T30" fmla="*/ 65 w 68"/>
                  <a:gd name="T31" fmla="*/ 7 h 67"/>
                  <a:gd name="T32" fmla="*/ 56 w 68"/>
                  <a:gd name="T33" fmla="*/ 39 h 67"/>
                  <a:gd name="T34" fmla="*/ 9 w 68"/>
                  <a:gd name="T35" fmla="*/ 23 h 67"/>
                  <a:gd name="T36" fmla="*/ 12 w 68"/>
                  <a:gd name="T37" fmla="*/ 30 h 67"/>
                  <a:gd name="T38" fmla="*/ 10 w 68"/>
                  <a:gd name="T39" fmla="*/ 32 h 67"/>
                  <a:gd name="T40" fmla="*/ 10 w 68"/>
                  <a:gd name="T41" fmla="*/ 38 h 67"/>
                  <a:gd name="T42" fmla="*/ 12 w 68"/>
                  <a:gd name="T43" fmla="*/ 40 h 67"/>
                  <a:gd name="T44" fmla="*/ 9 w 68"/>
                  <a:gd name="T45" fmla="*/ 47 h 67"/>
                  <a:gd name="T46" fmla="*/ 12 w 68"/>
                  <a:gd name="T47" fmla="*/ 54 h 67"/>
                  <a:gd name="T48" fmla="*/ 9 w 68"/>
                  <a:gd name="T49" fmla="*/ 55 h 67"/>
                  <a:gd name="T50" fmla="*/ 19 w 68"/>
                  <a:gd name="T51" fmla="*/ 61 h 67"/>
                  <a:gd name="T52" fmla="*/ 25 w 68"/>
                  <a:gd name="T53" fmla="*/ 64 h 67"/>
                  <a:gd name="T54" fmla="*/ 3 w 68"/>
                  <a:gd name="T55" fmla="*/ 19 h 67"/>
                  <a:gd name="T56" fmla="*/ 12 w 68"/>
                  <a:gd name="T57" fmla="*/ 22 h 67"/>
                  <a:gd name="T58" fmla="*/ 34 w 68"/>
                  <a:gd name="T59" fmla="*/ 61 h 67"/>
                  <a:gd name="T60" fmla="*/ 19 w 68"/>
                  <a:gd name="T61" fmla="*/ 59 h 67"/>
                  <a:gd name="T62" fmla="*/ 19 w 68"/>
                  <a:gd name="T63" fmla="*/ 8 h 67"/>
                  <a:gd name="T64" fmla="*/ 21 w 68"/>
                  <a:gd name="T65" fmla="*/ 17 h 67"/>
                  <a:gd name="T66" fmla="*/ 24 w 68"/>
                  <a:gd name="T67" fmla="*/ 19 h 67"/>
                  <a:gd name="T68" fmla="*/ 20 w 68"/>
                  <a:gd name="T69" fmla="*/ 26 h 67"/>
                  <a:gd name="T70" fmla="*/ 24 w 68"/>
                  <a:gd name="T71" fmla="*/ 33 h 67"/>
                  <a:gd name="T72" fmla="*/ 21 w 68"/>
                  <a:gd name="T73" fmla="*/ 35 h 67"/>
                  <a:gd name="T74" fmla="*/ 21 w 68"/>
                  <a:gd name="T75" fmla="*/ 41 h 67"/>
                  <a:gd name="T76" fmla="*/ 24 w 68"/>
                  <a:gd name="T77" fmla="*/ 43 h 67"/>
                  <a:gd name="T78" fmla="*/ 21 w 68"/>
                  <a:gd name="T79" fmla="*/ 49 h 67"/>
                  <a:gd name="T80" fmla="*/ 24 w 68"/>
                  <a:gd name="T81" fmla="*/ 51 h 67"/>
                  <a:gd name="T82" fmla="*/ 38 w 68"/>
                  <a:gd name="T83" fmla="*/ 57 h 67"/>
                  <a:gd name="T84" fmla="*/ 40 w 68"/>
                  <a:gd name="T85" fmla="*/ 58 h 67"/>
                  <a:gd name="T86" fmla="*/ 40 w 68"/>
                  <a:gd name="T87" fmla="*/ 55 h 67"/>
                  <a:gd name="T88" fmla="*/ 40 w 68"/>
                  <a:gd name="T89" fmla="*/ 58 h 67"/>
                  <a:gd name="T90" fmla="*/ 33 w 68"/>
                  <a:gd name="T91" fmla="*/ 13 h 67"/>
                  <a:gd name="T92" fmla="*/ 58 w 68"/>
                  <a:gd name="T93" fmla="*/ 11 h 67"/>
                  <a:gd name="T94" fmla="*/ 58 w 68"/>
                  <a:gd name="T95" fmla="*/ 21 h 67"/>
                  <a:gd name="T96" fmla="*/ 33 w 68"/>
                  <a:gd name="T97" fmla="*/ 19 h 67"/>
                  <a:gd name="T98" fmla="*/ 59 w 68"/>
                  <a:gd name="T99" fmla="*/ 28 h 67"/>
                  <a:gd name="T100" fmla="*/ 32 w 68"/>
                  <a:gd name="T101" fmla="*/ 28 h 67"/>
                  <a:gd name="T102" fmla="*/ 59 w 68"/>
                  <a:gd name="T103" fmla="*/ 28 h 67"/>
                  <a:gd name="T104" fmla="*/ 33 w 68"/>
                  <a:gd name="T105" fmla="*/ 37 h 67"/>
                  <a:gd name="T106" fmla="*/ 58 w 68"/>
                  <a:gd name="T107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9" name="Freeform 28"/>
              <p:cNvSpPr>
                <a:spLocks noEditPoints="1"/>
              </p:cNvSpPr>
              <p:nvPr/>
            </p:nvSpPr>
            <p:spPr bwMode="auto">
              <a:xfrm>
                <a:off x="6704825" y="3901485"/>
                <a:ext cx="450645" cy="365668"/>
              </a:xfrm>
              <a:custGeom>
                <a:avLst/>
                <a:gdLst>
                  <a:gd name="T0" fmla="*/ 26 w 74"/>
                  <a:gd name="T1" fmla="*/ 0 h 60"/>
                  <a:gd name="T2" fmla="*/ 19 w 74"/>
                  <a:gd name="T3" fmla="*/ 53 h 60"/>
                  <a:gd name="T4" fmla="*/ 49 w 74"/>
                  <a:gd name="T5" fmla="*/ 60 h 60"/>
                  <a:gd name="T6" fmla="*/ 56 w 74"/>
                  <a:gd name="T7" fmla="*/ 7 h 60"/>
                  <a:gd name="T8" fmla="*/ 53 w 74"/>
                  <a:gd name="T9" fmla="*/ 7 h 60"/>
                  <a:gd name="T10" fmla="*/ 49 w 74"/>
                  <a:gd name="T11" fmla="*/ 57 h 60"/>
                  <a:gd name="T12" fmla="*/ 22 w 74"/>
                  <a:gd name="T13" fmla="*/ 53 h 60"/>
                  <a:gd name="T14" fmla="*/ 26 w 74"/>
                  <a:gd name="T15" fmla="*/ 3 h 60"/>
                  <a:gd name="T16" fmla="*/ 53 w 74"/>
                  <a:gd name="T17" fmla="*/ 7 h 60"/>
                  <a:gd name="T18" fmla="*/ 25 w 74"/>
                  <a:gd name="T19" fmla="*/ 6 h 60"/>
                  <a:gd name="T20" fmla="*/ 24 w 74"/>
                  <a:gd name="T21" fmla="*/ 50 h 60"/>
                  <a:gd name="T22" fmla="*/ 50 w 74"/>
                  <a:gd name="T23" fmla="*/ 51 h 60"/>
                  <a:gd name="T24" fmla="*/ 51 w 74"/>
                  <a:gd name="T25" fmla="*/ 7 h 60"/>
                  <a:gd name="T26" fmla="*/ 49 w 74"/>
                  <a:gd name="T27" fmla="*/ 49 h 60"/>
                  <a:gd name="T28" fmla="*/ 26 w 74"/>
                  <a:gd name="T29" fmla="*/ 8 h 60"/>
                  <a:gd name="T30" fmla="*/ 49 w 74"/>
                  <a:gd name="T31" fmla="*/ 49 h 60"/>
                  <a:gd name="T32" fmla="*/ 37 w 74"/>
                  <a:gd name="T33" fmla="*/ 56 h 60"/>
                  <a:gd name="T34" fmla="*/ 37 w 74"/>
                  <a:gd name="T35" fmla="*/ 52 h 60"/>
                  <a:gd name="T36" fmla="*/ 74 w 74"/>
                  <a:gd name="T37" fmla="*/ 23 h 60"/>
                  <a:gd name="T38" fmla="*/ 67 w 74"/>
                  <a:gd name="T39" fmla="*/ 41 h 60"/>
                  <a:gd name="T40" fmla="*/ 66 w 74"/>
                  <a:gd name="T41" fmla="*/ 39 h 60"/>
                  <a:gd name="T42" fmla="*/ 66 w 74"/>
                  <a:gd name="T43" fmla="*/ 7 h 60"/>
                  <a:gd name="T44" fmla="*/ 68 w 74"/>
                  <a:gd name="T45" fmla="*/ 6 h 60"/>
                  <a:gd name="T46" fmla="*/ 69 w 74"/>
                  <a:gd name="T47" fmla="*/ 23 h 60"/>
                  <a:gd name="T48" fmla="*/ 64 w 74"/>
                  <a:gd name="T49" fmla="*/ 37 h 60"/>
                  <a:gd name="T50" fmla="*/ 63 w 74"/>
                  <a:gd name="T51" fmla="*/ 35 h 60"/>
                  <a:gd name="T52" fmla="*/ 63 w 74"/>
                  <a:gd name="T53" fmla="*/ 11 h 60"/>
                  <a:gd name="T54" fmla="*/ 65 w 74"/>
                  <a:gd name="T55" fmla="*/ 10 h 60"/>
                  <a:gd name="T56" fmla="*/ 64 w 74"/>
                  <a:gd name="T57" fmla="*/ 23 h 60"/>
                  <a:gd name="T58" fmla="*/ 60 w 74"/>
                  <a:gd name="T59" fmla="*/ 33 h 60"/>
                  <a:gd name="T60" fmla="*/ 60 w 74"/>
                  <a:gd name="T61" fmla="*/ 31 h 60"/>
                  <a:gd name="T62" fmla="*/ 60 w 74"/>
                  <a:gd name="T63" fmla="*/ 15 h 60"/>
                  <a:gd name="T64" fmla="*/ 61 w 74"/>
                  <a:gd name="T65" fmla="*/ 14 h 60"/>
                  <a:gd name="T66" fmla="*/ 8 w 74"/>
                  <a:gd name="T67" fmla="*/ 39 h 60"/>
                  <a:gd name="T68" fmla="*/ 7 w 74"/>
                  <a:gd name="T69" fmla="*/ 41 h 60"/>
                  <a:gd name="T70" fmla="*/ 0 w 74"/>
                  <a:gd name="T71" fmla="*/ 23 h 60"/>
                  <a:gd name="T72" fmla="*/ 8 w 74"/>
                  <a:gd name="T73" fmla="*/ 6 h 60"/>
                  <a:gd name="T74" fmla="*/ 2 w 74"/>
                  <a:gd name="T75" fmla="*/ 23 h 60"/>
                  <a:gd name="T76" fmla="*/ 12 w 74"/>
                  <a:gd name="T77" fmla="*/ 35 h 60"/>
                  <a:gd name="T78" fmla="*/ 11 w 74"/>
                  <a:gd name="T79" fmla="*/ 37 h 60"/>
                  <a:gd name="T80" fmla="*/ 6 w 74"/>
                  <a:gd name="T81" fmla="*/ 23 h 60"/>
                  <a:gd name="T82" fmla="*/ 11 w 74"/>
                  <a:gd name="T83" fmla="*/ 10 h 60"/>
                  <a:gd name="T84" fmla="*/ 8 w 74"/>
                  <a:gd name="T85" fmla="*/ 23 h 60"/>
                  <a:gd name="T86" fmla="*/ 15 w 74"/>
                  <a:gd name="T87" fmla="*/ 15 h 60"/>
                  <a:gd name="T88" fmla="*/ 15 w 74"/>
                  <a:gd name="T89" fmla="*/ 31 h 60"/>
                  <a:gd name="T90" fmla="*/ 14 w 74"/>
                  <a:gd name="T91" fmla="*/ 33 h 60"/>
                  <a:gd name="T92" fmla="*/ 11 w 74"/>
                  <a:gd name="T93" fmla="*/ 23 h 60"/>
                  <a:gd name="T94" fmla="*/ 15 w 74"/>
                  <a:gd name="T95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4" h="60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0" name="Freeform 36"/>
              <p:cNvSpPr>
                <a:spLocks noEditPoints="1"/>
              </p:cNvSpPr>
              <p:nvPr/>
            </p:nvSpPr>
            <p:spPr bwMode="auto">
              <a:xfrm>
                <a:off x="5782123" y="3933313"/>
                <a:ext cx="154602" cy="154603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1" name="Freeform 24"/>
              <p:cNvSpPr>
                <a:spLocks noEditPoints="1"/>
              </p:cNvSpPr>
              <p:nvPr/>
            </p:nvSpPr>
            <p:spPr bwMode="auto">
              <a:xfrm>
                <a:off x="5176463" y="4958743"/>
                <a:ext cx="432385" cy="456077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2" name="Freeform 33"/>
              <p:cNvSpPr>
                <a:spLocks noEditPoints="1"/>
              </p:cNvSpPr>
              <p:nvPr/>
            </p:nvSpPr>
            <p:spPr bwMode="auto">
              <a:xfrm>
                <a:off x="8282120" y="3507224"/>
                <a:ext cx="277453" cy="284221"/>
              </a:xfrm>
              <a:custGeom>
                <a:avLst/>
                <a:gdLst>
                  <a:gd name="T0" fmla="*/ 8 w 52"/>
                  <a:gd name="T1" fmla="*/ 19 h 53"/>
                  <a:gd name="T2" fmla="*/ 8 w 52"/>
                  <a:gd name="T3" fmla="*/ 19 h 53"/>
                  <a:gd name="T4" fmla="*/ 8 w 52"/>
                  <a:gd name="T5" fmla="*/ 18 h 53"/>
                  <a:gd name="T6" fmla="*/ 8 w 52"/>
                  <a:gd name="T7" fmla="*/ 17 h 53"/>
                  <a:gd name="T8" fmla="*/ 8 w 52"/>
                  <a:gd name="T9" fmla="*/ 17 h 53"/>
                  <a:gd name="T10" fmla="*/ 15 w 52"/>
                  <a:gd name="T11" fmla="*/ 10 h 53"/>
                  <a:gd name="T12" fmla="*/ 17 w 52"/>
                  <a:gd name="T13" fmla="*/ 10 h 53"/>
                  <a:gd name="T14" fmla="*/ 17 w 52"/>
                  <a:gd name="T15" fmla="*/ 12 h 53"/>
                  <a:gd name="T16" fmla="*/ 13 w 52"/>
                  <a:gd name="T17" fmla="*/ 17 h 53"/>
                  <a:gd name="T18" fmla="*/ 39 w 52"/>
                  <a:gd name="T19" fmla="*/ 17 h 53"/>
                  <a:gd name="T20" fmla="*/ 40 w 52"/>
                  <a:gd name="T21" fmla="*/ 18 h 53"/>
                  <a:gd name="T22" fmla="*/ 39 w 52"/>
                  <a:gd name="T23" fmla="*/ 20 h 53"/>
                  <a:gd name="T24" fmla="*/ 13 w 52"/>
                  <a:gd name="T25" fmla="*/ 20 h 53"/>
                  <a:gd name="T26" fmla="*/ 17 w 52"/>
                  <a:gd name="T27" fmla="*/ 24 h 53"/>
                  <a:gd name="T28" fmla="*/ 17 w 52"/>
                  <a:gd name="T29" fmla="*/ 26 h 53"/>
                  <a:gd name="T30" fmla="*/ 16 w 52"/>
                  <a:gd name="T31" fmla="*/ 26 h 53"/>
                  <a:gd name="T32" fmla="*/ 15 w 52"/>
                  <a:gd name="T33" fmla="*/ 26 h 53"/>
                  <a:gd name="T34" fmla="*/ 8 w 52"/>
                  <a:gd name="T35" fmla="*/ 19 h 53"/>
                  <a:gd name="T36" fmla="*/ 43 w 52"/>
                  <a:gd name="T37" fmla="*/ 34 h 53"/>
                  <a:gd name="T38" fmla="*/ 43 w 52"/>
                  <a:gd name="T39" fmla="*/ 34 h 53"/>
                  <a:gd name="T40" fmla="*/ 36 w 52"/>
                  <a:gd name="T41" fmla="*/ 27 h 53"/>
                  <a:gd name="T42" fmla="*/ 34 w 52"/>
                  <a:gd name="T43" fmla="*/ 27 h 53"/>
                  <a:gd name="T44" fmla="*/ 34 w 52"/>
                  <a:gd name="T45" fmla="*/ 29 h 53"/>
                  <a:gd name="T46" fmla="*/ 39 w 52"/>
                  <a:gd name="T47" fmla="*/ 33 h 53"/>
                  <a:gd name="T48" fmla="*/ 13 w 52"/>
                  <a:gd name="T49" fmla="*/ 33 h 53"/>
                  <a:gd name="T50" fmla="*/ 11 w 52"/>
                  <a:gd name="T51" fmla="*/ 35 h 53"/>
                  <a:gd name="T52" fmla="*/ 13 w 52"/>
                  <a:gd name="T53" fmla="*/ 36 h 53"/>
                  <a:gd name="T54" fmla="*/ 39 w 52"/>
                  <a:gd name="T55" fmla="*/ 36 h 53"/>
                  <a:gd name="T56" fmla="*/ 34 w 52"/>
                  <a:gd name="T57" fmla="*/ 41 h 53"/>
                  <a:gd name="T58" fmla="*/ 34 w 52"/>
                  <a:gd name="T59" fmla="*/ 43 h 53"/>
                  <a:gd name="T60" fmla="*/ 35 w 52"/>
                  <a:gd name="T61" fmla="*/ 43 h 53"/>
                  <a:gd name="T62" fmla="*/ 36 w 52"/>
                  <a:gd name="T63" fmla="*/ 43 h 53"/>
                  <a:gd name="T64" fmla="*/ 43 w 52"/>
                  <a:gd name="T65" fmla="*/ 36 h 53"/>
                  <a:gd name="T66" fmla="*/ 43 w 52"/>
                  <a:gd name="T67" fmla="*/ 36 h 53"/>
                  <a:gd name="T68" fmla="*/ 44 w 52"/>
                  <a:gd name="T69" fmla="*/ 35 h 53"/>
                  <a:gd name="T70" fmla="*/ 43 w 52"/>
                  <a:gd name="T71" fmla="*/ 34 h 53"/>
                  <a:gd name="T72" fmla="*/ 52 w 52"/>
                  <a:gd name="T73" fmla="*/ 7 h 53"/>
                  <a:gd name="T74" fmla="*/ 52 w 52"/>
                  <a:gd name="T75" fmla="*/ 45 h 53"/>
                  <a:gd name="T76" fmla="*/ 45 w 52"/>
                  <a:gd name="T77" fmla="*/ 53 h 53"/>
                  <a:gd name="T78" fmla="*/ 7 w 52"/>
                  <a:gd name="T79" fmla="*/ 53 h 53"/>
                  <a:gd name="T80" fmla="*/ 0 w 52"/>
                  <a:gd name="T81" fmla="*/ 45 h 53"/>
                  <a:gd name="T82" fmla="*/ 0 w 52"/>
                  <a:gd name="T83" fmla="*/ 7 h 53"/>
                  <a:gd name="T84" fmla="*/ 7 w 52"/>
                  <a:gd name="T85" fmla="*/ 0 h 53"/>
                  <a:gd name="T86" fmla="*/ 45 w 52"/>
                  <a:gd name="T87" fmla="*/ 0 h 53"/>
                  <a:gd name="T88" fmla="*/ 52 w 52"/>
                  <a:gd name="T89" fmla="*/ 7 h 53"/>
                  <a:gd name="T90" fmla="*/ 49 w 52"/>
                  <a:gd name="T91" fmla="*/ 7 h 53"/>
                  <a:gd name="T92" fmla="*/ 45 w 52"/>
                  <a:gd name="T93" fmla="*/ 3 h 53"/>
                  <a:gd name="T94" fmla="*/ 7 w 52"/>
                  <a:gd name="T95" fmla="*/ 3 h 53"/>
                  <a:gd name="T96" fmla="*/ 3 w 52"/>
                  <a:gd name="T97" fmla="*/ 7 h 53"/>
                  <a:gd name="T98" fmla="*/ 3 w 52"/>
                  <a:gd name="T99" fmla="*/ 45 h 53"/>
                  <a:gd name="T100" fmla="*/ 7 w 52"/>
                  <a:gd name="T101" fmla="*/ 50 h 53"/>
                  <a:gd name="T102" fmla="*/ 45 w 52"/>
                  <a:gd name="T103" fmla="*/ 50 h 53"/>
                  <a:gd name="T104" fmla="*/ 49 w 52"/>
                  <a:gd name="T105" fmla="*/ 45 h 53"/>
                  <a:gd name="T106" fmla="*/ 49 w 52"/>
                  <a:gd name="T10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3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4577545" y="4645950"/>
                <a:ext cx="304036" cy="335220"/>
              </a:xfrm>
              <a:custGeom>
                <a:avLst/>
                <a:gdLst>
                  <a:gd name="T0" fmla="*/ 33 w 66"/>
                  <a:gd name="T1" fmla="*/ 0 h 73"/>
                  <a:gd name="T2" fmla="*/ 26 w 66"/>
                  <a:gd name="T3" fmla="*/ 6 h 73"/>
                  <a:gd name="T4" fmla="*/ 39 w 66"/>
                  <a:gd name="T5" fmla="*/ 7 h 73"/>
                  <a:gd name="T6" fmla="*/ 28 w 66"/>
                  <a:gd name="T7" fmla="*/ 5 h 73"/>
                  <a:gd name="T8" fmla="*/ 33 w 66"/>
                  <a:gd name="T9" fmla="*/ 1 h 73"/>
                  <a:gd name="T10" fmla="*/ 28 w 66"/>
                  <a:gd name="T11" fmla="*/ 5 h 73"/>
                  <a:gd name="T12" fmla="*/ 50 w 66"/>
                  <a:gd name="T13" fmla="*/ 13 h 73"/>
                  <a:gd name="T14" fmla="*/ 55 w 66"/>
                  <a:gd name="T15" fmla="*/ 15 h 73"/>
                  <a:gd name="T16" fmla="*/ 54 w 66"/>
                  <a:gd name="T17" fmla="*/ 8 h 73"/>
                  <a:gd name="T18" fmla="*/ 45 w 66"/>
                  <a:gd name="T19" fmla="*/ 8 h 73"/>
                  <a:gd name="T20" fmla="*/ 49 w 66"/>
                  <a:gd name="T21" fmla="*/ 11 h 73"/>
                  <a:gd name="T22" fmla="*/ 33 w 66"/>
                  <a:gd name="T23" fmla="*/ 7 h 73"/>
                  <a:gd name="T24" fmla="*/ 17 w 66"/>
                  <a:gd name="T25" fmla="*/ 12 h 73"/>
                  <a:gd name="T26" fmla="*/ 21 w 66"/>
                  <a:gd name="T27" fmla="*/ 8 h 73"/>
                  <a:gd name="T28" fmla="*/ 14 w 66"/>
                  <a:gd name="T29" fmla="*/ 6 h 73"/>
                  <a:gd name="T30" fmla="*/ 10 w 66"/>
                  <a:gd name="T31" fmla="*/ 15 h 73"/>
                  <a:gd name="T32" fmla="*/ 15 w 66"/>
                  <a:gd name="T33" fmla="*/ 12 h 73"/>
                  <a:gd name="T34" fmla="*/ 15 w 66"/>
                  <a:gd name="T35" fmla="*/ 13 h 73"/>
                  <a:gd name="T36" fmla="*/ 0 w 66"/>
                  <a:gd name="T37" fmla="*/ 35 h 73"/>
                  <a:gd name="T38" fmla="*/ 4 w 66"/>
                  <a:gd name="T39" fmla="*/ 43 h 73"/>
                  <a:gd name="T40" fmla="*/ 14 w 66"/>
                  <a:gd name="T41" fmla="*/ 60 h 73"/>
                  <a:gd name="T42" fmla="*/ 11 w 66"/>
                  <a:gd name="T43" fmla="*/ 68 h 73"/>
                  <a:gd name="T44" fmla="*/ 12 w 66"/>
                  <a:gd name="T45" fmla="*/ 73 h 73"/>
                  <a:gd name="T46" fmla="*/ 15 w 66"/>
                  <a:gd name="T47" fmla="*/ 70 h 73"/>
                  <a:gd name="T48" fmla="*/ 20 w 66"/>
                  <a:gd name="T49" fmla="*/ 63 h 73"/>
                  <a:gd name="T50" fmla="*/ 46 w 66"/>
                  <a:gd name="T51" fmla="*/ 63 h 73"/>
                  <a:gd name="T52" fmla="*/ 52 w 66"/>
                  <a:gd name="T53" fmla="*/ 70 h 73"/>
                  <a:gd name="T54" fmla="*/ 57 w 66"/>
                  <a:gd name="T55" fmla="*/ 71 h 73"/>
                  <a:gd name="T56" fmla="*/ 56 w 66"/>
                  <a:gd name="T57" fmla="*/ 67 h 73"/>
                  <a:gd name="T58" fmla="*/ 62 w 66"/>
                  <a:gd name="T59" fmla="*/ 43 h 73"/>
                  <a:gd name="T60" fmla="*/ 66 w 66"/>
                  <a:gd name="T61" fmla="*/ 35 h 73"/>
                  <a:gd name="T62" fmla="*/ 2 w 66"/>
                  <a:gd name="T63" fmla="*/ 38 h 73"/>
                  <a:gd name="T64" fmla="*/ 3 w 66"/>
                  <a:gd name="T65" fmla="*/ 32 h 73"/>
                  <a:gd name="T66" fmla="*/ 3 w 66"/>
                  <a:gd name="T67" fmla="*/ 41 h 73"/>
                  <a:gd name="T68" fmla="*/ 47 w 66"/>
                  <a:gd name="T69" fmla="*/ 8 h 73"/>
                  <a:gd name="T70" fmla="*/ 53 w 66"/>
                  <a:gd name="T71" fmla="*/ 10 h 73"/>
                  <a:gd name="T72" fmla="*/ 47 w 66"/>
                  <a:gd name="T73" fmla="*/ 8 h 73"/>
                  <a:gd name="T74" fmla="*/ 12 w 66"/>
                  <a:gd name="T75" fmla="*/ 10 h 73"/>
                  <a:gd name="T76" fmla="*/ 17 w 66"/>
                  <a:gd name="T77" fmla="*/ 7 h 73"/>
                  <a:gd name="T78" fmla="*/ 11 w 66"/>
                  <a:gd name="T79" fmla="*/ 13 h 73"/>
                  <a:gd name="T80" fmla="*/ 12 w 66"/>
                  <a:gd name="T81" fmla="*/ 66 h 73"/>
                  <a:gd name="T82" fmla="*/ 17 w 66"/>
                  <a:gd name="T83" fmla="*/ 64 h 73"/>
                  <a:gd name="T84" fmla="*/ 53 w 66"/>
                  <a:gd name="T85" fmla="*/ 66 h 73"/>
                  <a:gd name="T86" fmla="*/ 48 w 66"/>
                  <a:gd name="T87" fmla="*/ 64 h 73"/>
                  <a:gd name="T88" fmla="*/ 53 w 66"/>
                  <a:gd name="T89" fmla="*/ 66 h 73"/>
                  <a:gd name="T90" fmla="*/ 6 w 66"/>
                  <a:gd name="T91" fmla="*/ 37 h 73"/>
                  <a:gd name="T92" fmla="*/ 60 w 66"/>
                  <a:gd name="T93" fmla="*/ 37 h 73"/>
                  <a:gd name="T94" fmla="*/ 64 w 66"/>
                  <a:gd name="T95" fmla="*/ 38 h 73"/>
                  <a:gd name="T96" fmla="*/ 62 w 66"/>
                  <a:gd name="T97" fmla="*/ 37 h 73"/>
                  <a:gd name="T98" fmla="*/ 64 w 66"/>
                  <a:gd name="T99" fmla="*/ 35 h 73"/>
                  <a:gd name="T100" fmla="*/ 33 w 66"/>
                  <a:gd name="T101" fmla="*/ 12 h 73"/>
                  <a:gd name="T102" fmla="*/ 33 w 66"/>
                  <a:gd name="T103" fmla="*/ 61 h 73"/>
                  <a:gd name="T104" fmla="*/ 33 w 66"/>
                  <a:gd name="T105" fmla="*/ 12 h 73"/>
                  <a:gd name="T106" fmla="*/ 10 w 66"/>
                  <a:gd name="T107" fmla="*/ 37 h 73"/>
                  <a:gd name="T108" fmla="*/ 56 w 66"/>
                  <a:gd name="T109" fmla="*/ 37 h 73"/>
                  <a:gd name="T110" fmla="*/ 36 w 66"/>
                  <a:gd name="T111" fmla="*/ 35 h 73"/>
                  <a:gd name="T112" fmla="*/ 49 w 66"/>
                  <a:gd name="T113" fmla="*/ 38 h 73"/>
                  <a:gd name="T114" fmla="*/ 32 w 66"/>
                  <a:gd name="T115" fmla="*/ 40 h 73"/>
                  <a:gd name="T116" fmla="*/ 31 w 66"/>
                  <a:gd name="T117" fmla="*/ 32 h 73"/>
                  <a:gd name="T118" fmla="*/ 34 w 66"/>
                  <a:gd name="T119" fmla="*/ 16 h 73"/>
                  <a:gd name="T120" fmla="*/ 36 w 66"/>
                  <a:gd name="T121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" h="73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4" name="Freeform 30"/>
              <p:cNvSpPr>
                <a:spLocks noEditPoints="1"/>
              </p:cNvSpPr>
              <p:nvPr/>
            </p:nvSpPr>
            <p:spPr bwMode="auto">
              <a:xfrm>
                <a:off x="4124046" y="4572825"/>
                <a:ext cx="323527" cy="307075"/>
              </a:xfrm>
              <a:custGeom>
                <a:avLst/>
                <a:gdLst>
                  <a:gd name="T0" fmla="*/ 75 w 75"/>
                  <a:gd name="T1" fmla="*/ 27 h 71"/>
                  <a:gd name="T2" fmla="*/ 69 w 75"/>
                  <a:gd name="T3" fmla="*/ 14 h 71"/>
                  <a:gd name="T4" fmla="*/ 64 w 75"/>
                  <a:gd name="T5" fmla="*/ 0 h 71"/>
                  <a:gd name="T6" fmla="*/ 5 w 75"/>
                  <a:gd name="T7" fmla="*/ 11 h 71"/>
                  <a:gd name="T8" fmla="*/ 1 w 75"/>
                  <a:gd name="T9" fmla="*/ 26 h 71"/>
                  <a:gd name="T10" fmla="*/ 0 w 75"/>
                  <a:gd name="T11" fmla="*/ 31 h 71"/>
                  <a:gd name="T12" fmla="*/ 1 w 75"/>
                  <a:gd name="T13" fmla="*/ 65 h 71"/>
                  <a:gd name="T14" fmla="*/ 70 w 75"/>
                  <a:gd name="T15" fmla="*/ 71 h 71"/>
                  <a:gd name="T16" fmla="*/ 70 w 75"/>
                  <a:gd name="T17" fmla="*/ 61 h 71"/>
                  <a:gd name="T18" fmla="*/ 4 w 75"/>
                  <a:gd name="T19" fmla="*/ 26 h 71"/>
                  <a:gd name="T20" fmla="*/ 71 w 75"/>
                  <a:gd name="T21" fmla="*/ 26 h 71"/>
                  <a:gd name="T22" fmla="*/ 58 w 75"/>
                  <a:gd name="T23" fmla="*/ 33 h 71"/>
                  <a:gd name="T24" fmla="*/ 54 w 75"/>
                  <a:gd name="T25" fmla="*/ 28 h 71"/>
                  <a:gd name="T26" fmla="*/ 52 w 75"/>
                  <a:gd name="T27" fmla="*/ 31 h 71"/>
                  <a:gd name="T28" fmla="*/ 44 w 75"/>
                  <a:gd name="T29" fmla="*/ 31 h 71"/>
                  <a:gd name="T30" fmla="*/ 52 w 75"/>
                  <a:gd name="T31" fmla="*/ 31 h 71"/>
                  <a:gd name="T32" fmla="*/ 37 w 75"/>
                  <a:gd name="T33" fmla="*/ 33 h 71"/>
                  <a:gd name="T34" fmla="*/ 42 w 75"/>
                  <a:gd name="T35" fmla="*/ 28 h 71"/>
                  <a:gd name="T36" fmla="*/ 28 w 75"/>
                  <a:gd name="T37" fmla="*/ 33 h 71"/>
                  <a:gd name="T38" fmla="*/ 23 w 75"/>
                  <a:gd name="T39" fmla="*/ 28 h 71"/>
                  <a:gd name="T40" fmla="*/ 21 w 75"/>
                  <a:gd name="T41" fmla="*/ 28 h 71"/>
                  <a:gd name="T42" fmla="*/ 17 w 75"/>
                  <a:gd name="T43" fmla="*/ 33 h 71"/>
                  <a:gd name="T44" fmla="*/ 21 w 75"/>
                  <a:gd name="T45" fmla="*/ 28 h 71"/>
                  <a:gd name="T46" fmla="*/ 18 w 75"/>
                  <a:gd name="T47" fmla="*/ 35 h 71"/>
                  <a:gd name="T48" fmla="*/ 28 w 75"/>
                  <a:gd name="T49" fmla="*/ 35 h 71"/>
                  <a:gd name="T50" fmla="*/ 38 w 75"/>
                  <a:gd name="T51" fmla="*/ 35 h 71"/>
                  <a:gd name="T52" fmla="*/ 48 w 75"/>
                  <a:gd name="T53" fmla="*/ 35 h 71"/>
                  <a:gd name="T54" fmla="*/ 58 w 75"/>
                  <a:gd name="T55" fmla="*/ 35 h 71"/>
                  <a:gd name="T56" fmla="*/ 67 w 75"/>
                  <a:gd name="T57" fmla="*/ 62 h 71"/>
                  <a:gd name="T58" fmla="*/ 29 w 75"/>
                  <a:gd name="T59" fmla="*/ 40 h 71"/>
                  <a:gd name="T60" fmla="*/ 13 w 75"/>
                  <a:gd name="T61" fmla="*/ 62 h 71"/>
                  <a:gd name="T62" fmla="*/ 12 w 75"/>
                  <a:gd name="T63" fmla="*/ 33 h 71"/>
                  <a:gd name="T64" fmla="*/ 28 w 75"/>
                  <a:gd name="T65" fmla="*/ 42 h 71"/>
                  <a:gd name="T66" fmla="*/ 68 w 75"/>
                  <a:gd name="T67" fmla="*/ 33 h 71"/>
                  <a:gd name="T68" fmla="*/ 64 w 75"/>
                  <a:gd name="T69" fmla="*/ 28 h 71"/>
                  <a:gd name="T70" fmla="*/ 68 w 75"/>
                  <a:gd name="T71" fmla="*/ 33 h 71"/>
                  <a:gd name="T72" fmla="*/ 11 w 75"/>
                  <a:gd name="T73" fmla="*/ 14 h 71"/>
                  <a:gd name="T74" fmla="*/ 11 w 75"/>
                  <a:gd name="T75" fmla="*/ 3 h 71"/>
                  <a:gd name="T76" fmla="*/ 67 w 75"/>
                  <a:gd name="T77" fmla="*/ 11 h 71"/>
                  <a:gd name="T78" fmla="*/ 11 w 75"/>
                  <a:gd name="T79" fmla="*/ 31 h 71"/>
                  <a:gd name="T80" fmla="*/ 3 w 75"/>
                  <a:gd name="T81" fmla="*/ 31 h 71"/>
                  <a:gd name="T82" fmla="*/ 4 w 75"/>
                  <a:gd name="T83" fmla="*/ 65 h 71"/>
                  <a:gd name="T84" fmla="*/ 29 w 75"/>
                  <a:gd name="T85" fmla="*/ 64 h 71"/>
                  <a:gd name="T86" fmla="*/ 71 w 75"/>
                  <a:gd name="T87" fmla="*/ 67 h 71"/>
                  <a:gd name="T88" fmla="*/ 4 w 75"/>
                  <a:gd name="T89" fmla="*/ 67 h 71"/>
                  <a:gd name="T90" fmla="*/ 62 w 75"/>
                  <a:gd name="T91" fmla="*/ 56 h 71"/>
                  <a:gd name="T92" fmla="*/ 39 w 75"/>
                  <a:gd name="T93" fmla="*/ 40 h 71"/>
                  <a:gd name="T94" fmla="*/ 39 w 75"/>
                  <a:gd name="T95" fmla="*/ 57 h 71"/>
                  <a:gd name="T96" fmla="*/ 60 w 75"/>
                  <a:gd name="T97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" h="71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5" name="Freeform 17"/>
              <p:cNvSpPr>
                <a:spLocks noEditPoints="1"/>
              </p:cNvSpPr>
              <p:nvPr/>
            </p:nvSpPr>
            <p:spPr bwMode="auto">
              <a:xfrm>
                <a:off x="8238493" y="4190759"/>
                <a:ext cx="395516" cy="335025"/>
              </a:xfrm>
              <a:custGeom>
                <a:avLst/>
                <a:gdLst>
                  <a:gd name="T0" fmla="*/ 70 w 72"/>
                  <a:gd name="T1" fmla="*/ 16 h 61"/>
                  <a:gd name="T2" fmla="*/ 56 w 72"/>
                  <a:gd name="T3" fmla="*/ 18 h 61"/>
                  <a:gd name="T4" fmla="*/ 43 w 72"/>
                  <a:gd name="T5" fmla="*/ 46 h 61"/>
                  <a:gd name="T6" fmla="*/ 12 w 72"/>
                  <a:gd name="T7" fmla="*/ 46 h 61"/>
                  <a:gd name="T8" fmla="*/ 13 w 72"/>
                  <a:gd name="T9" fmla="*/ 49 h 61"/>
                  <a:gd name="T10" fmla="*/ 48 w 72"/>
                  <a:gd name="T11" fmla="*/ 51 h 61"/>
                  <a:gd name="T12" fmla="*/ 13 w 72"/>
                  <a:gd name="T13" fmla="*/ 52 h 61"/>
                  <a:gd name="T14" fmla="*/ 9 w 72"/>
                  <a:gd name="T15" fmla="*/ 45 h 61"/>
                  <a:gd name="T16" fmla="*/ 7 w 72"/>
                  <a:gd name="T17" fmla="*/ 42 h 61"/>
                  <a:gd name="T18" fmla="*/ 1 w 72"/>
                  <a:gd name="T19" fmla="*/ 23 h 61"/>
                  <a:gd name="T20" fmla="*/ 10 w 72"/>
                  <a:gd name="T21" fmla="*/ 41 h 61"/>
                  <a:gd name="T22" fmla="*/ 43 w 72"/>
                  <a:gd name="T23" fmla="*/ 43 h 61"/>
                  <a:gd name="T24" fmla="*/ 54 w 72"/>
                  <a:gd name="T25" fmla="*/ 17 h 61"/>
                  <a:gd name="T26" fmla="*/ 70 w 72"/>
                  <a:gd name="T27" fmla="*/ 13 h 61"/>
                  <a:gd name="T28" fmla="*/ 18 w 72"/>
                  <a:gd name="T29" fmla="*/ 57 h 61"/>
                  <a:gd name="T30" fmla="*/ 11 w 72"/>
                  <a:gd name="T31" fmla="*/ 57 h 61"/>
                  <a:gd name="T32" fmla="*/ 18 w 72"/>
                  <a:gd name="T33" fmla="*/ 57 h 61"/>
                  <a:gd name="T34" fmla="*/ 14 w 72"/>
                  <a:gd name="T35" fmla="*/ 55 h 61"/>
                  <a:gd name="T36" fmla="*/ 14 w 72"/>
                  <a:gd name="T37" fmla="*/ 59 h 61"/>
                  <a:gd name="T38" fmla="*/ 45 w 72"/>
                  <a:gd name="T39" fmla="*/ 57 h 61"/>
                  <a:gd name="T40" fmla="*/ 38 w 72"/>
                  <a:gd name="T41" fmla="*/ 57 h 61"/>
                  <a:gd name="T42" fmla="*/ 45 w 72"/>
                  <a:gd name="T43" fmla="*/ 57 h 61"/>
                  <a:gd name="T44" fmla="*/ 41 w 72"/>
                  <a:gd name="T45" fmla="*/ 55 h 61"/>
                  <a:gd name="T46" fmla="*/ 41 w 72"/>
                  <a:gd name="T47" fmla="*/ 59 h 61"/>
                  <a:gd name="T48" fmla="*/ 12 w 72"/>
                  <a:gd name="T49" fmla="*/ 37 h 61"/>
                  <a:gd name="T50" fmla="*/ 45 w 72"/>
                  <a:gd name="T51" fmla="*/ 36 h 61"/>
                  <a:gd name="T52" fmla="*/ 12 w 72"/>
                  <a:gd name="T53" fmla="*/ 35 h 61"/>
                  <a:gd name="T54" fmla="*/ 12 w 72"/>
                  <a:gd name="T55" fmla="*/ 37 h 61"/>
                  <a:gd name="T56" fmla="*/ 12 w 72"/>
                  <a:gd name="T57" fmla="*/ 40 h 61"/>
                  <a:gd name="T58" fmla="*/ 43 w 72"/>
                  <a:gd name="T59" fmla="*/ 41 h 61"/>
                  <a:gd name="T60" fmla="*/ 43 w 72"/>
                  <a:gd name="T61" fmla="*/ 39 h 61"/>
                  <a:gd name="T62" fmla="*/ 37 w 72"/>
                  <a:gd name="T63" fmla="*/ 31 h 61"/>
                  <a:gd name="T64" fmla="*/ 44 w 72"/>
                  <a:gd name="T65" fmla="*/ 30 h 61"/>
                  <a:gd name="T66" fmla="*/ 43 w 72"/>
                  <a:gd name="T67" fmla="*/ 0 h 61"/>
                  <a:gd name="T68" fmla="*/ 36 w 72"/>
                  <a:gd name="T69" fmla="*/ 0 h 61"/>
                  <a:gd name="T70" fmla="*/ 37 w 72"/>
                  <a:gd name="T71" fmla="*/ 31 h 61"/>
                  <a:gd name="T72" fmla="*/ 31 w 72"/>
                  <a:gd name="T73" fmla="*/ 31 h 61"/>
                  <a:gd name="T74" fmla="*/ 32 w 72"/>
                  <a:gd name="T75" fmla="*/ 8 h 61"/>
                  <a:gd name="T76" fmla="*/ 25 w 72"/>
                  <a:gd name="T77" fmla="*/ 8 h 61"/>
                  <a:gd name="T78" fmla="*/ 24 w 72"/>
                  <a:gd name="T79" fmla="*/ 30 h 61"/>
                  <a:gd name="T80" fmla="*/ 13 w 72"/>
                  <a:gd name="T81" fmla="*/ 31 h 61"/>
                  <a:gd name="T82" fmla="*/ 20 w 72"/>
                  <a:gd name="T83" fmla="*/ 30 h 61"/>
                  <a:gd name="T84" fmla="*/ 20 w 72"/>
                  <a:gd name="T85" fmla="*/ 16 h 61"/>
                  <a:gd name="T86" fmla="*/ 13 w 72"/>
                  <a:gd name="T87" fmla="*/ 16 h 61"/>
                  <a:gd name="T88" fmla="*/ 13 w 72"/>
                  <a:gd name="T8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61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6" name="Freeform 32"/>
              <p:cNvSpPr>
                <a:spLocks noEditPoints="1"/>
              </p:cNvSpPr>
              <p:nvPr/>
            </p:nvSpPr>
            <p:spPr bwMode="auto">
              <a:xfrm>
                <a:off x="7709719" y="3927654"/>
                <a:ext cx="267607" cy="298800"/>
              </a:xfrm>
              <a:custGeom>
                <a:avLst/>
                <a:gdLst>
                  <a:gd name="T0" fmla="*/ 55 w 69"/>
                  <a:gd name="T1" fmla="*/ 0 h 77"/>
                  <a:gd name="T2" fmla="*/ 45 w 69"/>
                  <a:gd name="T3" fmla="*/ 5 h 77"/>
                  <a:gd name="T4" fmla="*/ 31 w 69"/>
                  <a:gd name="T5" fmla="*/ 7 h 77"/>
                  <a:gd name="T6" fmla="*/ 24 w 69"/>
                  <a:gd name="T7" fmla="*/ 7 h 77"/>
                  <a:gd name="T8" fmla="*/ 10 w 69"/>
                  <a:gd name="T9" fmla="*/ 5 h 77"/>
                  <a:gd name="T10" fmla="*/ 0 w 69"/>
                  <a:gd name="T11" fmla="*/ 69 h 77"/>
                  <a:gd name="T12" fmla="*/ 69 w 69"/>
                  <a:gd name="T13" fmla="*/ 14 h 77"/>
                  <a:gd name="T14" fmla="*/ 10 w 69"/>
                  <a:gd name="T15" fmla="*/ 13 h 77"/>
                  <a:gd name="T16" fmla="*/ 24 w 69"/>
                  <a:gd name="T17" fmla="*/ 10 h 77"/>
                  <a:gd name="T18" fmla="*/ 31 w 69"/>
                  <a:gd name="T19" fmla="*/ 10 h 77"/>
                  <a:gd name="T20" fmla="*/ 45 w 69"/>
                  <a:gd name="T21" fmla="*/ 13 h 77"/>
                  <a:gd name="T22" fmla="*/ 55 w 69"/>
                  <a:gd name="T23" fmla="*/ 17 h 77"/>
                  <a:gd name="T24" fmla="*/ 66 w 69"/>
                  <a:gd name="T25" fmla="*/ 14 h 77"/>
                  <a:gd name="T26" fmla="*/ 7 w 69"/>
                  <a:gd name="T27" fmla="*/ 10 h 77"/>
                  <a:gd name="T28" fmla="*/ 61 w 69"/>
                  <a:gd name="T29" fmla="*/ 74 h 77"/>
                  <a:gd name="T30" fmla="*/ 34 w 69"/>
                  <a:gd name="T31" fmla="*/ 39 h 77"/>
                  <a:gd name="T32" fmla="*/ 34 w 69"/>
                  <a:gd name="T33" fmla="*/ 39 h 77"/>
                  <a:gd name="T34" fmla="*/ 33 w 69"/>
                  <a:gd name="T35" fmla="*/ 36 h 77"/>
                  <a:gd name="T36" fmla="*/ 44 w 69"/>
                  <a:gd name="T37" fmla="*/ 33 h 77"/>
                  <a:gd name="T38" fmla="*/ 45 w 69"/>
                  <a:gd name="T39" fmla="*/ 36 h 77"/>
                  <a:gd name="T40" fmla="*/ 54 w 69"/>
                  <a:gd name="T41" fmla="*/ 39 h 77"/>
                  <a:gd name="T42" fmla="*/ 54 w 69"/>
                  <a:gd name="T43" fmla="*/ 39 h 77"/>
                  <a:gd name="T44" fmla="*/ 53 w 69"/>
                  <a:gd name="T45" fmla="*/ 36 h 77"/>
                  <a:gd name="T46" fmla="*/ 14 w 69"/>
                  <a:gd name="T47" fmla="*/ 43 h 77"/>
                  <a:gd name="T48" fmla="*/ 15 w 69"/>
                  <a:gd name="T49" fmla="*/ 46 h 77"/>
                  <a:gd name="T50" fmla="*/ 24 w 69"/>
                  <a:gd name="T51" fmla="*/ 49 h 77"/>
                  <a:gd name="T52" fmla="*/ 24 w 69"/>
                  <a:gd name="T53" fmla="*/ 49 h 77"/>
                  <a:gd name="T54" fmla="*/ 23 w 69"/>
                  <a:gd name="T55" fmla="*/ 46 h 77"/>
                  <a:gd name="T56" fmla="*/ 34 w 69"/>
                  <a:gd name="T57" fmla="*/ 43 h 77"/>
                  <a:gd name="T58" fmla="*/ 35 w 69"/>
                  <a:gd name="T59" fmla="*/ 46 h 77"/>
                  <a:gd name="T60" fmla="*/ 44 w 69"/>
                  <a:gd name="T61" fmla="*/ 49 h 77"/>
                  <a:gd name="T62" fmla="*/ 44 w 69"/>
                  <a:gd name="T63" fmla="*/ 49 h 77"/>
                  <a:gd name="T64" fmla="*/ 43 w 69"/>
                  <a:gd name="T65" fmla="*/ 46 h 77"/>
                  <a:gd name="T66" fmla="*/ 54 w 69"/>
                  <a:gd name="T67" fmla="*/ 43 h 77"/>
                  <a:gd name="T68" fmla="*/ 55 w 69"/>
                  <a:gd name="T69" fmla="*/ 46 h 77"/>
                  <a:gd name="T70" fmla="*/ 14 w 69"/>
                  <a:gd name="T71" fmla="*/ 59 h 77"/>
                  <a:gd name="T72" fmla="*/ 14 w 69"/>
                  <a:gd name="T73" fmla="*/ 59 h 77"/>
                  <a:gd name="T74" fmla="*/ 13 w 69"/>
                  <a:gd name="T75" fmla="*/ 56 h 77"/>
                  <a:gd name="T76" fmla="*/ 24 w 69"/>
                  <a:gd name="T77" fmla="*/ 53 h 77"/>
                  <a:gd name="T78" fmla="*/ 25 w 69"/>
                  <a:gd name="T79" fmla="*/ 56 h 77"/>
                  <a:gd name="T80" fmla="*/ 34 w 69"/>
                  <a:gd name="T81" fmla="*/ 59 h 77"/>
                  <a:gd name="T82" fmla="*/ 34 w 69"/>
                  <a:gd name="T83" fmla="*/ 59 h 77"/>
                  <a:gd name="T84" fmla="*/ 33 w 69"/>
                  <a:gd name="T85" fmla="*/ 56 h 77"/>
                  <a:gd name="T86" fmla="*/ 44 w 69"/>
                  <a:gd name="T87" fmla="*/ 53 h 77"/>
                  <a:gd name="T88" fmla="*/ 45 w 69"/>
                  <a:gd name="T89" fmla="*/ 56 h 77"/>
                  <a:gd name="T90" fmla="*/ 54 w 69"/>
                  <a:gd name="T91" fmla="*/ 59 h 77"/>
                  <a:gd name="T92" fmla="*/ 54 w 69"/>
                  <a:gd name="T93" fmla="*/ 59 h 77"/>
                  <a:gd name="T94" fmla="*/ 53 w 69"/>
                  <a:gd name="T95" fmla="*/ 56 h 77"/>
                  <a:gd name="T96" fmla="*/ 14 w 69"/>
                  <a:gd name="T97" fmla="*/ 63 h 77"/>
                  <a:gd name="T98" fmla="*/ 15 w 69"/>
                  <a:gd name="T99" fmla="*/ 65 h 77"/>
                  <a:gd name="T100" fmla="*/ 24 w 69"/>
                  <a:gd name="T101" fmla="*/ 68 h 77"/>
                  <a:gd name="T102" fmla="*/ 24 w 69"/>
                  <a:gd name="T103" fmla="*/ 68 h 77"/>
                  <a:gd name="T104" fmla="*/ 23 w 69"/>
                  <a:gd name="T105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77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7" name="Freeform 60"/>
              <p:cNvSpPr>
                <a:spLocks noEditPoints="1"/>
              </p:cNvSpPr>
              <p:nvPr/>
            </p:nvSpPr>
            <p:spPr bwMode="auto">
              <a:xfrm>
                <a:off x="5007514" y="1797752"/>
                <a:ext cx="299924" cy="195603"/>
              </a:xfrm>
              <a:custGeom>
                <a:avLst/>
                <a:gdLst>
                  <a:gd name="T0" fmla="*/ 28 w 77"/>
                  <a:gd name="T1" fmla="*/ 2 h 48"/>
                  <a:gd name="T2" fmla="*/ 10 w 77"/>
                  <a:gd name="T3" fmla="*/ 9 h 48"/>
                  <a:gd name="T4" fmla="*/ 0 w 77"/>
                  <a:gd name="T5" fmla="*/ 34 h 48"/>
                  <a:gd name="T6" fmla="*/ 9 w 77"/>
                  <a:gd name="T7" fmla="*/ 42 h 48"/>
                  <a:gd name="T8" fmla="*/ 10 w 77"/>
                  <a:gd name="T9" fmla="*/ 44 h 48"/>
                  <a:gd name="T10" fmla="*/ 11 w 77"/>
                  <a:gd name="T11" fmla="*/ 46 h 48"/>
                  <a:gd name="T12" fmla="*/ 13 w 77"/>
                  <a:gd name="T13" fmla="*/ 47 h 48"/>
                  <a:gd name="T14" fmla="*/ 15 w 77"/>
                  <a:gd name="T15" fmla="*/ 48 h 48"/>
                  <a:gd name="T16" fmla="*/ 19 w 77"/>
                  <a:gd name="T17" fmla="*/ 48 h 48"/>
                  <a:gd name="T18" fmla="*/ 21 w 77"/>
                  <a:gd name="T19" fmla="*/ 47 h 48"/>
                  <a:gd name="T20" fmla="*/ 23 w 77"/>
                  <a:gd name="T21" fmla="*/ 46 h 48"/>
                  <a:gd name="T22" fmla="*/ 25 w 77"/>
                  <a:gd name="T23" fmla="*/ 43 h 48"/>
                  <a:gd name="T24" fmla="*/ 49 w 77"/>
                  <a:gd name="T25" fmla="*/ 42 h 48"/>
                  <a:gd name="T26" fmla="*/ 50 w 77"/>
                  <a:gd name="T27" fmla="*/ 44 h 48"/>
                  <a:gd name="T28" fmla="*/ 52 w 77"/>
                  <a:gd name="T29" fmla="*/ 46 h 48"/>
                  <a:gd name="T30" fmla="*/ 54 w 77"/>
                  <a:gd name="T31" fmla="*/ 47 h 48"/>
                  <a:gd name="T32" fmla="*/ 56 w 77"/>
                  <a:gd name="T33" fmla="*/ 48 h 48"/>
                  <a:gd name="T34" fmla="*/ 60 w 77"/>
                  <a:gd name="T35" fmla="*/ 48 h 48"/>
                  <a:gd name="T36" fmla="*/ 62 w 77"/>
                  <a:gd name="T37" fmla="*/ 47 h 48"/>
                  <a:gd name="T38" fmla="*/ 64 w 77"/>
                  <a:gd name="T39" fmla="*/ 46 h 48"/>
                  <a:gd name="T40" fmla="*/ 65 w 77"/>
                  <a:gd name="T41" fmla="*/ 43 h 48"/>
                  <a:gd name="T42" fmla="*/ 75 w 77"/>
                  <a:gd name="T43" fmla="*/ 42 h 48"/>
                  <a:gd name="T44" fmla="*/ 77 w 77"/>
                  <a:gd name="T45" fmla="*/ 2 h 48"/>
                  <a:gd name="T46" fmla="*/ 3 w 77"/>
                  <a:gd name="T47" fmla="*/ 39 h 48"/>
                  <a:gd name="T48" fmla="*/ 10 w 77"/>
                  <a:gd name="T49" fmla="*/ 35 h 48"/>
                  <a:gd name="T50" fmla="*/ 21 w 77"/>
                  <a:gd name="T51" fmla="*/ 42 h 48"/>
                  <a:gd name="T52" fmla="*/ 19 w 77"/>
                  <a:gd name="T53" fmla="*/ 43 h 48"/>
                  <a:gd name="T54" fmla="*/ 15 w 77"/>
                  <a:gd name="T55" fmla="*/ 44 h 48"/>
                  <a:gd name="T56" fmla="*/ 13 w 77"/>
                  <a:gd name="T57" fmla="*/ 42 h 48"/>
                  <a:gd name="T58" fmla="*/ 12 w 77"/>
                  <a:gd name="T59" fmla="*/ 40 h 48"/>
                  <a:gd name="T60" fmla="*/ 14 w 77"/>
                  <a:gd name="T61" fmla="*/ 36 h 48"/>
                  <a:gd name="T62" fmla="*/ 17 w 77"/>
                  <a:gd name="T63" fmla="*/ 35 h 48"/>
                  <a:gd name="T64" fmla="*/ 20 w 77"/>
                  <a:gd name="T65" fmla="*/ 36 h 48"/>
                  <a:gd name="T66" fmla="*/ 21 w 77"/>
                  <a:gd name="T67" fmla="*/ 40 h 48"/>
                  <a:gd name="T68" fmla="*/ 17 w 77"/>
                  <a:gd name="T69" fmla="*/ 31 h 48"/>
                  <a:gd name="T70" fmla="*/ 3 w 77"/>
                  <a:gd name="T71" fmla="*/ 32 h 48"/>
                  <a:gd name="T72" fmla="*/ 11 w 77"/>
                  <a:gd name="T73" fmla="*/ 12 h 48"/>
                  <a:gd name="T74" fmla="*/ 29 w 77"/>
                  <a:gd name="T75" fmla="*/ 12 h 48"/>
                  <a:gd name="T76" fmla="*/ 22 w 77"/>
                  <a:gd name="T77" fmla="*/ 33 h 48"/>
                  <a:gd name="T78" fmla="*/ 24 w 77"/>
                  <a:gd name="T79" fmla="*/ 35 h 48"/>
                  <a:gd name="T80" fmla="*/ 50 w 77"/>
                  <a:gd name="T81" fmla="*/ 35 h 48"/>
                  <a:gd name="T82" fmla="*/ 61 w 77"/>
                  <a:gd name="T83" fmla="*/ 42 h 48"/>
                  <a:gd name="T84" fmla="*/ 60 w 77"/>
                  <a:gd name="T85" fmla="*/ 43 h 48"/>
                  <a:gd name="T86" fmla="*/ 56 w 77"/>
                  <a:gd name="T87" fmla="*/ 44 h 48"/>
                  <a:gd name="T88" fmla="*/ 54 w 77"/>
                  <a:gd name="T89" fmla="*/ 42 h 48"/>
                  <a:gd name="T90" fmla="*/ 53 w 77"/>
                  <a:gd name="T91" fmla="*/ 40 h 48"/>
                  <a:gd name="T92" fmla="*/ 55 w 77"/>
                  <a:gd name="T93" fmla="*/ 36 h 48"/>
                  <a:gd name="T94" fmla="*/ 58 w 77"/>
                  <a:gd name="T95" fmla="*/ 35 h 48"/>
                  <a:gd name="T96" fmla="*/ 60 w 77"/>
                  <a:gd name="T97" fmla="*/ 36 h 48"/>
                  <a:gd name="T98" fmla="*/ 62 w 77"/>
                  <a:gd name="T99" fmla="*/ 40 h 48"/>
                  <a:gd name="T100" fmla="*/ 66 w 77"/>
                  <a:gd name="T101" fmla="*/ 39 h 48"/>
                  <a:gd name="T102" fmla="*/ 74 w 77"/>
                  <a:gd name="T103" fmla="*/ 39 h 48"/>
                  <a:gd name="T104" fmla="*/ 12 w 77"/>
                  <a:gd name="T105" fmla="*/ 14 h 48"/>
                  <a:gd name="T106" fmla="*/ 7 w 77"/>
                  <a:gd name="T107" fmla="*/ 25 h 48"/>
                  <a:gd name="T108" fmla="*/ 27 w 77"/>
                  <a:gd name="T109" fmla="*/ 14 h 48"/>
                  <a:gd name="T110" fmla="*/ 8 w 77"/>
                  <a:gd name="T111" fmla="*/ 23 h 48"/>
                  <a:gd name="T112" fmla="*/ 25 w 77"/>
                  <a:gd name="T113" fmla="*/ 23 h 48"/>
                  <a:gd name="T114" fmla="*/ 14 w 77"/>
                  <a:gd name="T115" fmla="*/ 29 h 48"/>
                  <a:gd name="T116" fmla="*/ 17 w 77"/>
                  <a:gd name="T117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48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8" name="Freeform 60"/>
              <p:cNvSpPr>
                <a:spLocks noEditPoints="1"/>
              </p:cNvSpPr>
              <p:nvPr/>
            </p:nvSpPr>
            <p:spPr bwMode="auto">
              <a:xfrm>
                <a:off x="3668030" y="4983937"/>
                <a:ext cx="299924" cy="195603"/>
              </a:xfrm>
              <a:custGeom>
                <a:avLst/>
                <a:gdLst>
                  <a:gd name="T0" fmla="*/ 28 w 77"/>
                  <a:gd name="T1" fmla="*/ 2 h 48"/>
                  <a:gd name="T2" fmla="*/ 10 w 77"/>
                  <a:gd name="T3" fmla="*/ 9 h 48"/>
                  <a:gd name="T4" fmla="*/ 0 w 77"/>
                  <a:gd name="T5" fmla="*/ 34 h 48"/>
                  <a:gd name="T6" fmla="*/ 9 w 77"/>
                  <a:gd name="T7" fmla="*/ 42 h 48"/>
                  <a:gd name="T8" fmla="*/ 10 w 77"/>
                  <a:gd name="T9" fmla="*/ 44 h 48"/>
                  <a:gd name="T10" fmla="*/ 11 w 77"/>
                  <a:gd name="T11" fmla="*/ 46 h 48"/>
                  <a:gd name="T12" fmla="*/ 13 w 77"/>
                  <a:gd name="T13" fmla="*/ 47 h 48"/>
                  <a:gd name="T14" fmla="*/ 15 w 77"/>
                  <a:gd name="T15" fmla="*/ 48 h 48"/>
                  <a:gd name="T16" fmla="*/ 19 w 77"/>
                  <a:gd name="T17" fmla="*/ 48 h 48"/>
                  <a:gd name="T18" fmla="*/ 21 w 77"/>
                  <a:gd name="T19" fmla="*/ 47 h 48"/>
                  <a:gd name="T20" fmla="*/ 23 w 77"/>
                  <a:gd name="T21" fmla="*/ 46 h 48"/>
                  <a:gd name="T22" fmla="*/ 25 w 77"/>
                  <a:gd name="T23" fmla="*/ 43 h 48"/>
                  <a:gd name="T24" fmla="*/ 49 w 77"/>
                  <a:gd name="T25" fmla="*/ 42 h 48"/>
                  <a:gd name="T26" fmla="*/ 50 w 77"/>
                  <a:gd name="T27" fmla="*/ 44 h 48"/>
                  <a:gd name="T28" fmla="*/ 52 w 77"/>
                  <a:gd name="T29" fmla="*/ 46 h 48"/>
                  <a:gd name="T30" fmla="*/ 54 w 77"/>
                  <a:gd name="T31" fmla="*/ 47 h 48"/>
                  <a:gd name="T32" fmla="*/ 56 w 77"/>
                  <a:gd name="T33" fmla="*/ 48 h 48"/>
                  <a:gd name="T34" fmla="*/ 60 w 77"/>
                  <a:gd name="T35" fmla="*/ 48 h 48"/>
                  <a:gd name="T36" fmla="*/ 62 w 77"/>
                  <a:gd name="T37" fmla="*/ 47 h 48"/>
                  <a:gd name="T38" fmla="*/ 64 w 77"/>
                  <a:gd name="T39" fmla="*/ 46 h 48"/>
                  <a:gd name="T40" fmla="*/ 65 w 77"/>
                  <a:gd name="T41" fmla="*/ 43 h 48"/>
                  <a:gd name="T42" fmla="*/ 75 w 77"/>
                  <a:gd name="T43" fmla="*/ 42 h 48"/>
                  <a:gd name="T44" fmla="*/ 77 w 77"/>
                  <a:gd name="T45" fmla="*/ 2 h 48"/>
                  <a:gd name="T46" fmla="*/ 3 w 77"/>
                  <a:gd name="T47" fmla="*/ 39 h 48"/>
                  <a:gd name="T48" fmla="*/ 10 w 77"/>
                  <a:gd name="T49" fmla="*/ 35 h 48"/>
                  <a:gd name="T50" fmla="*/ 21 w 77"/>
                  <a:gd name="T51" fmla="*/ 42 h 48"/>
                  <a:gd name="T52" fmla="*/ 19 w 77"/>
                  <a:gd name="T53" fmla="*/ 43 h 48"/>
                  <a:gd name="T54" fmla="*/ 15 w 77"/>
                  <a:gd name="T55" fmla="*/ 44 h 48"/>
                  <a:gd name="T56" fmla="*/ 13 w 77"/>
                  <a:gd name="T57" fmla="*/ 42 h 48"/>
                  <a:gd name="T58" fmla="*/ 12 w 77"/>
                  <a:gd name="T59" fmla="*/ 40 h 48"/>
                  <a:gd name="T60" fmla="*/ 14 w 77"/>
                  <a:gd name="T61" fmla="*/ 36 h 48"/>
                  <a:gd name="T62" fmla="*/ 17 w 77"/>
                  <a:gd name="T63" fmla="*/ 35 h 48"/>
                  <a:gd name="T64" fmla="*/ 20 w 77"/>
                  <a:gd name="T65" fmla="*/ 36 h 48"/>
                  <a:gd name="T66" fmla="*/ 21 w 77"/>
                  <a:gd name="T67" fmla="*/ 40 h 48"/>
                  <a:gd name="T68" fmla="*/ 17 w 77"/>
                  <a:gd name="T69" fmla="*/ 31 h 48"/>
                  <a:gd name="T70" fmla="*/ 3 w 77"/>
                  <a:gd name="T71" fmla="*/ 32 h 48"/>
                  <a:gd name="T72" fmla="*/ 11 w 77"/>
                  <a:gd name="T73" fmla="*/ 12 h 48"/>
                  <a:gd name="T74" fmla="*/ 29 w 77"/>
                  <a:gd name="T75" fmla="*/ 12 h 48"/>
                  <a:gd name="T76" fmla="*/ 22 w 77"/>
                  <a:gd name="T77" fmla="*/ 33 h 48"/>
                  <a:gd name="T78" fmla="*/ 24 w 77"/>
                  <a:gd name="T79" fmla="*/ 35 h 48"/>
                  <a:gd name="T80" fmla="*/ 50 w 77"/>
                  <a:gd name="T81" fmla="*/ 35 h 48"/>
                  <a:gd name="T82" fmla="*/ 61 w 77"/>
                  <a:gd name="T83" fmla="*/ 42 h 48"/>
                  <a:gd name="T84" fmla="*/ 60 w 77"/>
                  <a:gd name="T85" fmla="*/ 43 h 48"/>
                  <a:gd name="T86" fmla="*/ 56 w 77"/>
                  <a:gd name="T87" fmla="*/ 44 h 48"/>
                  <a:gd name="T88" fmla="*/ 54 w 77"/>
                  <a:gd name="T89" fmla="*/ 42 h 48"/>
                  <a:gd name="T90" fmla="*/ 53 w 77"/>
                  <a:gd name="T91" fmla="*/ 40 h 48"/>
                  <a:gd name="T92" fmla="*/ 55 w 77"/>
                  <a:gd name="T93" fmla="*/ 36 h 48"/>
                  <a:gd name="T94" fmla="*/ 58 w 77"/>
                  <a:gd name="T95" fmla="*/ 35 h 48"/>
                  <a:gd name="T96" fmla="*/ 60 w 77"/>
                  <a:gd name="T97" fmla="*/ 36 h 48"/>
                  <a:gd name="T98" fmla="*/ 62 w 77"/>
                  <a:gd name="T99" fmla="*/ 40 h 48"/>
                  <a:gd name="T100" fmla="*/ 66 w 77"/>
                  <a:gd name="T101" fmla="*/ 39 h 48"/>
                  <a:gd name="T102" fmla="*/ 74 w 77"/>
                  <a:gd name="T103" fmla="*/ 39 h 48"/>
                  <a:gd name="T104" fmla="*/ 12 w 77"/>
                  <a:gd name="T105" fmla="*/ 14 h 48"/>
                  <a:gd name="T106" fmla="*/ 7 w 77"/>
                  <a:gd name="T107" fmla="*/ 25 h 48"/>
                  <a:gd name="T108" fmla="*/ 27 w 77"/>
                  <a:gd name="T109" fmla="*/ 14 h 48"/>
                  <a:gd name="T110" fmla="*/ 8 w 77"/>
                  <a:gd name="T111" fmla="*/ 23 h 48"/>
                  <a:gd name="T112" fmla="*/ 25 w 77"/>
                  <a:gd name="T113" fmla="*/ 23 h 48"/>
                  <a:gd name="T114" fmla="*/ 14 w 77"/>
                  <a:gd name="T115" fmla="*/ 29 h 48"/>
                  <a:gd name="T116" fmla="*/ 17 w 77"/>
                  <a:gd name="T117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48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9" name="Freeform 64"/>
              <p:cNvSpPr>
                <a:spLocks noEditPoints="1"/>
              </p:cNvSpPr>
              <p:nvPr/>
            </p:nvSpPr>
            <p:spPr bwMode="auto">
              <a:xfrm>
                <a:off x="4446233" y="1761946"/>
                <a:ext cx="284921" cy="192035"/>
              </a:xfrm>
              <a:custGeom>
                <a:avLst/>
                <a:gdLst>
                  <a:gd name="T0" fmla="*/ 58 w 58"/>
                  <a:gd name="T1" fmla="*/ 18 h 38"/>
                  <a:gd name="T2" fmla="*/ 31 w 58"/>
                  <a:gd name="T3" fmla="*/ 0 h 38"/>
                  <a:gd name="T4" fmla="*/ 1 w 58"/>
                  <a:gd name="T5" fmla="*/ 18 h 38"/>
                  <a:gd name="T6" fmla="*/ 0 w 58"/>
                  <a:gd name="T7" fmla="*/ 20 h 38"/>
                  <a:gd name="T8" fmla="*/ 31 w 58"/>
                  <a:gd name="T9" fmla="*/ 38 h 38"/>
                  <a:gd name="T10" fmla="*/ 58 w 58"/>
                  <a:gd name="T11" fmla="*/ 20 h 38"/>
                  <a:gd name="T12" fmla="*/ 58 w 58"/>
                  <a:gd name="T13" fmla="*/ 18 h 38"/>
                  <a:gd name="T14" fmla="*/ 18 w 58"/>
                  <a:gd name="T15" fmla="*/ 19 h 38"/>
                  <a:gd name="T16" fmla="*/ 16 w 58"/>
                  <a:gd name="T17" fmla="*/ 19 h 38"/>
                  <a:gd name="T18" fmla="*/ 28 w 58"/>
                  <a:gd name="T19" fmla="*/ 34 h 38"/>
                  <a:gd name="T20" fmla="*/ 4 w 58"/>
                  <a:gd name="T21" fmla="*/ 19 h 38"/>
                  <a:gd name="T22" fmla="*/ 27 w 58"/>
                  <a:gd name="T23" fmla="*/ 4 h 38"/>
                  <a:gd name="T24" fmla="*/ 19 w 58"/>
                  <a:gd name="T25" fmla="*/ 9 h 38"/>
                  <a:gd name="T26" fmla="*/ 21 w 58"/>
                  <a:gd name="T27" fmla="*/ 10 h 38"/>
                  <a:gd name="T28" fmla="*/ 31 w 58"/>
                  <a:gd name="T29" fmla="*/ 5 h 38"/>
                  <a:gd name="T30" fmla="*/ 45 w 58"/>
                  <a:gd name="T31" fmla="*/ 19 h 38"/>
                  <a:gd name="T32" fmla="*/ 31 w 58"/>
                  <a:gd name="T33" fmla="*/ 33 h 38"/>
                  <a:gd name="T34" fmla="*/ 18 w 58"/>
                  <a:gd name="T35" fmla="*/ 19 h 38"/>
                  <a:gd name="T36" fmla="*/ 36 w 58"/>
                  <a:gd name="T37" fmla="*/ 34 h 38"/>
                  <a:gd name="T38" fmla="*/ 47 w 58"/>
                  <a:gd name="T39" fmla="*/ 19 h 38"/>
                  <a:gd name="T40" fmla="*/ 38 w 58"/>
                  <a:gd name="T41" fmla="*/ 4 h 38"/>
                  <a:gd name="T42" fmla="*/ 55 w 58"/>
                  <a:gd name="T43" fmla="*/ 19 h 38"/>
                  <a:gd name="T44" fmla="*/ 36 w 58"/>
                  <a:gd name="T45" fmla="*/ 34 h 38"/>
                  <a:gd name="T46" fmla="*/ 40 w 58"/>
                  <a:gd name="T47" fmla="*/ 19 h 38"/>
                  <a:gd name="T48" fmla="*/ 31 w 58"/>
                  <a:gd name="T49" fmla="*/ 28 h 38"/>
                  <a:gd name="T50" fmla="*/ 23 w 58"/>
                  <a:gd name="T51" fmla="*/ 19 h 38"/>
                  <a:gd name="T52" fmla="*/ 31 w 58"/>
                  <a:gd name="T53" fmla="*/ 19 h 38"/>
                  <a:gd name="T54" fmla="*/ 24 w 58"/>
                  <a:gd name="T55" fmla="*/ 14 h 38"/>
                  <a:gd name="T56" fmla="*/ 31 w 58"/>
                  <a:gd name="T57" fmla="*/ 10 h 38"/>
                  <a:gd name="T58" fmla="*/ 40 w 58"/>
                  <a:gd name="T5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7966245" y="4370787"/>
                <a:ext cx="248280" cy="230333"/>
              </a:xfrm>
              <a:custGeom>
                <a:avLst/>
                <a:gdLst>
                  <a:gd name="T0" fmla="*/ 55 w 70"/>
                  <a:gd name="T1" fmla="*/ 45 h 65"/>
                  <a:gd name="T2" fmla="*/ 55 w 70"/>
                  <a:gd name="T3" fmla="*/ 35 h 65"/>
                  <a:gd name="T4" fmla="*/ 29 w 70"/>
                  <a:gd name="T5" fmla="*/ 25 h 65"/>
                  <a:gd name="T6" fmla="*/ 40 w 70"/>
                  <a:gd name="T7" fmla="*/ 50 h 65"/>
                  <a:gd name="T8" fmla="*/ 49 w 70"/>
                  <a:gd name="T9" fmla="*/ 51 h 65"/>
                  <a:gd name="T10" fmla="*/ 64 w 70"/>
                  <a:gd name="T11" fmla="*/ 65 h 65"/>
                  <a:gd name="T12" fmla="*/ 48 w 70"/>
                  <a:gd name="T13" fmla="*/ 44 h 65"/>
                  <a:gd name="T14" fmla="*/ 28 w 70"/>
                  <a:gd name="T15" fmla="*/ 35 h 65"/>
                  <a:gd name="T16" fmla="*/ 48 w 70"/>
                  <a:gd name="T17" fmla="*/ 27 h 65"/>
                  <a:gd name="T18" fmla="*/ 50 w 70"/>
                  <a:gd name="T19" fmla="*/ 47 h 65"/>
                  <a:gd name="T20" fmla="*/ 51 w 70"/>
                  <a:gd name="T21" fmla="*/ 45 h 65"/>
                  <a:gd name="T22" fmla="*/ 66 w 70"/>
                  <a:gd name="T23" fmla="*/ 61 h 65"/>
                  <a:gd name="T24" fmla="*/ 52 w 70"/>
                  <a:gd name="T25" fmla="*/ 50 h 65"/>
                  <a:gd name="T26" fmla="*/ 53 w 70"/>
                  <a:gd name="T27" fmla="*/ 49 h 65"/>
                  <a:gd name="T28" fmla="*/ 55 w 70"/>
                  <a:gd name="T29" fmla="*/ 48 h 65"/>
                  <a:gd name="T30" fmla="*/ 66 w 70"/>
                  <a:gd name="T31" fmla="*/ 61 h 65"/>
                  <a:gd name="T32" fmla="*/ 34 w 70"/>
                  <a:gd name="T33" fmla="*/ 42 h 65"/>
                  <a:gd name="T34" fmla="*/ 32 w 70"/>
                  <a:gd name="T35" fmla="*/ 43 h 65"/>
                  <a:gd name="T36" fmla="*/ 34 w 70"/>
                  <a:gd name="T37" fmla="*/ 28 h 65"/>
                  <a:gd name="T38" fmla="*/ 39 w 70"/>
                  <a:gd name="T39" fmla="*/ 60 h 65"/>
                  <a:gd name="T40" fmla="*/ 33 w 70"/>
                  <a:gd name="T41" fmla="*/ 60 h 65"/>
                  <a:gd name="T42" fmla="*/ 31 w 70"/>
                  <a:gd name="T43" fmla="*/ 60 h 65"/>
                  <a:gd name="T44" fmla="*/ 28 w 70"/>
                  <a:gd name="T45" fmla="*/ 47 h 65"/>
                  <a:gd name="T46" fmla="*/ 18 w 70"/>
                  <a:gd name="T47" fmla="*/ 33 h 65"/>
                  <a:gd name="T48" fmla="*/ 18 w 70"/>
                  <a:gd name="T49" fmla="*/ 31 h 65"/>
                  <a:gd name="T50" fmla="*/ 31 w 70"/>
                  <a:gd name="T51" fmla="*/ 21 h 65"/>
                  <a:gd name="T52" fmla="*/ 45 w 70"/>
                  <a:gd name="T53" fmla="*/ 19 h 65"/>
                  <a:gd name="T54" fmla="*/ 47 w 70"/>
                  <a:gd name="T55" fmla="*/ 19 h 65"/>
                  <a:gd name="T56" fmla="*/ 56 w 70"/>
                  <a:gd name="T57" fmla="*/ 33 h 65"/>
                  <a:gd name="T58" fmla="*/ 55 w 70"/>
                  <a:gd name="T59" fmla="*/ 43 h 65"/>
                  <a:gd name="T60" fmla="*/ 60 w 70"/>
                  <a:gd name="T61" fmla="*/ 45 h 65"/>
                  <a:gd name="T62" fmla="*/ 32 w 70"/>
                  <a:gd name="T63" fmla="*/ 0 h 65"/>
                  <a:gd name="T64" fmla="*/ 51 w 70"/>
                  <a:gd name="T65" fmla="*/ 57 h 65"/>
                  <a:gd name="T66" fmla="*/ 60 w 70"/>
                  <a:gd name="T67" fmla="*/ 24 h 65"/>
                  <a:gd name="T68" fmla="*/ 60 w 70"/>
                  <a:gd name="T69" fmla="*/ 24 h 65"/>
                  <a:gd name="T70" fmla="*/ 33 w 70"/>
                  <a:gd name="T71" fmla="*/ 15 h 65"/>
                  <a:gd name="T72" fmla="*/ 31 w 70"/>
                  <a:gd name="T73" fmla="*/ 15 h 65"/>
                  <a:gd name="T74" fmla="*/ 25 w 70"/>
                  <a:gd name="T75" fmla="*/ 4 h 65"/>
                  <a:gd name="T76" fmla="*/ 25 w 70"/>
                  <a:gd name="T77" fmla="*/ 4 h 65"/>
                  <a:gd name="T78" fmla="*/ 3 w 70"/>
                  <a:gd name="T79" fmla="*/ 31 h 65"/>
                  <a:gd name="T80" fmla="*/ 17 w 70"/>
                  <a:gd name="T81" fmla="*/ 44 h 65"/>
                  <a:gd name="T82" fmla="*/ 4 w 70"/>
                  <a:gd name="T83" fmla="*/ 39 h 65"/>
                  <a:gd name="T84" fmla="*/ 4 w 70"/>
                  <a:gd name="T85" fmla="*/ 3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" h="65">
                    <a:moveTo>
                      <a:pt x="68" y="5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6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4" y="41"/>
                      <a:pt x="55" y="38"/>
                      <a:pt x="55" y="35"/>
                    </a:cubicBezTo>
                    <a:cubicBezTo>
                      <a:pt x="55" y="31"/>
                      <a:pt x="53" y="28"/>
                      <a:pt x="50" y="25"/>
                    </a:cubicBezTo>
                    <a:cubicBezTo>
                      <a:pt x="47" y="22"/>
                      <a:pt x="44" y="21"/>
                      <a:pt x="40" y="21"/>
                    </a:cubicBezTo>
                    <a:cubicBezTo>
                      <a:pt x="36" y="21"/>
                      <a:pt x="32" y="22"/>
                      <a:pt x="29" y="25"/>
                    </a:cubicBezTo>
                    <a:cubicBezTo>
                      <a:pt x="26" y="28"/>
                      <a:pt x="25" y="31"/>
                      <a:pt x="25" y="35"/>
                    </a:cubicBezTo>
                    <a:cubicBezTo>
                      <a:pt x="25" y="39"/>
                      <a:pt x="26" y="43"/>
                      <a:pt x="29" y="46"/>
                    </a:cubicBezTo>
                    <a:cubicBezTo>
                      <a:pt x="32" y="49"/>
                      <a:pt x="36" y="50"/>
                      <a:pt x="40" y="50"/>
                    </a:cubicBezTo>
                    <a:cubicBezTo>
                      <a:pt x="43" y="50"/>
                      <a:pt x="46" y="50"/>
                      <a:pt x="48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0"/>
                      <a:pt x="49" y="51"/>
                    </a:cubicBezTo>
                    <a:cubicBezTo>
                      <a:pt x="49" y="52"/>
                      <a:pt x="50" y="53"/>
                      <a:pt x="51" y="5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1" y="64"/>
                      <a:pt x="62" y="65"/>
                      <a:pt x="64" y="65"/>
                    </a:cubicBezTo>
                    <a:cubicBezTo>
                      <a:pt x="65" y="65"/>
                      <a:pt x="67" y="64"/>
                      <a:pt x="68" y="63"/>
                    </a:cubicBezTo>
                    <a:cubicBezTo>
                      <a:pt x="70" y="61"/>
                      <a:pt x="70" y="58"/>
                      <a:pt x="68" y="55"/>
                    </a:cubicBezTo>
                    <a:close/>
                    <a:moveTo>
                      <a:pt x="48" y="44"/>
                    </a:moveTo>
                    <a:cubicBezTo>
                      <a:pt x="46" y="46"/>
                      <a:pt x="43" y="47"/>
                      <a:pt x="40" y="47"/>
                    </a:cubicBezTo>
                    <a:cubicBezTo>
                      <a:pt x="37" y="47"/>
                      <a:pt x="34" y="46"/>
                      <a:pt x="31" y="44"/>
                    </a:cubicBezTo>
                    <a:cubicBezTo>
                      <a:pt x="29" y="42"/>
                      <a:pt x="28" y="39"/>
                      <a:pt x="28" y="35"/>
                    </a:cubicBezTo>
                    <a:cubicBezTo>
                      <a:pt x="28" y="32"/>
                      <a:pt x="29" y="29"/>
                      <a:pt x="31" y="27"/>
                    </a:cubicBezTo>
                    <a:cubicBezTo>
                      <a:pt x="34" y="25"/>
                      <a:pt x="37" y="24"/>
                      <a:pt x="40" y="24"/>
                    </a:cubicBezTo>
                    <a:cubicBezTo>
                      <a:pt x="43" y="24"/>
                      <a:pt x="46" y="25"/>
                      <a:pt x="48" y="27"/>
                    </a:cubicBezTo>
                    <a:cubicBezTo>
                      <a:pt x="53" y="32"/>
                      <a:pt x="53" y="39"/>
                      <a:pt x="48" y="44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1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7"/>
                    </a:cubicBezTo>
                    <a:close/>
                    <a:moveTo>
                      <a:pt x="66" y="61"/>
                    </a:moveTo>
                    <a:cubicBezTo>
                      <a:pt x="65" y="62"/>
                      <a:pt x="63" y="62"/>
                      <a:pt x="62" y="6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2" y="51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6" y="48"/>
                      <a:pt x="57" y="4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9"/>
                      <a:pt x="67" y="60"/>
                      <a:pt x="66" y="61"/>
                    </a:cubicBezTo>
                    <a:close/>
                    <a:moveTo>
                      <a:pt x="34" y="29"/>
                    </a:moveTo>
                    <a:cubicBezTo>
                      <a:pt x="32" y="31"/>
                      <a:pt x="31" y="33"/>
                      <a:pt x="31" y="35"/>
                    </a:cubicBezTo>
                    <a:cubicBezTo>
                      <a:pt x="31" y="38"/>
                      <a:pt x="32" y="40"/>
                      <a:pt x="34" y="42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0" y="41"/>
                      <a:pt x="29" y="38"/>
                      <a:pt x="29" y="35"/>
                    </a:cubicBezTo>
                    <a:cubicBezTo>
                      <a:pt x="29" y="33"/>
                      <a:pt x="30" y="30"/>
                      <a:pt x="32" y="28"/>
                    </a:cubicBezTo>
                    <a:cubicBezTo>
                      <a:pt x="33" y="28"/>
                      <a:pt x="33" y="28"/>
                      <a:pt x="34" y="28"/>
                    </a:cubicBezTo>
                    <a:cubicBezTo>
                      <a:pt x="34" y="28"/>
                      <a:pt x="34" y="29"/>
                      <a:pt x="34" y="29"/>
                    </a:cubicBezTo>
                    <a:close/>
                    <a:moveTo>
                      <a:pt x="49" y="55"/>
                    </a:moveTo>
                    <a:cubicBezTo>
                      <a:pt x="46" y="57"/>
                      <a:pt x="43" y="59"/>
                      <a:pt x="39" y="60"/>
                    </a:cubicBezTo>
                    <a:cubicBezTo>
                      <a:pt x="41" y="58"/>
                      <a:pt x="43" y="55"/>
                      <a:pt x="45" y="52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0" y="57"/>
                      <a:pt x="37" y="60"/>
                      <a:pt x="33" y="6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60"/>
                      <a:pt x="22" y="54"/>
                      <a:pt x="20" y="47"/>
                    </a:cubicBezTo>
                    <a:cubicBezTo>
                      <a:pt x="22" y="47"/>
                      <a:pt x="25" y="48"/>
                      <a:pt x="28" y="48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7" y="47"/>
                      <a:pt x="27" y="46"/>
                      <a:pt x="26" y="46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8" y="41"/>
                      <a:pt x="18" y="37"/>
                      <a:pt x="18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6"/>
                      <a:pt x="18" y="22"/>
                      <a:pt x="19" y="19"/>
                    </a:cubicBezTo>
                    <a:cubicBezTo>
                      <a:pt x="23" y="18"/>
                      <a:pt x="27" y="17"/>
                      <a:pt x="31" y="1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3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7" y="17"/>
                      <a:pt x="41" y="18"/>
                      <a:pt x="45" y="19"/>
                    </a:cubicBezTo>
                    <a:cubicBezTo>
                      <a:pt x="45" y="19"/>
                      <a:pt x="45" y="19"/>
                      <a:pt x="45" y="20"/>
                    </a:cubicBezTo>
                    <a:cubicBezTo>
                      <a:pt x="46" y="20"/>
                      <a:pt x="47" y="20"/>
                      <a:pt x="48" y="21"/>
                    </a:cubicBezTo>
                    <a:cubicBezTo>
                      <a:pt x="47" y="20"/>
                      <a:pt x="47" y="20"/>
                      <a:pt x="47" y="19"/>
                    </a:cubicBezTo>
                    <a:cubicBezTo>
                      <a:pt x="55" y="22"/>
                      <a:pt x="60" y="26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5"/>
                      <a:pt x="59" y="38"/>
                      <a:pt x="56" y="40"/>
                    </a:cubicBezTo>
                    <a:cubicBezTo>
                      <a:pt x="56" y="41"/>
                      <a:pt x="55" y="42"/>
                      <a:pt x="55" y="43"/>
                    </a:cubicBezTo>
                    <a:cubicBezTo>
                      <a:pt x="57" y="41"/>
                      <a:pt x="59" y="40"/>
                      <a:pt x="60" y="39"/>
                    </a:cubicBezTo>
                    <a:cubicBezTo>
                      <a:pt x="60" y="40"/>
                      <a:pt x="59" y="42"/>
                      <a:pt x="58" y="44"/>
                    </a:cubicBezTo>
                    <a:cubicBezTo>
                      <a:pt x="59" y="44"/>
                      <a:pt x="60" y="45"/>
                      <a:pt x="60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39" y="63"/>
                      <a:pt x="46" y="61"/>
                      <a:pt x="51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5"/>
                      <a:pt x="49" y="55"/>
                    </a:cubicBezTo>
                    <a:close/>
                    <a:moveTo>
                      <a:pt x="60" y="24"/>
                    </a:moveTo>
                    <a:cubicBezTo>
                      <a:pt x="57" y="21"/>
                      <a:pt x="53" y="19"/>
                      <a:pt x="47" y="17"/>
                    </a:cubicBezTo>
                    <a:cubicBezTo>
                      <a:pt x="45" y="11"/>
                      <a:pt x="42" y="6"/>
                      <a:pt x="39" y="4"/>
                    </a:cubicBezTo>
                    <a:cubicBezTo>
                      <a:pt x="50" y="6"/>
                      <a:pt x="58" y="14"/>
                      <a:pt x="60" y="24"/>
                    </a:cubicBezTo>
                    <a:close/>
                    <a:moveTo>
                      <a:pt x="33" y="3"/>
                    </a:moveTo>
                    <a:cubicBezTo>
                      <a:pt x="38" y="3"/>
                      <a:pt x="42" y="9"/>
                      <a:pt x="44" y="16"/>
                    </a:cubicBezTo>
                    <a:cubicBezTo>
                      <a:pt x="41" y="16"/>
                      <a:pt x="37" y="15"/>
                      <a:pt x="33" y="15"/>
                    </a:cubicBezTo>
                    <a:lnTo>
                      <a:pt x="33" y="3"/>
                    </a:lnTo>
                    <a:close/>
                    <a:moveTo>
                      <a:pt x="31" y="3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7" y="15"/>
                      <a:pt x="23" y="16"/>
                      <a:pt x="20" y="16"/>
                    </a:cubicBezTo>
                    <a:cubicBezTo>
                      <a:pt x="22" y="9"/>
                      <a:pt x="26" y="3"/>
                      <a:pt x="31" y="3"/>
                    </a:cubicBezTo>
                    <a:close/>
                    <a:moveTo>
                      <a:pt x="25" y="4"/>
                    </a:moveTo>
                    <a:cubicBezTo>
                      <a:pt x="22" y="6"/>
                      <a:pt x="19" y="11"/>
                      <a:pt x="18" y="17"/>
                    </a:cubicBezTo>
                    <a:cubicBezTo>
                      <a:pt x="12" y="19"/>
                      <a:pt x="7" y="21"/>
                      <a:pt x="4" y="24"/>
                    </a:cubicBezTo>
                    <a:cubicBezTo>
                      <a:pt x="7" y="14"/>
                      <a:pt x="15" y="6"/>
                      <a:pt x="25" y="4"/>
                    </a:cubicBezTo>
                    <a:close/>
                    <a:moveTo>
                      <a:pt x="17" y="19"/>
                    </a:moveTo>
                    <a:cubicBezTo>
                      <a:pt x="16" y="23"/>
                      <a:pt x="16" y="27"/>
                      <a:pt x="16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6"/>
                      <a:pt x="9" y="22"/>
                      <a:pt x="17" y="19"/>
                    </a:cubicBezTo>
                    <a:close/>
                    <a:moveTo>
                      <a:pt x="16" y="33"/>
                    </a:moveTo>
                    <a:cubicBezTo>
                      <a:pt x="16" y="37"/>
                      <a:pt x="16" y="40"/>
                      <a:pt x="17" y="44"/>
                    </a:cubicBezTo>
                    <a:cubicBezTo>
                      <a:pt x="9" y="41"/>
                      <a:pt x="4" y="37"/>
                      <a:pt x="3" y="33"/>
                    </a:cubicBezTo>
                    <a:lnTo>
                      <a:pt x="16" y="33"/>
                    </a:lnTo>
                    <a:close/>
                    <a:moveTo>
                      <a:pt x="4" y="39"/>
                    </a:moveTo>
                    <a:cubicBezTo>
                      <a:pt x="7" y="42"/>
                      <a:pt x="12" y="44"/>
                      <a:pt x="18" y="46"/>
                    </a:cubicBezTo>
                    <a:cubicBezTo>
                      <a:pt x="19" y="52"/>
                      <a:pt x="22" y="57"/>
                      <a:pt x="25" y="60"/>
                    </a:cubicBezTo>
                    <a:cubicBezTo>
                      <a:pt x="15" y="57"/>
                      <a:pt x="7" y="49"/>
                      <a:pt x="4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1" name="Freeform 35"/>
              <p:cNvSpPr>
                <a:spLocks noEditPoints="1"/>
              </p:cNvSpPr>
              <p:nvPr/>
            </p:nvSpPr>
            <p:spPr bwMode="auto">
              <a:xfrm>
                <a:off x="6856905" y="3611909"/>
                <a:ext cx="239130" cy="228536"/>
              </a:xfrm>
              <a:custGeom>
                <a:avLst/>
                <a:gdLst>
                  <a:gd name="T0" fmla="*/ 44 w 67"/>
                  <a:gd name="T1" fmla="*/ 21 h 64"/>
                  <a:gd name="T2" fmla="*/ 25 w 67"/>
                  <a:gd name="T3" fmla="*/ 19 h 64"/>
                  <a:gd name="T4" fmla="*/ 24 w 67"/>
                  <a:gd name="T5" fmla="*/ 21 h 64"/>
                  <a:gd name="T6" fmla="*/ 16 w 67"/>
                  <a:gd name="T7" fmla="*/ 30 h 64"/>
                  <a:gd name="T8" fmla="*/ 26 w 67"/>
                  <a:gd name="T9" fmla="*/ 36 h 64"/>
                  <a:gd name="T10" fmla="*/ 32 w 67"/>
                  <a:gd name="T11" fmla="*/ 42 h 64"/>
                  <a:gd name="T12" fmla="*/ 26 w 67"/>
                  <a:gd name="T13" fmla="*/ 48 h 64"/>
                  <a:gd name="T14" fmla="*/ 42 w 67"/>
                  <a:gd name="T15" fmla="*/ 48 h 64"/>
                  <a:gd name="T16" fmla="*/ 36 w 67"/>
                  <a:gd name="T17" fmla="*/ 42 h 64"/>
                  <a:gd name="T18" fmla="*/ 42 w 67"/>
                  <a:gd name="T19" fmla="*/ 36 h 64"/>
                  <a:gd name="T20" fmla="*/ 51 w 67"/>
                  <a:gd name="T21" fmla="*/ 30 h 64"/>
                  <a:gd name="T22" fmla="*/ 19 w 67"/>
                  <a:gd name="T23" fmla="*/ 30 h 64"/>
                  <a:gd name="T24" fmla="*/ 24 w 67"/>
                  <a:gd name="T25" fmla="*/ 31 h 64"/>
                  <a:gd name="T26" fmla="*/ 48 w 67"/>
                  <a:gd name="T27" fmla="*/ 30 h 64"/>
                  <a:gd name="T28" fmla="*/ 44 w 67"/>
                  <a:gd name="T29" fmla="*/ 31 h 64"/>
                  <a:gd name="T30" fmla="*/ 48 w 67"/>
                  <a:gd name="T31" fmla="*/ 30 h 64"/>
                  <a:gd name="T32" fmla="*/ 61 w 67"/>
                  <a:gd name="T33" fmla="*/ 20 h 64"/>
                  <a:gd name="T34" fmla="*/ 51 w 67"/>
                  <a:gd name="T35" fmla="*/ 9 h 64"/>
                  <a:gd name="T36" fmla="*/ 43 w 67"/>
                  <a:gd name="T37" fmla="*/ 0 h 64"/>
                  <a:gd name="T38" fmla="*/ 30 w 67"/>
                  <a:gd name="T39" fmla="*/ 2 h 64"/>
                  <a:gd name="T40" fmla="*/ 19 w 67"/>
                  <a:gd name="T41" fmla="*/ 6 h 64"/>
                  <a:gd name="T42" fmla="*/ 7 w 67"/>
                  <a:gd name="T43" fmla="*/ 13 h 64"/>
                  <a:gd name="T44" fmla="*/ 4 w 67"/>
                  <a:gd name="T45" fmla="*/ 26 h 64"/>
                  <a:gd name="T46" fmla="*/ 7 w 67"/>
                  <a:gd name="T47" fmla="*/ 41 h 64"/>
                  <a:gd name="T48" fmla="*/ 13 w 67"/>
                  <a:gd name="T49" fmla="*/ 55 h 64"/>
                  <a:gd name="T50" fmla="*/ 24 w 67"/>
                  <a:gd name="T51" fmla="*/ 64 h 64"/>
                  <a:gd name="T52" fmla="*/ 34 w 67"/>
                  <a:gd name="T53" fmla="*/ 61 h 64"/>
                  <a:gd name="T54" fmla="*/ 44 w 67"/>
                  <a:gd name="T55" fmla="*/ 64 h 64"/>
                  <a:gd name="T56" fmla="*/ 54 w 67"/>
                  <a:gd name="T57" fmla="*/ 55 h 64"/>
                  <a:gd name="T58" fmla="*/ 61 w 67"/>
                  <a:gd name="T59" fmla="*/ 41 h 64"/>
                  <a:gd name="T60" fmla="*/ 63 w 67"/>
                  <a:gd name="T61" fmla="*/ 26 h 64"/>
                  <a:gd name="T62" fmla="*/ 58 w 67"/>
                  <a:gd name="T63" fmla="*/ 19 h 64"/>
                  <a:gd name="T64" fmla="*/ 54 w 67"/>
                  <a:gd name="T65" fmla="*/ 13 h 64"/>
                  <a:gd name="T66" fmla="*/ 46 w 67"/>
                  <a:gd name="T67" fmla="*/ 7 h 64"/>
                  <a:gd name="T68" fmla="*/ 39 w 67"/>
                  <a:gd name="T69" fmla="*/ 5 h 64"/>
                  <a:gd name="T70" fmla="*/ 29 w 67"/>
                  <a:gd name="T71" fmla="*/ 5 h 64"/>
                  <a:gd name="T72" fmla="*/ 22 w 67"/>
                  <a:gd name="T73" fmla="*/ 7 h 64"/>
                  <a:gd name="T74" fmla="*/ 18 w 67"/>
                  <a:gd name="T75" fmla="*/ 12 h 64"/>
                  <a:gd name="T76" fmla="*/ 9 w 67"/>
                  <a:gd name="T77" fmla="*/ 14 h 64"/>
                  <a:gd name="T78" fmla="*/ 6 w 67"/>
                  <a:gd name="T79" fmla="*/ 28 h 64"/>
                  <a:gd name="T80" fmla="*/ 9 w 67"/>
                  <a:gd name="T81" fmla="*/ 40 h 64"/>
                  <a:gd name="T82" fmla="*/ 9 w 67"/>
                  <a:gd name="T83" fmla="*/ 50 h 64"/>
                  <a:gd name="T84" fmla="*/ 18 w 67"/>
                  <a:gd name="T85" fmla="*/ 53 h 64"/>
                  <a:gd name="T86" fmla="*/ 24 w 67"/>
                  <a:gd name="T87" fmla="*/ 61 h 64"/>
                  <a:gd name="T88" fmla="*/ 33 w 67"/>
                  <a:gd name="T89" fmla="*/ 58 h 64"/>
                  <a:gd name="T90" fmla="*/ 43 w 67"/>
                  <a:gd name="T91" fmla="*/ 61 h 64"/>
                  <a:gd name="T92" fmla="*/ 48 w 67"/>
                  <a:gd name="T93" fmla="*/ 53 h 64"/>
                  <a:gd name="T94" fmla="*/ 10 w 67"/>
                  <a:gd name="T95" fmla="*/ 32 h 64"/>
                  <a:gd name="T96" fmla="*/ 34 w 67"/>
                  <a:gd name="T97" fmla="*/ 56 h 64"/>
                  <a:gd name="T98" fmla="*/ 49 w 67"/>
                  <a:gd name="T99" fmla="*/ 53 h 64"/>
                  <a:gd name="T100" fmla="*/ 58 w 67"/>
                  <a:gd name="T101" fmla="*/ 50 h 64"/>
                  <a:gd name="T102" fmla="*/ 60 w 67"/>
                  <a:gd name="T103" fmla="*/ 32 h 64"/>
                  <a:gd name="T104" fmla="*/ 64 w 67"/>
                  <a:gd name="T10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64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2" name="Freeform 38"/>
              <p:cNvSpPr>
                <a:spLocks noEditPoints="1"/>
              </p:cNvSpPr>
              <p:nvPr/>
            </p:nvSpPr>
            <p:spPr bwMode="auto">
              <a:xfrm>
                <a:off x="8610410" y="2708898"/>
                <a:ext cx="301764" cy="268451"/>
              </a:xfrm>
              <a:custGeom>
                <a:avLst/>
                <a:gdLst>
                  <a:gd name="T0" fmla="*/ 63 w 65"/>
                  <a:gd name="T1" fmla="*/ 24 h 58"/>
                  <a:gd name="T2" fmla="*/ 49 w 65"/>
                  <a:gd name="T3" fmla="*/ 22 h 58"/>
                  <a:gd name="T4" fmla="*/ 42 w 65"/>
                  <a:gd name="T5" fmla="*/ 16 h 58"/>
                  <a:gd name="T6" fmla="*/ 32 w 65"/>
                  <a:gd name="T7" fmla="*/ 6 h 58"/>
                  <a:gd name="T8" fmla="*/ 24 w 65"/>
                  <a:gd name="T9" fmla="*/ 0 h 58"/>
                  <a:gd name="T10" fmla="*/ 24 w 65"/>
                  <a:gd name="T11" fmla="*/ 23 h 58"/>
                  <a:gd name="T12" fmla="*/ 21 w 65"/>
                  <a:gd name="T13" fmla="*/ 22 h 58"/>
                  <a:gd name="T14" fmla="*/ 3 w 65"/>
                  <a:gd name="T15" fmla="*/ 28 h 58"/>
                  <a:gd name="T16" fmla="*/ 0 w 65"/>
                  <a:gd name="T17" fmla="*/ 34 h 58"/>
                  <a:gd name="T18" fmla="*/ 2 w 65"/>
                  <a:gd name="T19" fmla="*/ 41 h 58"/>
                  <a:gd name="T20" fmla="*/ 5 w 65"/>
                  <a:gd name="T21" fmla="*/ 48 h 58"/>
                  <a:gd name="T22" fmla="*/ 10 w 65"/>
                  <a:gd name="T23" fmla="*/ 55 h 58"/>
                  <a:gd name="T24" fmla="*/ 35 w 65"/>
                  <a:gd name="T25" fmla="*/ 57 h 58"/>
                  <a:gd name="T26" fmla="*/ 45 w 65"/>
                  <a:gd name="T27" fmla="*/ 55 h 58"/>
                  <a:gd name="T28" fmla="*/ 60 w 65"/>
                  <a:gd name="T29" fmla="*/ 57 h 58"/>
                  <a:gd name="T30" fmla="*/ 64 w 65"/>
                  <a:gd name="T31" fmla="*/ 26 h 58"/>
                  <a:gd name="T32" fmla="*/ 9 w 65"/>
                  <a:gd name="T33" fmla="*/ 25 h 58"/>
                  <a:gd name="T34" fmla="*/ 24 w 65"/>
                  <a:gd name="T35" fmla="*/ 28 h 58"/>
                  <a:gd name="T36" fmla="*/ 9 w 65"/>
                  <a:gd name="T37" fmla="*/ 30 h 58"/>
                  <a:gd name="T38" fmla="*/ 9 w 65"/>
                  <a:gd name="T39" fmla="*/ 25 h 58"/>
                  <a:gd name="T40" fmla="*/ 18 w 65"/>
                  <a:gd name="T41" fmla="*/ 32 h 58"/>
                  <a:gd name="T42" fmla="*/ 18 w 65"/>
                  <a:gd name="T43" fmla="*/ 37 h 58"/>
                  <a:gd name="T44" fmla="*/ 6 w 65"/>
                  <a:gd name="T45" fmla="*/ 37 h 58"/>
                  <a:gd name="T46" fmla="*/ 6 w 65"/>
                  <a:gd name="T47" fmla="*/ 32 h 58"/>
                  <a:gd name="T48" fmla="*/ 18 w 65"/>
                  <a:gd name="T49" fmla="*/ 39 h 58"/>
                  <a:gd name="T50" fmla="*/ 23 w 65"/>
                  <a:gd name="T51" fmla="*/ 41 h 58"/>
                  <a:gd name="T52" fmla="*/ 11 w 65"/>
                  <a:gd name="T53" fmla="*/ 43 h 58"/>
                  <a:gd name="T54" fmla="*/ 5 w 65"/>
                  <a:gd name="T55" fmla="*/ 41 h 58"/>
                  <a:gd name="T56" fmla="*/ 11 w 65"/>
                  <a:gd name="T57" fmla="*/ 45 h 58"/>
                  <a:gd name="T58" fmla="*/ 23 w 65"/>
                  <a:gd name="T59" fmla="*/ 45 h 58"/>
                  <a:gd name="T60" fmla="*/ 23 w 65"/>
                  <a:gd name="T61" fmla="*/ 50 h 58"/>
                  <a:gd name="T62" fmla="*/ 8 w 65"/>
                  <a:gd name="T63" fmla="*/ 48 h 58"/>
                  <a:gd name="T64" fmla="*/ 23 w 65"/>
                  <a:gd name="T65" fmla="*/ 52 h 58"/>
                  <a:gd name="T66" fmla="*/ 24 w 65"/>
                  <a:gd name="T67" fmla="*/ 44 h 58"/>
                  <a:gd name="T68" fmla="*/ 22 w 65"/>
                  <a:gd name="T69" fmla="*/ 37 h 58"/>
                  <a:gd name="T70" fmla="*/ 21 w 65"/>
                  <a:gd name="T71" fmla="*/ 32 h 58"/>
                  <a:gd name="T72" fmla="*/ 26 w 65"/>
                  <a:gd name="T73" fmla="*/ 26 h 58"/>
                  <a:gd name="T74" fmla="*/ 28 w 65"/>
                  <a:gd name="T75" fmla="*/ 31 h 58"/>
                  <a:gd name="T76" fmla="*/ 39 w 65"/>
                  <a:gd name="T77" fmla="*/ 40 h 58"/>
                  <a:gd name="T78" fmla="*/ 30 w 65"/>
                  <a:gd name="T79" fmla="*/ 31 h 58"/>
                  <a:gd name="T80" fmla="*/ 29 w 65"/>
                  <a:gd name="T81" fmla="*/ 24 h 58"/>
                  <a:gd name="T82" fmla="*/ 29 w 65"/>
                  <a:gd name="T83" fmla="*/ 24 h 58"/>
                  <a:gd name="T84" fmla="*/ 22 w 65"/>
                  <a:gd name="T85" fmla="*/ 8 h 58"/>
                  <a:gd name="T86" fmla="*/ 28 w 65"/>
                  <a:gd name="T87" fmla="*/ 4 h 58"/>
                  <a:gd name="T88" fmla="*/ 32 w 65"/>
                  <a:gd name="T89" fmla="*/ 14 h 58"/>
                  <a:gd name="T90" fmla="*/ 43 w 65"/>
                  <a:gd name="T91" fmla="*/ 20 h 58"/>
                  <a:gd name="T92" fmla="*/ 46 w 65"/>
                  <a:gd name="T93" fmla="*/ 50 h 58"/>
                  <a:gd name="T94" fmla="*/ 12 w 65"/>
                  <a:gd name="T95" fmla="*/ 52 h 58"/>
                  <a:gd name="T96" fmla="*/ 23 w 65"/>
                  <a:gd name="T97" fmla="*/ 52 h 58"/>
                  <a:gd name="T98" fmla="*/ 61 w 65"/>
                  <a:gd name="T99" fmla="*/ 27 h 58"/>
                  <a:gd name="T100" fmla="*/ 48 w 65"/>
                  <a:gd name="T101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" h="58">
                    <a:moveTo>
                      <a:pt x="64" y="24"/>
                    </a:moveTo>
                    <a:cubicBezTo>
                      <a:pt x="64" y="24"/>
                      <a:pt x="63" y="24"/>
                      <a:pt x="63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6" y="18"/>
                      <a:pt x="45" y="18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39" y="15"/>
                      <a:pt x="37" y="14"/>
                      <a:pt x="35" y="12"/>
                    </a:cubicBezTo>
                    <a:cubicBezTo>
                      <a:pt x="33" y="10"/>
                      <a:pt x="32" y="8"/>
                      <a:pt x="32" y="6"/>
                    </a:cubicBezTo>
                    <a:cubicBezTo>
                      <a:pt x="31" y="4"/>
                      <a:pt x="31" y="2"/>
                      <a:pt x="30" y="1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22" y="1"/>
                      <a:pt x="20" y="4"/>
                      <a:pt x="20" y="7"/>
                    </a:cubicBezTo>
                    <a:cubicBezTo>
                      <a:pt x="19" y="14"/>
                      <a:pt x="22" y="1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2" y="22"/>
                      <a:pt x="21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2"/>
                      <a:pt x="3" y="25"/>
                      <a:pt x="3" y="28"/>
                    </a:cubicBezTo>
                    <a:cubicBezTo>
                      <a:pt x="3" y="28"/>
                      <a:pt x="3" y="29"/>
                      <a:pt x="4" y="29"/>
                    </a:cubicBezTo>
                    <a:cubicBezTo>
                      <a:pt x="1" y="30"/>
                      <a:pt x="0" y="32"/>
                      <a:pt x="0" y="34"/>
                    </a:cubicBezTo>
                    <a:cubicBezTo>
                      <a:pt x="0" y="36"/>
                      <a:pt x="1" y="38"/>
                      <a:pt x="2" y="39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3"/>
                      <a:pt x="3" y="45"/>
                      <a:pt x="5" y="46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5" y="50"/>
                      <a:pt x="6" y="52"/>
                      <a:pt x="8" y="53"/>
                    </a:cubicBezTo>
                    <a:cubicBezTo>
                      <a:pt x="9" y="53"/>
                      <a:pt x="9" y="54"/>
                      <a:pt x="10" y="55"/>
                    </a:cubicBezTo>
                    <a:cubicBezTo>
                      <a:pt x="13" y="57"/>
                      <a:pt x="24" y="58"/>
                      <a:pt x="30" y="58"/>
                    </a:cubicBezTo>
                    <a:cubicBezTo>
                      <a:pt x="32" y="58"/>
                      <a:pt x="34" y="58"/>
                      <a:pt x="35" y="57"/>
                    </a:cubicBezTo>
                    <a:cubicBezTo>
                      <a:pt x="38" y="57"/>
                      <a:pt x="41" y="56"/>
                      <a:pt x="45" y="54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7"/>
                      <a:pt x="62" y="56"/>
                      <a:pt x="62" y="5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4" y="25"/>
                      <a:pt x="64" y="24"/>
                    </a:cubicBezTo>
                    <a:close/>
                    <a:moveTo>
                      <a:pt x="9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5"/>
                      <a:pt x="24" y="26"/>
                      <a:pt x="24" y="28"/>
                    </a:cubicBezTo>
                    <a:cubicBezTo>
                      <a:pt x="24" y="29"/>
                      <a:pt x="23" y="30"/>
                      <a:pt x="21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6" y="29"/>
                      <a:pt x="6" y="28"/>
                    </a:cubicBezTo>
                    <a:cubicBezTo>
                      <a:pt x="6" y="26"/>
                      <a:pt x="8" y="25"/>
                      <a:pt x="9" y="25"/>
                    </a:cubicBezTo>
                    <a:close/>
                    <a:moveTo>
                      <a:pt x="6" y="32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1" y="33"/>
                      <a:pt x="21" y="34"/>
                    </a:cubicBezTo>
                    <a:cubicBezTo>
                      <a:pt x="21" y="36"/>
                      <a:pt x="19" y="37"/>
                      <a:pt x="1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3" y="36"/>
                      <a:pt x="3" y="34"/>
                    </a:cubicBezTo>
                    <a:cubicBezTo>
                      <a:pt x="3" y="33"/>
                      <a:pt x="4" y="32"/>
                      <a:pt x="6" y="32"/>
                    </a:cubicBezTo>
                    <a:close/>
                    <a:moveTo>
                      <a:pt x="8" y="39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2" y="39"/>
                      <a:pt x="23" y="40"/>
                      <a:pt x="23" y="41"/>
                    </a:cubicBezTo>
                    <a:cubicBezTo>
                      <a:pt x="23" y="42"/>
                      <a:pt x="22" y="43"/>
                      <a:pt x="2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6" y="43"/>
                      <a:pt x="5" y="42"/>
                      <a:pt x="5" y="41"/>
                    </a:cubicBezTo>
                    <a:cubicBezTo>
                      <a:pt x="5" y="40"/>
                      <a:pt x="6" y="39"/>
                      <a:pt x="8" y="39"/>
                    </a:cubicBezTo>
                    <a:close/>
                    <a:moveTo>
                      <a:pt x="11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5" y="45"/>
                      <a:pt x="26" y="47"/>
                      <a:pt x="26" y="48"/>
                    </a:cubicBezTo>
                    <a:cubicBezTo>
                      <a:pt x="26" y="49"/>
                      <a:pt x="25" y="50"/>
                      <a:pt x="23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50"/>
                      <a:pt x="8" y="49"/>
                      <a:pt x="8" y="48"/>
                    </a:cubicBezTo>
                    <a:cubicBezTo>
                      <a:pt x="8" y="47"/>
                      <a:pt x="9" y="45"/>
                      <a:pt x="11" y="45"/>
                    </a:cubicBezTo>
                    <a:close/>
                    <a:moveTo>
                      <a:pt x="23" y="52"/>
                    </a:moveTo>
                    <a:cubicBezTo>
                      <a:pt x="26" y="52"/>
                      <a:pt x="28" y="50"/>
                      <a:pt x="28" y="48"/>
                    </a:cubicBezTo>
                    <a:cubicBezTo>
                      <a:pt x="28" y="46"/>
                      <a:pt x="26" y="44"/>
                      <a:pt x="24" y="44"/>
                    </a:cubicBezTo>
                    <a:cubicBezTo>
                      <a:pt x="25" y="43"/>
                      <a:pt x="25" y="42"/>
                      <a:pt x="25" y="41"/>
                    </a:cubicBezTo>
                    <a:cubicBezTo>
                      <a:pt x="25" y="39"/>
                      <a:pt x="24" y="38"/>
                      <a:pt x="22" y="37"/>
                    </a:cubicBezTo>
                    <a:cubicBezTo>
                      <a:pt x="22" y="36"/>
                      <a:pt x="23" y="35"/>
                      <a:pt x="23" y="34"/>
                    </a:cubicBezTo>
                    <a:cubicBezTo>
                      <a:pt x="23" y="33"/>
                      <a:pt x="22" y="33"/>
                      <a:pt x="21" y="32"/>
                    </a:cubicBezTo>
                    <a:cubicBezTo>
                      <a:pt x="24" y="32"/>
                      <a:pt x="26" y="30"/>
                      <a:pt x="26" y="28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7"/>
                      <a:pt x="28" y="29"/>
                      <a:pt x="28" y="31"/>
                    </a:cubicBezTo>
                    <a:cubicBezTo>
                      <a:pt x="29" y="38"/>
                      <a:pt x="37" y="41"/>
                      <a:pt x="37" y="41"/>
                    </a:cubicBezTo>
                    <a:cubicBezTo>
                      <a:pt x="38" y="41"/>
                      <a:pt x="38" y="41"/>
                      <a:pt x="39" y="40"/>
                    </a:cubicBezTo>
                    <a:cubicBezTo>
                      <a:pt x="39" y="40"/>
                      <a:pt x="38" y="39"/>
                      <a:pt x="38" y="39"/>
                    </a:cubicBezTo>
                    <a:cubicBezTo>
                      <a:pt x="38" y="39"/>
                      <a:pt x="31" y="37"/>
                      <a:pt x="30" y="31"/>
                    </a:cubicBezTo>
                    <a:cubicBezTo>
                      <a:pt x="30" y="28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3"/>
                    </a:cubicBezTo>
                    <a:cubicBezTo>
                      <a:pt x="29" y="23"/>
                      <a:pt x="21" y="16"/>
                      <a:pt x="22" y="8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6" y="3"/>
                      <a:pt x="27" y="3"/>
                      <a:pt x="28" y="4"/>
                    </a:cubicBezTo>
                    <a:cubicBezTo>
                      <a:pt x="28" y="4"/>
                      <a:pt x="29" y="5"/>
                      <a:pt x="29" y="7"/>
                    </a:cubicBezTo>
                    <a:cubicBezTo>
                      <a:pt x="30" y="9"/>
                      <a:pt x="31" y="11"/>
                      <a:pt x="32" y="14"/>
                    </a:cubicBezTo>
                    <a:cubicBezTo>
                      <a:pt x="35" y="17"/>
                      <a:pt x="38" y="18"/>
                      <a:pt x="40" y="19"/>
                    </a:cubicBezTo>
                    <a:cubicBezTo>
                      <a:pt x="41" y="19"/>
                      <a:pt x="42" y="20"/>
                      <a:pt x="43" y="20"/>
                    </a:cubicBezTo>
                    <a:cubicBezTo>
                      <a:pt x="44" y="21"/>
                      <a:pt x="47" y="25"/>
                      <a:pt x="48" y="26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2"/>
                      <a:pt x="39" y="54"/>
                      <a:pt x="34" y="54"/>
                    </a:cubicBezTo>
                    <a:cubicBezTo>
                      <a:pt x="27" y="55"/>
                      <a:pt x="14" y="54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lnTo>
                      <a:pt x="23" y="52"/>
                    </a:lnTo>
                    <a:close/>
                    <a:moveTo>
                      <a:pt x="50" y="26"/>
                    </a:move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8" y="53"/>
                      <a:pt x="48" y="53"/>
                      <a:pt x="48" y="53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3" name="Freeform 64"/>
              <p:cNvSpPr>
                <a:spLocks noEditPoints="1"/>
              </p:cNvSpPr>
              <p:nvPr/>
            </p:nvSpPr>
            <p:spPr bwMode="auto">
              <a:xfrm>
                <a:off x="8014315" y="3728737"/>
                <a:ext cx="236963" cy="159712"/>
              </a:xfrm>
              <a:custGeom>
                <a:avLst/>
                <a:gdLst>
                  <a:gd name="T0" fmla="*/ 58 w 58"/>
                  <a:gd name="T1" fmla="*/ 18 h 38"/>
                  <a:gd name="T2" fmla="*/ 31 w 58"/>
                  <a:gd name="T3" fmla="*/ 0 h 38"/>
                  <a:gd name="T4" fmla="*/ 1 w 58"/>
                  <a:gd name="T5" fmla="*/ 18 h 38"/>
                  <a:gd name="T6" fmla="*/ 0 w 58"/>
                  <a:gd name="T7" fmla="*/ 20 h 38"/>
                  <a:gd name="T8" fmla="*/ 31 w 58"/>
                  <a:gd name="T9" fmla="*/ 38 h 38"/>
                  <a:gd name="T10" fmla="*/ 58 w 58"/>
                  <a:gd name="T11" fmla="*/ 20 h 38"/>
                  <a:gd name="T12" fmla="*/ 58 w 58"/>
                  <a:gd name="T13" fmla="*/ 18 h 38"/>
                  <a:gd name="T14" fmla="*/ 18 w 58"/>
                  <a:gd name="T15" fmla="*/ 19 h 38"/>
                  <a:gd name="T16" fmla="*/ 16 w 58"/>
                  <a:gd name="T17" fmla="*/ 19 h 38"/>
                  <a:gd name="T18" fmla="*/ 28 w 58"/>
                  <a:gd name="T19" fmla="*/ 34 h 38"/>
                  <a:gd name="T20" fmla="*/ 4 w 58"/>
                  <a:gd name="T21" fmla="*/ 19 h 38"/>
                  <a:gd name="T22" fmla="*/ 27 w 58"/>
                  <a:gd name="T23" fmla="*/ 4 h 38"/>
                  <a:gd name="T24" fmla="*/ 19 w 58"/>
                  <a:gd name="T25" fmla="*/ 9 h 38"/>
                  <a:gd name="T26" fmla="*/ 21 w 58"/>
                  <a:gd name="T27" fmla="*/ 10 h 38"/>
                  <a:gd name="T28" fmla="*/ 31 w 58"/>
                  <a:gd name="T29" fmla="*/ 5 h 38"/>
                  <a:gd name="T30" fmla="*/ 45 w 58"/>
                  <a:gd name="T31" fmla="*/ 19 h 38"/>
                  <a:gd name="T32" fmla="*/ 31 w 58"/>
                  <a:gd name="T33" fmla="*/ 33 h 38"/>
                  <a:gd name="T34" fmla="*/ 18 w 58"/>
                  <a:gd name="T35" fmla="*/ 19 h 38"/>
                  <a:gd name="T36" fmla="*/ 36 w 58"/>
                  <a:gd name="T37" fmla="*/ 34 h 38"/>
                  <a:gd name="T38" fmla="*/ 47 w 58"/>
                  <a:gd name="T39" fmla="*/ 19 h 38"/>
                  <a:gd name="T40" fmla="*/ 38 w 58"/>
                  <a:gd name="T41" fmla="*/ 4 h 38"/>
                  <a:gd name="T42" fmla="*/ 55 w 58"/>
                  <a:gd name="T43" fmla="*/ 19 h 38"/>
                  <a:gd name="T44" fmla="*/ 36 w 58"/>
                  <a:gd name="T45" fmla="*/ 34 h 38"/>
                  <a:gd name="T46" fmla="*/ 40 w 58"/>
                  <a:gd name="T47" fmla="*/ 19 h 38"/>
                  <a:gd name="T48" fmla="*/ 31 w 58"/>
                  <a:gd name="T49" fmla="*/ 28 h 38"/>
                  <a:gd name="T50" fmla="*/ 23 w 58"/>
                  <a:gd name="T51" fmla="*/ 19 h 38"/>
                  <a:gd name="T52" fmla="*/ 31 w 58"/>
                  <a:gd name="T53" fmla="*/ 19 h 38"/>
                  <a:gd name="T54" fmla="*/ 24 w 58"/>
                  <a:gd name="T55" fmla="*/ 14 h 38"/>
                  <a:gd name="T56" fmla="*/ 31 w 58"/>
                  <a:gd name="T57" fmla="*/ 10 h 38"/>
                  <a:gd name="T58" fmla="*/ 40 w 58"/>
                  <a:gd name="T5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1" rIns="68580" bIns="34291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3" name="Group 10"/>
            <p:cNvGrpSpPr/>
            <p:nvPr/>
          </p:nvGrpSpPr>
          <p:grpSpPr>
            <a:xfrm>
              <a:off x="8947624" y="4322846"/>
              <a:ext cx="1475418" cy="2535154"/>
              <a:chOff x="3724275" y="1833563"/>
              <a:chExt cx="1316038" cy="2260600"/>
            </a:xfrm>
          </p:grpSpPr>
          <p:sp>
            <p:nvSpPr>
              <p:cNvPr id="24" name="Freeform 5"/>
              <p:cNvSpPr/>
              <p:nvPr/>
            </p:nvSpPr>
            <p:spPr bwMode="auto">
              <a:xfrm>
                <a:off x="4216400" y="2362201"/>
                <a:ext cx="330200" cy="381000"/>
              </a:xfrm>
              <a:custGeom>
                <a:avLst/>
                <a:gdLst>
                  <a:gd name="T0" fmla="*/ 208 w 208"/>
                  <a:gd name="T1" fmla="*/ 240 h 240"/>
                  <a:gd name="T2" fmla="*/ 0 w 208"/>
                  <a:gd name="T3" fmla="*/ 240 h 240"/>
                  <a:gd name="T4" fmla="*/ 8 w 208"/>
                  <a:gd name="T5" fmla="*/ 0 h 240"/>
                  <a:gd name="T6" fmla="*/ 199 w 208"/>
                  <a:gd name="T7" fmla="*/ 0 h 240"/>
                  <a:gd name="T8" fmla="*/ 208 w 208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40">
                    <a:moveTo>
                      <a:pt x="208" y="240"/>
                    </a:moveTo>
                    <a:lnTo>
                      <a:pt x="0" y="240"/>
                    </a:lnTo>
                    <a:lnTo>
                      <a:pt x="8" y="0"/>
                    </a:lnTo>
                    <a:lnTo>
                      <a:pt x="199" y="0"/>
                    </a:lnTo>
                    <a:lnTo>
                      <a:pt x="208" y="240"/>
                    </a:lnTo>
                    <a:close/>
                  </a:path>
                </a:pathLst>
              </a:custGeom>
              <a:solidFill>
                <a:srgbClr val="F1C9A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4111625" y="1833563"/>
                <a:ext cx="538163" cy="676275"/>
              </a:xfrm>
              <a:custGeom>
                <a:avLst/>
                <a:gdLst>
                  <a:gd name="T0" fmla="*/ 179 w 179"/>
                  <a:gd name="T1" fmla="*/ 109 h 226"/>
                  <a:gd name="T2" fmla="*/ 90 w 179"/>
                  <a:gd name="T3" fmla="*/ 0 h 226"/>
                  <a:gd name="T4" fmla="*/ 0 w 179"/>
                  <a:gd name="T5" fmla="*/ 109 h 226"/>
                  <a:gd name="T6" fmla="*/ 42 w 179"/>
                  <a:gd name="T7" fmla="*/ 194 h 226"/>
                  <a:gd name="T8" fmla="*/ 49 w 179"/>
                  <a:gd name="T9" fmla="*/ 218 h 226"/>
                  <a:gd name="T10" fmla="*/ 59 w 179"/>
                  <a:gd name="T11" fmla="*/ 226 h 226"/>
                  <a:gd name="T12" fmla="*/ 121 w 179"/>
                  <a:gd name="T13" fmla="*/ 226 h 226"/>
                  <a:gd name="T14" fmla="*/ 131 w 179"/>
                  <a:gd name="T15" fmla="*/ 218 h 226"/>
                  <a:gd name="T16" fmla="*/ 138 w 179"/>
                  <a:gd name="T17" fmla="*/ 194 h 226"/>
                  <a:gd name="T18" fmla="*/ 179 w 179"/>
                  <a:gd name="T19" fmla="*/ 10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226">
                    <a:moveTo>
                      <a:pt x="179" y="109"/>
                    </a:moveTo>
                    <a:cubicBezTo>
                      <a:pt x="179" y="54"/>
                      <a:pt x="171" y="0"/>
                      <a:pt x="90" y="0"/>
                    </a:cubicBezTo>
                    <a:cubicBezTo>
                      <a:pt x="7" y="0"/>
                      <a:pt x="0" y="54"/>
                      <a:pt x="0" y="109"/>
                    </a:cubicBezTo>
                    <a:cubicBezTo>
                      <a:pt x="0" y="145"/>
                      <a:pt x="17" y="176"/>
                      <a:pt x="42" y="194"/>
                    </a:cubicBezTo>
                    <a:cubicBezTo>
                      <a:pt x="49" y="218"/>
                      <a:pt x="49" y="218"/>
                      <a:pt x="49" y="218"/>
                    </a:cubicBezTo>
                    <a:cubicBezTo>
                      <a:pt x="50" y="223"/>
                      <a:pt x="55" y="226"/>
                      <a:pt x="59" y="226"/>
                    </a:cubicBezTo>
                    <a:cubicBezTo>
                      <a:pt x="121" y="226"/>
                      <a:pt x="121" y="226"/>
                      <a:pt x="121" y="226"/>
                    </a:cubicBezTo>
                    <a:cubicBezTo>
                      <a:pt x="125" y="226"/>
                      <a:pt x="130" y="223"/>
                      <a:pt x="131" y="218"/>
                    </a:cubicBezTo>
                    <a:cubicBezTo>
                      <a:pt x="138" y="194"/>
                      <a:pt x="138" y="194"/>
                      <a:pt x="138" y="194"/>
                    </a:cubicBezTo>
                    <a:cubicBezTo>
                      <a:pt x="163" y="176"/>
                      <a:pt x="179" y="145"/>
                      <a:pt x="179" y="1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3724275" y="2557463"/>
                <a:ext cx="1316038" cy="1536700"/>
              </a:xfrm>
              <a:custGeom>
                <a:avLst/>
                <a:gdLst>
                  <a:gd name="T0" fmla="*/ 405 w 438"/>
                  <a:gd name="T1" fmla="*/ 60 h 514"/>
                  <a:gd name="T2" fmla="*/ 287 w 438"/>
                  <a:gd name="T3" fmla="*/ 28 h 514"/>
                  <a:gd name="T4" fmla="*/ 282 w 438"/>
                  <a:gd name="T5" fmla="*/ 8 h 514"/>
                  <a:gd name="T6" fmla="*/ 219 w 438"/>
                  <a:gd name="T7" fmla="*/ 0 h 514"/>
                  <a:gd name="T8" fmla="*/ 156 w 438"/>
                  <a:gd name="T9" fmla="*/ 8 h 514"/>
                  <a:gd name="T10" fmla="*/ 152 w 438"/>
                  <a:gd name="T11" fmla="*/ 28 h 514"/>
                  <a:gd name="T12" fmla="*/ 33 w 438"/>
                  <a:gd name="T13" fmla="*/ 60 h 514"/>
                  <a:gd name="T14" fmla="*/ 0 w 438"/>
                  <a:gd name="T15" fmla="*/ 93 h 514"/>
                  <a:gd name="T16" fmla="*/ 7 w 438"/>
                  <a:gd name="T17" fmla="*/ 258 h 514"/>
                  <a:gd name="T18" fmla="*/ 65 w 438"/>
                  <a:gd name="T19" fmla="*/ 344 h 514"/>
                  <a:gd name="T20" fmla="*/ 35 w 438"/>
                  <a:gd name="T21" fmla="*/ 514 h 514"/>
                  <a:gd name="T22" fmla="*/ 402 w 438"/>
                  <a:gd name="T23" fmla="*/ 514 h 514"/>
                  <a:gd name="T24" fmla="*/ 371 w 438"/>
                  <a:gd name="T25" fmla="*/ 344 h 514"/>
                  <a:gd name="T26" fmla="*/ 431 w 438"/>
                  <a:gd name="T27" fmla="*/ 258 h 514"/>
                  <a:gd name="T28" fmla="*/ 438 w 438"/>
                  <a:gd name="T29" fmla="*/ 93 h 514"/>
                  <a:gd name="T30" fmla="*/ 405 w 438"/>
                  <a:gd name="T31" fmla="*/ 6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8" h="514">
                    <a:moveTo>
                      <a:pt x="405" y="60"/>
                    </a:moveTo>
                    <a:cubicBezTo>
                      <a:pt x="287" y="28"/>
                      <a:pt x="287" y="28"/>
                      <a:pt x="287" y="28"/>
                    </a:cubicBezTo>
                    <a:cubicBezTo>
                      <a:pt x="282" y="8"/>
                      <a:pt x="282" y="8"/>
                      <a:pt x="282" y="8"/>
                    </a:cubicBezTo>
                    <a:cubicBezTo>
                      <a:pt x="282" y="8"/>
                      <a:pt x="235" y="0"/>
                      <a:pt x="219" y="0"/>
                    </a:cubicBezTo>
                    <a:cubicBezTo>
                      <a:pt x="203" y="0"/>
                      <a:pt x="156" y="8"/>
                      <a:pt x="156" y="8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5" y="66"/>
                      <a:pt x="0" y="75"/>
                      <a:pt x="0" y="93"/>
                    </a:cubicBezTo>
                    <a:cubicBezTo>
                      <a:pt x="0" y="93"/>
                      <a:pt x="3" y="213"/>
                      <a:pt x="7" y="258"/>
                    </a:cubicBezTo>
                    <a:cubicBezTo>
                      <a:pt x="9" y="285"/>
                      <a:pt x="15" y="341"/>
                      <a:pt x="65" y="344"/>
                    </a:cubicBezTo>
                    <a:cubicBezTo>
                      <a:pt x="35" y="514"/>
                      <a:pt x="35" y="514"/>
                      <a:pt x="35" y="514"/>
                    </a:cubicBezTo>
                    <a:cubicBezTo>
                      <a:pt x="402" y="514"/>
                      <a:pt x="402" y="514"/>
                      <a:pt x="402" y="514"/>
                    </a:cubicBezTo>
                    <a:cubicBezTo>
                      <a:pt x="371" y="344"/>
                      <a:pt x="371" y="344"/>
                      <a:pt x="371" y="344"/>
                    </a:cubicBezTo>
                    <a:cubicBezTo>
                      <a:pt x="424" y="344"/>
                      <a:pt x="428" y="285"/>
                      <a:pt x="431" y="258"/>
                    </a:cubicBezTo>
                    <a:cubicBezTo>
                      <a:pt x="436" y="213"/>
                      <a:pt x="438" y="93"/>
                      <a:pt x="438" y="93"/>
                    </a:cubicBezTo>
                    <a:cubicBezTo>
                      <a:pt x="438" y="75"/>
                      <a:pt x="425" y="67"/>
                      <a:pt x="405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aphicFrame>
        <p:nvGraphicFramePr>
          <p:cNvPr id="16" name="图示 15"/>
          <p:cNvGraphicFramePr/>
          <p:nvPr/>
        </p:nvGraphicFramePr>
        <p:xfrm>
          <a:off x="190500" y="3419475"/>
          <a:ext cx="7143750" cy="3201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图示 16"/>
          <p:cNvGraphicFramePr/>
          <p:nvPr/>
        </p:nvGraphicFramePr>
        <p:xfrm>
          <a:off x="1394087" y="1414413"/>
          <a:ext cx="9473938" cy="409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39" y="1300947"/>
            <a:ext cx="10516087" cy="710185"/>
          </a:xfrm>
        </p:spPr>
        <p:txBody>
          <a:bodyPr/>
          <a:lstStyle/>
          <a:p>
            <a:pPr marL="635" indent="0" algn="ctr">
              <a:buNone/>
            </a:pPr>
            <a:r>
              <a:rPr lang="zh-CN" altLang="en-US" b="1" dirty="0">
                <a:solidFill>
                  <a:srgbClr val="002060"/>
                </a:solidFill>
              </a:rPr>
              <a:t>业务系统已经成熟稳定运行多年，国产数据库怎么上？</a:t>
            </a:r>
          </a:p>
        </p:txBody>
      </p:sp>
      <p:pic>
        <p:nvPicPr>
          <p:cNvPr id="4" name="图片 6" descr="达梦LOGO+标语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5591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1C2682"/>
                </a:solidFill>
                <a:latin typeface="Franklin Gothic Medium" panose="020B0603020102020204" charset="0"/>
                <a:ea typeface="微软雅黑" panose="020B0503020204020204" charset="-122"/>
              </a:rPr>
              <a:t>国产数据库怎么上？</a:t>
            </a:r>
          </a:p>
        </p:txBody>
      </p:sp>
      <p:graphicFrame>
        <p:nvGraphicFramePr>
          <p:cNvPr id="15" name="图示 14"/>
          <p:cNvGraphicFramePr/>
          <p:nvPr/>
        </p:nvGraphicFramePr>
        <p:xfrm>
          <a:off x="5667843" y="3916025"/>
          <a:ext cx="5996639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连接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1090467"/>
            <a:ext cx="5789180" cy="37299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25577" y="1912960"/>
            <a:ext cx="400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jdbc:oracle:thin:@localhost:1521:ORCL</a:t>
            </a:r>
          </a:p>
        </p:txBody>
      </p:sp>
      <p:sp>
        <p:nvSpPr>
          <p:cNvPr id="10" name="矩形 9"/>
          <p:cNvSpPr/>
          <p:nvPr/>
        </p:nvSpPr>
        <p:spPr>
          <a:xfrm>
            <a:off x="6725577" y="10541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4F4F4F"/>
                </a:solidFill>
                <a:latin typeface="Source Code Pro"/>
              </a:rPr>
              <a:t>sqlplus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/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as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 err="1">
                <a:solidFill>
                  <a:srgbClr val="4F4F4F"/>
                </a:solidFill>
                <a:latin typeface="Source Code Pro"/>
              </a:rPr>
              <a:t>sysdba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select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value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from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 err="1">
                <a:solidFill>
                  <a:srgbClr val="4F4F4F"/>
                </a:solidFill>
                <a:latin typeface="Source Code Pro"/>
              </a:rPr>
              <a:t>v$parameter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where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name=</a:t>
            </a:r>
            <a:r>
              <a:rPr lang="en-US" altLang="zh-CN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'</a:t>
            </a:r>
            <a:r>
              <a:rPr lang="en-US" altLang="zh-CN" dirty="0" err="1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instance_name</a:t>
            </a:r>
            <a:r>
              <a:rPr lang="en-US" altLang="zh-CN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'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;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25577" y="24501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4F4F4F"/>
                </a:solidFill>
                <a:latin typeface="Source Code Pro"/>
              </a:rPr>
              <a:t>sqlplus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/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as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 err="1">
                <a:solidFill>
                  <a:srgbClr val="4F4F4F"/>
                </a:solidFill>
                <a:latin typeface="Source Code Pro"/>
              </a:rPr>
              <a:t>sysdba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select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value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from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 err="1">
                <a:solidFill>
                  <a:srgbClr val="4F4F4F"/>
                </a:solidFill>
                <a:latin typeface="Source Code Pro"/>
              </a:rPr>
              <a:t>v$parameter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</a:t>
            </a:r>
            <a:r>
              <a:rPr lang="en-US" altLang="zh-CN" dirty="0">
                <a:solidFill>
                  <a:srgbClr val="000088"/>
                </a:solidFill>
                <a:latin typeface="微软雅黑" panose="020B0503020204020204" charset="-122"/>
                <a:ea typeface="微软雅黑" panose="020B0503020204020204" charset="-122"/>
              </a:rPr>
              <a:t>where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 name=</a:t>
            </a:r>
            <a:r>
              <a:rPr lang="en-US" altLang="zh-CN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'</a:t>
            </a:r>
            <a:r>
              <a:rPr lang="en-US" altLang="zh-CN" dirty="0" err="1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service_names</a:t>
            </a:r>
            <a:r>
              <a:rPr lang="en-US" altLang="zh-CN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'</a:t>
            </a:r>
            <a:r>
              <a:rPr lang="en-US" altLang="zh-CN" dirty="0">
                <a:solidFill>
                  <a:srgbClr val="4F4F4F"/>
                </a:solidFill>
                <a:latin typeface="Source Code Pro"/>
              </a:rPr>
              <a:t>;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725577" y="3284805"/>
            <a:ext cx="446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jdbc:oracle:thin</a:t>
            </a:r>
            <a:r>
              <a:rPr lang="en-US" altLang="zh-CN" dirty="0"/>
              <a:t>:@//localhost:1521/orcl.net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725577" y="3844495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jdbc:oracle:thin</a:t>
            </a:r>
            <a:r>
              <a:rPr lang="en-US" altLang="zh-CN" dirty="0"/>
              <a:t>:@TNS_ALIAS_NAME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85362" y="4213827"/>
            <a:ext cx="727910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jdbc:oracle:thin</a:t>
            </a:r>
            <a:r>
              <a:rPr lang="en-US" altLang="zh-CN" dirty="0"/>
              <a:t>:@</a:t>
            </a:r>
          </a:p>
          <a:p>
            <a:r>
              <a:rPr lang="en-US" altLang="zh-CN" dirty="0"/>
              <a:t>(DESCRIPTION =</a:t>
            </a:r>
          </a:p>
          <a:p>
            <a:r>
              <a:rPr lang="en-US" altLang="zh-CN" dirty="0"/>
              <a:t>  (ADDRESS = (PROTOCOL = TCP)(HOST = 192.168.9.10)(PORT = 1521))</a:t>
            </a:r>
          </a:p>
          <a:p>
            <a:r>
              <a:rPr lang="en-US" altLang="zh-CN" dirty="0"/>
              <a:t>  (ADDRESS = (PROTOCOL = TCP)(HOST = 192.168.9.11)(PORT = 1521))</a:t>
            </a:r>
          </a:p>
          <a:p>
            <a:r>
              <a:rPr lang="en-US" altLang="zh-CN" dirty="0"/>
              <a:t>  (CONNECT_DATA =</a:t>
            </a:r>
          </a:p>
          <a:p>
            <a:r>
              <a:rPr lang="en-US" altLang="zh-CN" dirty="0"/>
              <a:t>    (SERVER = DEDICATED)</a:t>
            </a:r>
          </a:p>
          <a:p>
            <a:r>
              <a:rPr lang="en-US" altLang="zh-CN" dirty="0"/>
              <a:t>    (SERVICE_NAME = orcl.net)</a:t>
            </a:r>
          </a:p>
          <a:p>
            <a:r>
              <a:rPr lang="en-US" altLang="zh-CN" dirty="0"/>
              <a:t>  )</a:t>
            </a:r>
          </a:p>
          <a:p>
            <a:r>
              <a:rPr lang="en-US" altLang="zh-CN" dirty="0"/>
              <a:t>)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1565" y="5296518"/>
            <a:ext cx="11782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jdbc:oracle:thin:@(DESCRIPTION =  (ADDRESS = (PROTOCOL = TCP)(HOST = 192.168.9.10)(PORT = 1521))  (ADDRESS = (PROTOCOL = TCP)(HOST = 192.168.9.11)(PORT = 1521))  (CONNECT_DATA =    (SERVER = DEDICATED)    (SERVICE_NAME = kobra)  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4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序列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34974" y="1060743"/>
            <a:ext cx="8756159" cy="55851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矩形 8"/>
          <p:cNvSpPr/>
          <p:nvPr/>
        </p:nvSpPr>
        <p:spPr>
          <a:xfrm>
            <a:off x="9592602" y="1805305"/>
            <a:ext cx="1723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第一次迁移</a:t>
            </a:r>
            <a:endParaRPr lang="en-US" altLang="zh-CN" sz="2400" b="1" dirty="0">
              <a:solidFill>
                <a:srgbClr val="FF0000"/>
              </a:solidFill>
              <a:ea typeface="等线" panose="02010600030101010101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&amp;</a:t>
            </a:r>
          </a:p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第二次迁移</a:t>
            </a:r>
            <a:endParaRPr lang="en-US" altLang="zh-CN" sz="2400" b="1" dirty="0">
              <a:solidFill>
                <a:srgbClr val="FF0000"/>
              </a:solidFill>
              <a:ea typeface="等线" panose="02010600030101010101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表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33476" y="1805305"/>
            <a:ext cx="1723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一次性迁移</a:t>
            </a:r>
            <a:endParaRPr lang="en-US" altLang="zh-CN" sz="2400" b="1" dirty="0">
              <a:solidFill>
                <a:srgbClr val="FF0000"/>
              </a:solidFill>
              <a:ea typeface="等线" panose="02010600030101010101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或</a:t>
            </a:r>
            <a:endParaRPr lang="en-US" altLang="zh-CN" sz="2400" b="1" dirty="0">
              <a:solidFill>
                <a:srgbClr val="FF0000"/>
              </a:solidFill>
              <a:ea typeface="等线" panose="02010600030101010101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分批次迁移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1001921"/>
            <a:ext cx="9249352" cy="56852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0392" y="5856079"/>
            <a:ext cx="430170" cy="402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59651" y="5856079"/>
            <a:ext cx="596348" cy="402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表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991963"/>
            <a:ext cx="8451312" cy="57307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05337" y="6296890"/>
            <a:ext cx="1906689" cy="322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251951" y="1812983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如何批量设置表</a:t>
            </a:r>
            <a:endParaRPr lang="en-US" altLang="zh-CN" sz="2400" b="1" dirty="0">
              <a:solidFill>
                <a:srgbClr val="FF0000"/>
              </a:solidFill>
              <a:ea typeface="等线" panose="02010600030101010101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等线" panose="02010600030101010101" charset="-122"/>
                <a:cs typeface="Times New Roman" panose="02020603050405020304" pitchFamily="18" charset="0"/>
              </a:rPr>
              <a:t>同步配置？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视图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976308"/>
            <a:ext cx="7841660" cy="57002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798" y="1805305"/>
            <a:ext cx="4450466" cy="35969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类、对象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6" y="991963"/>
            <a:ext cx="5957346" cy="4468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980" y="1699489"/>
            <a:ext cx="5201734" cy="49855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存储过程、函数、包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992782"/>
            <a:ext cx="8958407" cy="56415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存储过程、函数、包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569055" y="1538928"/>
            <a:ext cx="3892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使用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PL/SQL DEVELOPER</a:t>
            </a:r>
            <a:r>
              <a:rPr lang="zh-CN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等工具导出自定义类型、存储过程、函数、触发器等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PL/SQL</a:t>
            </a:r>
            <a:r>
              <a:rPr lang="zh-CN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脚本</a:t>
            </a:r>
            <a:endParaRPr lang="en-US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在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PL/SQL</a:t>
            </a: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工具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-&gt;</a:t>
            </a: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导出用户对象，可以看到对象名称和类型，可以分类导出到多个文件并整理，以便排查问题</a:t>
            </a:r>
            <a:endParaRPr lang="zh-CN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5" y="1217930"/>
            <a:ext cx="6869834" cy="53162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5" y="1757045"/>
            <a:ext cx="241935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5240" y="2319020"/>
            <a:ext cx="1895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595959"/>
                </a:solidFill>
              </a:rPr>
              <a:t>04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8410" y="3761740"/>
            <a:ext cx="7048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迁移经验分享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 dirty="0">
                <a:solidFill>
                  <a:srgbClr val="1C2682"/>
                </a:solidFill>
              </a:rPr>
              <a:t>注意事项</a:t>
            </a:r>
            <a:r>
              <a:rPr lang="en-US" altLang="zh-CN" sz="2200" dirty="0">
                <a:solidFill>
                  <a:srgbClr val="1C2682"/>
                </a:solidFill>
              </a:rPr>
              <a:t>1</a:t>
            </a: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8040" y="1767840"/>
            <a:ext cx="3794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、提前规划好初始化参数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8040" y="3464560"/>
            <a:ext cx="3794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LENGTH_IN_CHAR</a:t>
            </a:r>
            <a:r>
              <a:rPr lang="zh-CN" altLang="en-US"/>
              <a:t>参数</a:t>
            </a:r>
          </a:p>
        </p:txBody>
      </p:sp>
      <p:pic>
        <p:nvPicPr>
          <p:cNvPr id="8" name="图片 7" descr="32313536303539353b32313536303538303bb2e6bac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62400" y="2981960"/>
            <a:ext cx="1447800" cy="1447800"/>
          </a:xfrm>
          <a:prstGeom prst="rect">
            <a:avLst/>
          </a:prstGeom>
        </p:spPr>
      </p:pic>
      <p:pic>
        <p:nvPicPr>
          <p:cNvPr id="10" name="图片 9" descr="343435383139323b333633343535373bbba1d0ce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860000">
            <a:off x="2354580" y="4274820"/>
            <a:ext cx="2049780" cy="20497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28770" y="1352550"/>
            <a:ext cx="7348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9050" cap="sq" cmpd="sng">
                  <a:gradFill>
                    <a:gsLst>
                      <a:gs pos="88000">
                        <a:srgbClr val="E23500"/>
                      </a:gs>
                      <a:gs pos="0">
                        <a:srgbClr val="FF952D"/>
                      </a:gs>
                    </a:gsLst>
                    <a:lin ang="5400000" scaled="1"/>
                  </a:gradFill>
                  <a:miter/>
                </a:ln>
                <a:gradFill>
                  <a:gsLst>
                    <a:gs pos="58000">
                      <a:srgbClr val="FFF6C3"/>
                    </a:gs>
                    <a:gs pos="0">
                      <a:srgbClr val="E23000">
                        <a:lumMod val="50000"/>
                        <a:lumOff val="50000"/>
                      </a:srgbClr>
                    </a:gs>
                    <a:gs pos="42000">
                      <a:srgbClr val="E23000">
                        <a:lumMod val="50000"/>
                        <a:lumOff val="50000"/>
                      </a:srgbClr>
                    </a:gs>
                    <a:gs pos="95000">
                      <a:srgbClr val="FFF6C3"/>
                    </a:gs>
                    <a:gs pos="21000">
                      <a:srgbClr val="FFF6C3"/>
                    </a:gs>
                    <a:gs pos="76000">
                      <a:srgbClr val="FF6E46">
                        <a:lumMod val="50000"/>
                        <a:lumOff val="50000"/>
                      </a:srgbClr>
                    </a:gs>
                  </a:gsLst>
                  <a:lin ang="2700000" scaled="0"/>
                </a:gradFill>
                <a:effectLst>
                  <a:glow rad="63500">
                    <a:srgbClr val="E03C18">
                      <a:alpha val="0"/>
                    </a:srgbClr>
                  </a:glow>
                  <a:outerShdw blurRad="63500" dist="50800" dir="11100000" algn="r" rotWithShape="0">
                    <a:srgbClr val="E23000">
                      <a:alpha val="40000"/>
                    </a:srgbClr>
                  </a:outerShdw>
                  <a:reflection blurRad="76200" stA="25000" endA="900" endPos="700" dist="76200" dir="5400000" sy="-100000" algn="bl" rotWithShape="0"/>
                </a:effectLst>
                <a:latin typeface="汉仪刚艺体-75W" panose="00020600040101010101" charset="-122"/>
                <a:ea typeface="汉仪刚艺体-75W" panose="00020600040101010101" charset="-122"/>
                <a:sym typeface="+mn-ea"/>
              </a:rPr>
              <a:t>后期无法修改！</a:t>
            </a:r>
            <a:endParaRPr lang="en-US" altLang="zh-CN" sz="7200" b="1">
              <a:ln w="19050" cap="sq" cmpd="sng">
                <a:gradFill>
                  <a:gsLst>
                    <a:gs pos="88000">
                      <a:srgbClr val="E23500"/>
                    </a:gs>
                    <a:gs pos="0">
                      <a:srgbClr val="FF952D"/>
                    </a:gs>
                  </a:gsLst>
                  <a:lin ang="5400000" scaled="1"/>
                </a:gradFill>
                <a:miter/>
              </a:ln>
              <a:gradFill>
                <a:gsLst>
                  <a:gs pos="58000">
                    <a:srgbClr val="FFF6C3"/>
                  </a:gs>
                  <a:gs pos="0">
                    <a:srgbClr val="E23000">
                      <a:lumMod val="50000"/>
                      <a:lumOff val="50000"/>
                    </a:srgbClr>
                  </a:gs>
                  <a:gs pos="42000">
                    <a:srgbClr val="E23000">
                      <a:lumMod val="50000"/>
                      <a:lumOff val="50000"/>
                    </a:srgbClr>
                  </a:gs>
                  <a:gs pos="95000">
                    <a:srgbClr val="FFF6C3"/>
                  </a:gs>
                  <a:gs pos="21000">
                    <a:srgbClr val="FFF6C3"/>
                  </a:gs>
                  <a:gs pos="76000">
                    <a:srgbClr val="FF6E46">
                      <a:lumMod val="50000"/>
                      <a:lumOff val="50000"/>
                    </a:srgbClr>
                  </a:gs>
                </a:gsLst>
                <a:lin ang="2700000" scaled="0"/>
              </a:gradFill>
              <a:effectLst>
                <a:glow rad="63500">
                  <a:srgbClr val="E03C18">
                    <a:alpha val="0"/>
                  </a:srgbClr>
                </a:glow>
                <a:outerShdw blurRad="63500" dist="50800" dir="11100000" algn="r" rotWithShape="0">
                  <a:srgbClr val="E23000">
                    <a:alpha val="40000"/>
                  </a:srgbClr>
                </a:outerShdw>
                <a:reflection blurRad="76200" stA="25000" endA="900" endPos="700" dist="76200" dir="5400000" sy="-100000" algn="bl" rotWithShape="0"/>
              </a:effectLst>
              <a:latin typeface="汉仪刚艺体-75W" panose="00020600040101010101" charset="-122"/>
              <a:ea typeface="汉仪刚艺体-75W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3300" y="4953000"/>
            <a:ext cx="5996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、已上线系统，非必要无需调整，但需要知道使用代价</a:t>
            </a:r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、适配中或规划中系统，不要开启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05442" y="486471"/>
            <a:ext cx="4381272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1C2682"/>
                </a:solidFill>
              </a:rPr>
              <a:t>目录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905442" y="1281460"/>
            <a:ext cx="438127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1C2682"/>
                </a:solidFill>
                <a:latin typeface="Arial" panose="020B0604020202020204" pitchFamily="34" charset="0"/>
              </a:rPr>
              <a:t>CONTENTS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798125" y="2434877"/>
            <a:ext cx="39687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迁移必备条件</a:t>
            </a:r>
            <a:endParaRPr lang="en-US" altLang="zh-CN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798125" y="3064162"/>
            <a:ext cx="3968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系统迁移思路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798125" y="3693447"/>
            <a:ext cx="42555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整体迁移实践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798125" y="4322732"/>
            <a:ext cx="42555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迁移经验分享</a:t>
            </a:r>
          </a:p>
        </p:txBody>
      </p:sp>
      <p:sp>
        <p:nvSpPr>
          <p:cNvPr id="4" name="矩形 3"/>
          <p:cNvSpPr/>
          <p:nvPr/>
        </p:nvSpPr>
        <p:spPr>
          <a:xfrm rot="5400000">
            <a:off x="3942715" y="4530090"/>
            <a:ext cx="3427730" cy="762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346065" y="2586355"/>
            <a:ext cx="614045" cy="762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10785" y="2436147"/>
            <a:ext cx="61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10785" y="3064797"/>
            <a:ext cx="61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</a:rPr>
              <a:t>02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10785" y="3693447"/>
            <a:ext cx="61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10785" y="4322097"/>
            <a:ext cx="61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</a:rPr>
              <a:t>04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0785" y="4950747"/>
            <a:ext cx="619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</a:rPr>
              <a:t>05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10785" y="5581937"/>
            <a:ext cx="619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959"/>
                </a:solidFill>
              </a:rPr>
              <a:t>06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98125" y="4952017"/>
            <a:ext cx="42555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数据迁移案例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98125" y="5581302"/>
            <a:ext cx="42555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迁移实施总结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 dirty="0">
                <a:solidFill>
                  <a:srgbClr val="1C2682"/>
                </a:solidFill>
              </a:rPr>
              <a:t>注意事项</a:t>
            </a:r>
            <a:r>
              <a:rPr lang="en-US" altLang="zh-CN" sz="2200" dirty="0">
                <a:solidFill>
                  <a:srgbClr val="1C2682"/>
                </a:solidFill>
              </a:rPr>
              <a:t>2</a:t>
            </a: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示 8"/>
          <p:cNvGraphicFramePr/>
          <p:nvPr/>
        </p:nvGraphicFramePr>
        <p:xfrm>
          <a:off x="485140" y="993140"/>
          <a:ext cx="9758680" cy="543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4975" y="1034237"/>
            <a:ext cx="9953363" cy="390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字符串截断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记录超长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违反唯一性约束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违反引用约束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无效的表或视图名、列名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无法解析的成员访问表达式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语法分析错误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4" y="1110788"/>
            <a:ext cx="9207789" cy="54233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7826" y="1217930"/>
            <a:ext cx="8656955" cy="47955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5" y="1217930"/>
            <a:ext cx="8376516" cy="47955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5" y="1217930"/>
            <a:ext cx="8812934" cy="4834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4" y="1109200"/>
            <a:ext cx="7316643" cy="54249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4" y="1217930"/>
            <a:ext cx="6942571" cy="35874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4" y="1120486"/>
            <a:ext cx="6724361" cy="360737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975" y="1217930"/>
            <a:ext cx="6142470" cy="3260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5" y="1757045"/>
            <a:ext cx="241935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5240" y="2319020"/>
            <a:ext cx="189547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595959"/>
                </a:solidFill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8410" y="3761740"/>
            <a:ext cx="7048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迁移必备条件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09587" y="1095374"/>
            <a:ext cx="6722486" cy="320646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错误处理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34975" y="978396"/>
          <a:ext cx="11275580" cy="5821671"/>
        </p:xfrm>
        <a:graphic>
          <a:graphicData uri="http://schemas.openxmlformats.org/drawingml/2006/table">
            <a:tbl>
              <a:tblPr firstRow="1" firstCol="1" bandRow="1"/>
              <a:tblGrid>
                <a:gridCol w="2131677"/>
                <a:gridCol w="3575185"/>
                <a:gridCol w="2874342"/>
                <a:gridCol w="2694376"/>
              </a:tblGrid>
              <a:tr h="1245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错误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源代码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修改后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原因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错误的包或类名或当前环境不支持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[WMSYS]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SELECT wmsys.wm_concat(t.bmbm)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SELECT wm_concat(t.bmbm)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达梦有同名的功能函数是全局的，不需要带模式名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无效的数据类型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p_sfsc LONG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p_sfsc VARCHAR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达梦没有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类型，对应的是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VARCHAR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[explain]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附近出现错误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PROCEDURE proc_save_pzxx(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p_key  xt_gg_pzxx.key%TYPE,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p_value xt_gg_pzxx.value%TYPE,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p_explain xt_gg_pzxx.explain%TYPE);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PROCEDURE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proc_save_pzxx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p_key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xt_gg_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pzxx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."KEY"%TYPE,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p_value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xt_gg_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pzxx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."VALUE"%TYPE,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p_explain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xt_gg_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pzxx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."EXPLAIN"%TYPE);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达梦中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key value explain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为关键字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有歧义的列名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[LBBM]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UPDATE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SET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a.sfsc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p_sfsc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a.mc   =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p_mc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a.sm   =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p_sm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a.fdm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=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p_fdm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WHERE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lbbm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p_lbbm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AND dm =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p_dm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UPDATE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SET a.sfsc = p_sfsc,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a.mc   = p_mc,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a.sm   = p_sm,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a.fdm  = p_fdm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WHERE a.lbbm = p_lbbm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AND a.dm = p_dm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达梦对于子查询中条件列必须带上表名别名。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[p_zt_dm]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附近出现错误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p_ssbh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p_ssbh,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达梦不支持代码中使用中文逗号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sfxtzd</a:t>
                      </a: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字段有歧义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 i IN (SELECT a.*, c.sxmc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FROM   xt_ysj_bjgdy a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LEFT   JOIN xt_ysj_zdsx c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ON     a.sxbm = c.sxbm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WHERE  sfsyzd = 'Y'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AND    sfxtzd = 'N')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 i IN (SELECT a.*, c.sxmc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FROM   xt_ysj_bjgdy a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LEFT   JOIN xt_ysj_zdsx c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ON     a.sxbm = c.sxbm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WHERE  a.sfsyzd = 'Y'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AND    a.sfxtzd = 'N')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达梦连接查询中必须明确列所在表。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类型转换出错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NULL gncs, (case when gn.ctlx=''folder'' then ''0'' else ''1'' end) AS tag, NULL AS flag,gn.gnxh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cast(NULL as text)  gncs, (case when gn.ctlx=''folder'' then ''0'' else ''1'' end) AS tag, NULL AS flag,gn.gnxh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union</a:t>
                      </a:r>
                      <a:r>
                        <a:rPr 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查询中，前后查询类型需要保持一致，需要将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转换为前面查询同类型</a:t>
                      </a:r>
                    </a:p>
                  </a:txBody>
                  <a:tcPr marL="40540" marR="40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类型对比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34975" y="1025329"/>
          <a:ext cx="11327534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2080231"/>
                <a:gridCol w="1972216"/>
                <a:gridCol w="2434772"/>
                <a:gridCol w="2434772"/>
                <a:gridCol w="240554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Oracle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47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CHAR(n)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定长字符串，最大长度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，长度不足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时，自动填充空格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CHAR(n)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CHARACTER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定长字符串，最大长度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8000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（页大小为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16K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或以上时），长度不足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时，自动填充空格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允许的串最大长度可通过设置页大小参数分别调整为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1900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3900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8000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16200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之一。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VARCHAR(n)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VARCHAR2(n)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可变长字符串，最大长度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4000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VARCHAR(n)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VARCHAR2(n)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可变长字符串，最大长度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8000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（页大小为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16K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或以上时）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可变长文本，最大长度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134217727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，表中只能有一个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列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LONGVARCHAR 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长文本，最大长度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，表中可有多个</a:t>
                      </a:r>
                      <a:r>
                        <a:rPr lang="en-US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TEXT/ LONGVARCHAR</a:t>
                      </a:r>
                      <a:r>
                        <a:rPr lang="zh-CN" sz="1600" b="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列 </a:t>
                      </a:r>
                      <a:endParaRPr lang="zh-CN" sz="1600" b="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可用于存储较长的非格式化文本，文本较小时可考虑用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Oracle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VARCHAR2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zh-CN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1600" b="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VARCHAR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类型对比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34975" y="1025329"/>
          <a:ext cx="11327534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2080231"/>
                <a:gridCol w="1972216"/>
                <a:gridCol w="2434772"/>
                <a:gridCol w="2434772"/>
                <a:gridCol w="240554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Oracle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47237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可变长数值列，最大数值长度为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个数字，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Oracle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特有的非标准数据类型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BIT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BOOLEAN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BIT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类型用于存储整数数据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类型的字值可以取常量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FALSE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，或者数值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 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这些数据类型都不带精度描述。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BIT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类型与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SQL SERVER 2000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BIT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数据类型相似。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BYTE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TINYINT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字节存储的整数，精度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，标度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BIT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都可以用来支持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ODBC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JDBC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的布尔数据类型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 MONEY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类型便于存储货币数据。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SMALLINT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字节存储的整数，精度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，标度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INTEGER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字节存储的整数，精度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，标度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236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BIGINT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字节存储的长整数，精度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，标度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648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DECIMAL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NUMERIC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定点数，精度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，标度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MONEY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定点数，精度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，标度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NUMBER(m,n)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可变长数值列，最大数值长度为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个数字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DECIMAL (m,n)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NUMBER(m,n)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NUMERIC(m,n)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这些数据类型都带精度描述。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类型对比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34975" y="1025329"/>
          <a:ext cx="11327534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2080231"/>
                <a:gridCol w="1972216"/>
                <a:gridCol w="2434772"/>
                <a:gridCol w="2434772"/>
                <a:gridCol w="240554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Oracle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DM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FLOAT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浮点数，精度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126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FLOAT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DOUBLE 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DOUBLE PRECISION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浮点数，最大二进制精度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，十进制精度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REAL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实数类型，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NUMBER(63)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，精度更高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REAL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浮点数，二进制精度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，十进制精度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603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(LONG) RAW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可变长二进制数据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最大长度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134217727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，表中只能有一个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LONG RAW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列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BINARY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定长二进制数据，缺省长度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，最大长度同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CHAR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，长度不足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时，自动填充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VARBINARY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可变长二进制数据，缺省长度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，最大长度同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CHAR 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IMAGE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LONGVARBINARY 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可变长的长二进制数据，最大长度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，表中可有多个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IMAGE/ LONGVARBINARY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列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可用于存储多媒体图像、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文档等，长度较小时可考虑用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VARBINARY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BLOB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可变长二进制大对象，最大长度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4G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BLOB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可变长二进制大对象，最大长度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CLOB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可变长二进制大对象，最大长度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4G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CLOB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可变长字符串大对象，最大长度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移植过程</a:t>
            </a:r>
            <a:r>
              <a:rPr lang="en-US" altLang="zh-CN" sz="2200" dirty="0">
                <a:solidFill>
                  <a:srgbClr val="1C2682"/>
                </a:solidFill>
              </a:rPr>
              <a:t>—</a:t>
            </a:r>
            <a:r>
              <a:rPr lang="zh-CN" altLang="en-US" sz="2200" dirty="0">
                <a:solidFill>
                  <a:srgbClr val="1C2682"/>
                </a:solidFill>
              </a:rPr>
              <a:t>类型对比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34975" y="1025329"/>
          <a:ext cx="11327534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080231"/>
                <a:gridCol w="1972216"/>
                <a:gridCol w="2434772"/>
                <a:gridCol w="2434772"/>
                <a:gridCol w="240554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Oracle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DM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类型名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603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固定长度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(7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字节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的日期型，时间也作为一部分存储其中。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Oracle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DATE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是其特有的非标准数据类型。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DATETIME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日期型，包括年、月、日、时分秒信息。数据格式：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datetime'2013-11-06 12:23:22'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时间间隔类型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Oracle 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均支持（略）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时间型，包括时、分、秒信息。格式：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’09:10:21’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472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TIMESTAMP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时间戳型，包括年月日时分秒信息。例如：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timestamp ‘1999-07-13 10:11:22’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47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BFILE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存放在数据库外的二进制数据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最大长度</a:t>
                      </a:r>
                      <a:r>
                        <a:rPr lang="en-US" sz="1600" kern="10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4G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BFILE</a:t>
                      </a:r>
                      <a:endParaRPr lang="zh-CN" sz="16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存储在操作系统中的二进制文件，文件存储在操作系统而非数据库中，仅能进行只读访问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最大长度</a:t>
                      </a:r>
                      <a:r>
                        <a:rPr lang="en-US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2G-1</a:t>
                      </a:r>
                      <a:r>
                        <a:rPr lang="zh-CN" sz="1600" kern="100" dirty="0"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660" marR="17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rgbClr val="1C2682"/>
                </a:solidFill>
              </a:rPr>
              <a:t>数据校验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1091336"/>
            <a:ext cx="7919316" cy="18957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75" y="3323636"/>
            <a:ext cx="7815407" cy="30885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数据校验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4" y="991963"/>
            <a:ext cx="8958407" cy="579361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数据校验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4" y="1131110"/>
            <a:ext cx="10734980" cy="518656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数据对比</a:t>
            </a: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" y="1217930"/>
            <a:ext cx="4803775" cy="3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925" y="4345940"/>
            <a:ext cx="4984115" cy="22694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04965" y="1747520"/>
            <a:ext cx="475488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DMCOMPARE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工具</a:t>
            </a:r>
          </a:p>
          <a:p>
            <a:pPr algn="ctr"/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java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程序适合小数据量</a:t>
            </a:r>
          </a:p>
          <a:p>
            <a:pPr algn="ctr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性能一般，但操作简单</a:t>
            </a:r>
          </a:p>
        </p:txBody>
      </p:sp>
      <p:sp>
        <p:nvSpPr>
          <p:cNvPr id="9" name="矩形 8"/>
          <p:cNvSpPr/>
          <p:nvPr/>
        </p:nvSpPr>
        <p:spPr>
          <a:xfrm>
            <a:off x="180976" y="4747260"/>
            <a:ext cx="526288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DMVERI</a:t>
            </a:r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工具</a:t>
            </a:r>
          </a:p>
          <a:p>
            <a:pPr algn="ctr"/>
            <a:r>
              <a:rPr lang="en-US" altLang="zh-CN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程序适合大数据量</a:t>
            </a:r>
          </a:p>
          <a:p>
            <a:pPr algn="ctr"/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操作复杂，但性能强大</a:t>
            </a:r>
          </a:p>
        </p:txBody>
      </p:sp>
      <p:pic>
        <p:nvPicPr>
          <p:cNvPr id="10" name="图片 9" descr="32313537363133303b3231353736313130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580000">
            <a:off x="5447665" y="2240280"/>
            <a:ext cx="914400" cy="914400"/>
          </a:xfrm>
          <a:prstGeom prst="rect">
            <a:avLst/>
          </a:prstGeom>
        </p:spPr>
      </p:pic>
      <p:pic>
        <p:nvPicPr>
          <p:cNvPr id="11" name="图片 10" descr="32313537363133303b3231353736313130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620000">
            <a:off x="5134610" y="4965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达梦LOGO+标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559117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1C2682"/>
                </a:solidFill>
                <a:latin typeface="Franklin Gothic Medium" panose="020B0603020102020204" charset="0"/>
                <a:ea typeface="微软雅黑" panose="020B0503020204020204" charset="-122"/>
              </a:rPr>
              <a:t>优秀的兼容特性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776762" y="1696879"/>
            <a:ext cx="842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4" y="1121233"/>
            <a:ext cx="3463521" cy="50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4214809" y="1326222"/>
            <a:ext cx="2499027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sz="14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提供达梦数据迁移工具完成数据迁移，支持数据快速装载</a:t>
            </a:r>
            <a:endParaRPr lang="en-US" altLang="zh-CN" sz="1400" dirty="0">
              <a:solidFill>
                <a:srgbClr val="1C26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214810" y="2951946"/>
            <a:ext cx="2499027" cy="83099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兼容几乎所有的数据库对象，且语法及使用方式与其保持一致</a:t>
            </a:r>
            <a:endParaRPr lang="en-US" altLang="zh-CN" sz="1200" dirty="0">
              <a:solidFill>
                <a:srgbClr val="1C268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高度兼容的数据类型、</a:t>
            </a:r>
            <a:r>
              <a:rPr lang="en-US" altLang="zh-CN" sz="12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PL/SQL</a:t>
            </a:r>
            <a:r>
              <a:rPr lang="zh-CN" altLang="en-US" sz="12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、动态视图等特性</a:t>
            </a:r>
            <a:endParaRPr lang="en-US" altLang="zh-CN" sz="1200" dirty="0">
              <a:solidFill>
                <a:srgbClr val="1C26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214809" y="5132448"/>
            <a:ext cx="2235418" cy="83099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采用单库、多实例的架构，与其一致</a:t>
            </a:r>
            <a:endParaRPr lang="en-US" altLang="zh-CN" sz="1200" dirty="0">
              <a:solidFill>
                <a:srgbClr val="1C268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文件组织、并发控制等概念与机制接近</a:t>
            </a:r>
            <a:endParaRPr lang="en-US" altLang="zh-CN" sz="1200" dirty="0">
              <a:solidFill>
                <a:srgbClr val="1C26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214811" y="4168346"/>
            <a:ext cx="2293082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逻辑概念相近，快速理解体系结构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4214809" y="2282985"/>
            <a:ext cx="2293082" cy="3077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>
              <a:defRPr sz="1600">
                <a:solidFill>
                  <a:schemeClr val="accent6"/>
                </a:solidFill>
                <a:latin typeface="+mj-ea"/>
                <a:ea typeface="+mj-ea"/>
              </a:defRPr>
            </a:lvl2pPr>
          </a:lstStyle>
          <a:p>
            <a:pPr lvl="1"/>
            <a:r>
              <a:rPr lang="zh-CN" altLang="en-US" sz="1400" dirty="0">
                <a:solidFill>
                  <a:srgbClr val="1C2682"/>
                </a:solidFill>
                <a:latin typeface="微软雅黑" panose="020B0503020204020204" charset="-122"/>
                <a:ea typeface="微软雅黑" panose="020B0503020204020204" charset="-122"/>
              </a:rPr>
              <a:t>原生接口级兼容</a:t>
            </a:r>
          </a:p>
        </p:txBody>
      </p:sp>
      <p:sp>
        <p:nvSpPr>
          <p:cNvPr id="15" name="右箭头 14"/>
          <p:cNvSpPr/>
          <p:nvPr/>
        </p:nvSpPr>
        <p:spPr bwMode="auto">
          <a:xfrm rot="10800000">
            <a:off x="3723345" y="1434481"/>
            <a:ext cx="351359" cy="3682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7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 rot="10800000">
            <a:off x="3723345" y="2328612"/>
            <a:ext cx="351359" cy="3682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7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 rot="10800000">
            <a:off x="3723346" y="4317210"/>
            <a:ext cx="351359" cy="3682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7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 rot="10800000">
            <a:off x="3723345" y="3306427"/>
            <a:ext cx="351359" cy="3682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7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 rot="10800000">
            <a:off x="3723346" y="5241245"/>
            <a:ext cx="351359" cy="3682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7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2" name="图示 21"/>
          <p:cNvGraphicFramePr/>
          <p:nvPr/>
        </p:nvGraphicFramePr>
        <p:xfrm>
          <a:off x="6999355" y="1018728"/>
          <a:ext cx="4901514" cy="286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矩形 22"/>
          <p:cNvSpPr/>
          <p:nvPr/>
        </p:nvSpPr>
        <p:spPr>
          <a:xfrm>
            <a:off x="453000" y="6314165"/>
            <a:ext cx="11286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+mn-ea"/>
              </a:rPr>
              <a:t>DM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对</a:t>
            </a:r>
            <a:r>
              <a:rPr lang="en-US" altLang="zh-CN" b="1" dirty="0">
                <a:solidFill>
                  <a:srgbClr val="002060"/>
                </a:solidFill>
                <a:latin typeface="+mn-ea"/>
              </a:rPr>
              <a:t>Oracle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兼容性做了海量工作，同时也考虑了 </a:t>
            </a:r>
            <a:r>
              <a:rPr lang="en-US" altLang="zh-CN" b="1" dirty="0" err="1">
                <a:solidFill>
                  <a:srgbClr val="002060"/>
                </a:solidFill>
                <a:latin typeface="+mn-ea"/>
              </a:rPr>
              <a:t>Mysql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b="1" dirty="0" err="1">
                <a:solidFill>
                  <a:srgbClr val="002060"/>
                </a:solidFill>
                <a:latin typeface="+mn-ea"/>
              </a:rPr>
              <a:t>Sqlserver</a:t>
            </a:r>
            <a:r>
              <a:rPr lang="en-US" altLang="zh-CN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+mn-ea"/>
              </a:rPr>
              <a:t>等数据库的兼容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90410" y="3640455"/>
          <a:ext cx="4146550" cy="25198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2040"/>
                <a:gridCol w="1233805"/>
                <a:gridCol w="1830705"/>
              </a:tblGrid>
              <a:tr h="53340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应用场景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Oracle</a:t>
                      </a:r>
                      <a:r>
                        <a:rPr lang="zh-CN" altLang="en-US" sz="1200" b="1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解决方案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Oracle</a:t>
                      </a:r>
                      <a:r>
                        <a:rPr lang="zh-CN" altLang="en-US" sz="1200" b="1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解决方案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高可用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Oracle ADG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Oracle ADG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高负载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Oracle Rac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Oracle Rac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Oracle Golden Gate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Oracle Golden Gate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610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实时同步工具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61010">
                <a:tc>
                  <a:txBody>
                    <a:bodyPr/>
                    <a:lstStyle/>
                    <a:p>
                      <a:pPr marL="0" marR="0" lvl="0" algn="ctr" defTabSz="914400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一体机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Oracle Exadata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Oracle Exadata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algn="ctr" defTabSz="914400" rtl="0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多中心容灾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0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  <a:cs typeface="Tahoma" panose="020B0604030504040204" pitchFamily="34" charset="0"/>
                        </a:rPr>
                        <a:t>RAC+DG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387205" y="3512185"/>
          <a:ext cx="1955800" cy="2751074"/>
        </p:xfrm>
        <a:graphic>
          <a:graphicData uri="http://schemas.openxmlformats.org/drawingml/2006/table">
            <a:tbl>
              <a:tblPr>
                <a:effectLst>
                  <a:outerShdw blurRad="381000" dist="38100" dir="5400000" sx="102000" sy="102000" algn="t" rotWithShape="0">
                    <a:prstClr val="black">
                      <a:alpha val="7000"/>
                    </a:prstClr>
                  </a:outerShdw>
                </a:effectLst>
                <a:tableStyleId>{5940675A-B579-460E-94D1-54222C63F5DA}</a:tableStyleId>
              </a:tblPr>
              <a:tblGrid>
                <a:gridCol w="1955800"/>
              </a:tblGrid>
              <a:tr h="62166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cap="all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DM</a:t>
                      </a:r>
                      <a:r>
                        <a:rPr lang="zh-CN" altLang="en-US" sz="1800" b="1" cap="all" spc="12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解决方案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cap="all" spc="13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DM DATA WATCH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cap="all" spc="13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DM DSC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cap="all" spc="13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Dm DMHS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cap="all" spc="13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Dm Pai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cap="all" spc="13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DSC+DW</a:t>
                      </a:r>
                    </a:p>
                  </a:txBody>
                  <a:tcPr marL="88900" marR="88900" marT="47625" marB="47625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达梦数据库调整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4" y="1084765"/>
            <a:ext cx="10978065" cy="21099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4974" y="3377370"/>
            <a:ext cx="1097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数据备份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再对数据更新完统计信息后，在数据量不大，磁盘空间足够的情况下应进行一次数据备份工作。数据备份有两种方式：正常停止数据库后，拷贝备份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文件夹；或者开启归档日志后，进行物理备份。</a:t>
            </a:r>
          </a:p>
        </p:txBody>
      </p:sp>
      <p:sp>
        <p:nvSpPr>
          <p:cNvPr id="9" name="矩形 8"/>
          <p:cNvSpPr/>
          <p:nvPr/>
        </p:nvSpPr>
        <p:spPr>
          <a:xfrm>
            <a:off x="434973" y="4640409"/>
            <a:ext cx="1097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整理对象脚本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整理所有数据库对象脚本，这是为了对项目移植情况进行记录和备份，方便再次进行数据迁移。备份的数据库对象脚本包括：序列定义及当前值，表定义，索引定义，视图定义，函数定义，存储过程定义，包及包体定义、自定义类型和同义词定义。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</a:rPr>
              <a:t>备份脚本</a:t>
            </a:r>
            <a:endParaRPr lang="en-US" altLang="zh-CN" sz="2200" dirty="0">
              <a:solidFill>
                <a:srgbClr val="1C2682"/>
              </a:solidFill>
            </a:endParaRP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1119240"/>
            <a:ext cx="3825572" cy="4785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64" y="1119240"/>
            <a:ext cx="7488578" cy="559505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5" y="1757045"/>
            <a:ext cx="241935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5240" y="2319020"/>
            <a:ext cx="1895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595959"/>
                </a:solidFill>
              </a:rPr>
              <a:t>05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8410" y="3761740"/>
            <a:ext cx="7048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数据迁移案例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6273322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小数据量典型案例</a:t>
            </a:r>
          </a:p>
        </p:txBody>
      </p:sp>
      <p:pic>
        <p:nvPicPr>
          <p:cNvPr id="7172" name="图片 6" descr="达梦LOGO+标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8" name="AutoShape 2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AutoShape 6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453776" y="1288946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南京银行</a:t>
            </a:r>
          </a:p>
        </p:txBody>
      </p:sp>
      <p:sp>
        <p:nvSpPr>
          <p:cNvPr id="12" name="Rectangle 12"/>
          <p:cNvSpPr/>
          <p:nvPr/>
        </p:nvSpPr>
        <p:spPr bwMode="auto">
          <a:xfrm>
            <a:off x="1965194" y="1104182"/>
            <a:ext cx="8628062" cy="943338"/>
          </a:xfrm>
          <a:prstGeom prst="rect">
            <a:avLst/>
          </a:prstGeom>
          <a:solidFill>
            <a:srgbClr val="FFFFFF">
              <a:alpha val="90000"/>
            </a:srgbClr>
          </a:solidFill>
          <a:ln w="9525" cap="flat" cmpd="sng" algn="ctr">
            <a:solidFill>
              <a:srgbClr val="14375A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r>
              <a:rPr lang="zh-CN" altLang="en-US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月正式上线运行，所有需迁移对象自动迁移成功，未需要人工干预修改对象定义，迁移过程耗时半个工作日。通过数据实时同步工具</a:t>
            </a:r>
            <a:r>
              <a:rPr lang="en-US" altLang="zh-CN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DMHS</a:t>
            </a:r>
            <a:r>
              <a:rPr lang="zh-CN" altLang="en-US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将数据进行实时同步至原</a:t>
            </a:r>
            <a:r>
              <a:rPr lang="en-US" altLang="zh-CN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Oracle</a:t>
            </a:r>
            <a:r>
              <a:rPr lang="zh-CN" altLang="en-US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数据库。如发生异常情况，保留随时回退至</a:t>
            </a:r>
            <a:r>
              <a:rPr lang="en-US" altLang="zh-CN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Oracle</a:t>
            </a:r>
            <a:r>
              <a:rPr lang="zh-CN" altLang="en-US" sz="1600" b="1" kern="0" dirty="0">
                <a:solidFill>
                  <a:srgbClr val="19426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的紧急处理方案。</a:t>
            </a:r>
            <a:endParaRPr lang="zh-CN" altLang="en-US" sz="1600" b="1" kern="0" dirty="0">
              <a:solidFill>
                <a:srgbClr val="19426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79225" y="3966015"/>
            <a:ext cx="1249680" cy="1240790"/>
            <a:chOff x="8198" y="3742"/>
            <a:chExt cx="1968" cy="1954"/>
          </a:xfrm>
        </p:grpSpPr>
        <p:grpSp>
          <p:nvGrpSpPr>
            <p:cNvPr id="15" name="组合 14"/>
            <p:cNvGrpSpPr/>
            <p:nvPr/>
          </p:nvGrpSpPr>
          <p:grpSpPr>
            <a:xfrm>
              <a:off x="8413" y="3742"/>
              <a:ext cx="1408" cy="1392"/>
              <a:chOff x="8526" y="3742"/>
              <a:chExt cx="1408" cy="139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526" y="3742"/>
                <a:ext cx="1409" cy="1393"/>
              </a:xfrm>
              <a:prstGeom prst="ellipse">
                <a:avLst/>
              </a:prstGeom>
              <a:solidFill>
                <a:srgbClr val="376092"/>
              </a:solidFill>
              <a:ln w="571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椭圆 16"/>
              <p:cNvSpPr/>
              <p:nvPr/>
            </p:nvSpPr>
            <p:spPr>
              <a:xfrm>
                <a:off x="8862" y="4050"/>
                <a:ext cx="737" cy="66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608039" h="550199">
                    <a:moveTo>
                      <a:pt x="461128" y="431155"/>
                    </a:moveTo>
                    <a:lnTo>
                      <a:pt x="501529" y="431155"/>
                    </a:lnTo>
                    <a:lnTo>
                      <a:pt x="534583" y="431155"/>
                    </a:lnTo>
                    <a:lnTo>
                      <a:pt x="574984" y="431155"/>
                    </a:lnTo>
                    <a:cubicBezTo>
                      <a:pt x="593159" y="431155"/>
                      <a:pt x="608133" y="446024"/>
                      <a:pt x="608039" y="464280"/>
                    </a:cubicBezTo>
                    <a:lnTo>
                      <a:pt x="608039" y="517074"/>
                    </a:lnTo>
                    <a:cubicBezTo>
                      <a:pt x="608039" y="535236"/>
                      <a:pt x="593065" y="550199"/>
                      <a:pt x="574890" y="550199"/>
                    </a:cubicBezTo>
                    <a:lnTo>
                      <a:pt x="461128" y="550199"/>
                    </a:lnTo>
                    <a:cubicBezTo>
                      <a:pt x="442858" y="550199"/>
                      <a:pt x="427979" y="535236"/>
                      <a:pt x="427979" y="517074"/>
                    </a:cubicBezTo>
                    <a:lnTo>
                      <a:pt x="427979" y="464280"/>
                    </a:lnTo>
                    <a:cubicBezTo>
                      <a:pt x="427979" y="446024"/>
                      <a:pt x="442858" y="431155"/>
                      <a:pt x="461128" y="431155"/>
                    </a:cubicBezTo>
                    <a:close/>
                    <a:moveTo>
                      <a:pt x="247103" y="431155"/>
                    </a:moveTo>
                    <a:lnTo>
                      <a:pt x="287504" y="431155"/>
                    </a:lnTo>
                    <a:lnTo>
                      <a:pt x="320558" y="431155"/>
                    </a:lnTo>
                    <a:lnTo>
                      <a:pt x="360959" y="431155"/>
                    </a:lnTo>
                    <a:cubicBezTo>
                      <a:pt x="379134" y="431155"/>
                      <a:pt x="394108" y="446024"/>
                      <a:pt x="394014" y="464280"/>
                    </a:cubicBezTo>
                    <a:lnTo>
                      <a:pt x="394014" y="517074"/>
                    </a:lnTo>
                    <a:cubicBezTo>
                      <a:pt x="394014" y="535236"/>
                      <a:pt x="379040" y="550199"/>
                      <a:pt x="360865" y="550199"/>
                    </a:cubicBezTo>
                    <a:lnTo>
                      <a:pt x="247103" y="550199"/>
                    </a:lnTo>
                    <a:cubicBezTo>
                      <a:pt x="228833" y="550199"/>
                      <a:pt x="213954" y="535236"/>
                      <a:pt x="213954" y="517074"/>
                    </a:cubicBezTo>
                    <a:lnTo>
                      <a:pt x="213954" y="464280"/>
                    </a:lnTo>
                    <a:cubicBezTo>
                      <a:pt x="213954" y="446024"/>
                      <a:pt x="228833" y="431155"/>
                      <a:pt x="247103" y="431155"/>
                    </a:cubicBezTo>
                    <a:close/>
                    <a:moveTo>
                      <a:pt x="33162" y="431155"/>
                    </a:moveTo>
                    <a:lnTo>
                      <a:pt x="73578" y="431155"/>
                    </a:lnTo>
                    <a:lnTo>
                      <a:pt x="106646" y="431155"/>
                    </a:lnTo>
                    <a:lnTo>
                      <a:pt x="146968" y="431155"/>
                    </a:lnTo>
                    <a:cubicBezTo>
                      <a:pt x="165339" y="431155"/>
                      <a:pt x="180224" y="446024"/>
                      <a:pt x="180130" y="464280"/>
                    </a:cubicBezTo>
                    <a:lnTo>
                      <a:pt x="180130" y="517074"/>
                    </a:lnTo>
                    <a:cubicBezTo>
                      <a:pt x="180130" y="535236"/>
                      <a:pt x="165150" y="550199"/>
                      <a:pt x="146968" y="550199"/>
                    </a:cubicBezTo>
                    <a:lnTo>
                      <a:pt x="33162" y="550199"/>
                    </a:lnTo>
                    <a:cubicBezTo>
                      <a:pt x="14979" y="550199"/>
                      <a:pt x="0" y="535236"/>
                      <a:pt x="0" y="517074"/>
                    </a:cubicBezTo>
                    <a:lnTo>
                      <a:pt x="0" y="464280"/>
                    </a:lnTo>
                    <a:cubicBezTo>
                      <a:pt x="0" y="446024"/>
                      <a:pt x="14979" y="431155"/>
                      <a:pt x="33162" y="431155"/>
                    </a:cubicBezTo>
                    <a:close/>
                    <a:moveTo>
                      <a:pt x="163140" y="99327"/>
                    </a:moveTo>
                    <a:cubicBezTo>
                      <a:pt x="163046" y="101208"/>
                      <a:pt x="162857" y="102713"/>
                      <a:pt x="162857" y="104218"/>
                    </a:cubicBezTo>
                    <a:lnTo>
                      <a:pt x="162857" y="157362"/>
                    </a:lnTo>
                    <a:lnTo>
                      <a:pt x="162857" y="217184"/>
                    </a:lnTo>
                    <a:cubicBezTo>
                      <a:pt x="162857" y="234021"/>
                      <a:pt x="173220" y="244273"/>
                      <a:pt x="190176" y="244273"/>
                    </a:cubicBezTo>
                    <a:lnTo>
                      <a:pt x="249053" y="244273"/>
                    </a:lnTo>
                    <a:cubicBezTo>
                      <a:pt x="305480" y="244273"/>
                      <a:pt x="361813" y="244273"/>
                      <a:pt x="418146" y="244367"/>
                    </a:cubicBezTo>
                    <a:cubicBezTo>
                      <a:pt x="434443" y="244367"/>
                      <a:pt x="444994" y="233833"/>
                      <a:pt x="444994" y="217466"/>
                    </a:cubicBezTo>
                    <a:lnTo>
                      <a:pt x="444994" y="140525"/>
                    </a:lnTo>
                    <a:lnTo>
                      <a:pt x="444994" y="104971"/>
                    </a:lnTo>
                    <a:lnTo>
                      <a:pt x="444994" y="99327"/>
                    </a:lnTo>
                    <a:lnTo>
                      <a:pt x="248958" y="99327"/>
                    </a:lnTo>
                    <a:close/>
                    <a:moveTo>
                      <a:pt x="415226" y="33955"/>
                    </a:moveTo>
                    <a:cubicBezTo>
                      <a:pt x="406465" y="33955"/>
                      <a:pt x="399306" y="41104"/>
                      <a:pt x="399306" y="49852"/>
                    </a:cubicBezTo>
                    <a:cubicBezTo>
                      <a:pt x="399306" y="58693"/>
                      <a:pt x="406465" y="65842"/>
                      <a:pt x="415226" y="65842"/>
                    </a:cubicBezTo>
                    <a:cubicBezTo>
                      <a:pt x="423987" y="65842"/>
                      <a:pt x="431146" y="58693"/>
                      <a:pt x="431146" y="49852"/>
                    </a:cubicBezTo>
                    <a:cubicBezTo>
                      <a:pt x="431146" y="41104"/>
                      <a:pt x="423987" y="33955"/>
                      <a:pt x="415226" y="33955"/>
                    </a:cubicBezTo>
                    <a:close/>
                    <a:moveTo>
                      <a:pt x="360306" y="33955"/>
                    </a:moveTo>
                    <a:cubicBezTo>
                      <a:pt x="351545" y="33955"/>
                      <a:pt x="344386" y="41104"/>
                      <a:pt x="344386" y="49852"/>
                    </a:cubicBezTo>
                    <a:cubicBezTo>
                      <a:pt x="344386" y="58693"/>
                      <a:pt x="351545" y="65842"/>
                      <a:pt x="360306" y="65842"/>
                    </a:cubicBezTo>
                    <a:cubicBezTo>
                      <a:pt x="369161" y="65842"/>
                      <a:pt x="376320" y="58693"/>
                      <a:pt x="376320" y="49852"/>
                    </a:cubicBezTo>
                    <a:cubicBezTo>
                      <a:pt x="376320" y="41104"/>
                      <a:pt x="369161" y="33955"/>
                      <a:pt x="360306" y="33955"/>
                    </a:cubicBezTo>
                    <a:close/>
                    <a:moveTo>
                      <a:pt x="305480" y="33955"/>
                    </a:moveTo>
                    <a:cubicBezTo>
                      <a:pt x="296625" y="33955"/>
                      <a:pt x="289466" y="41104"/>
                      <a:pt x="289466" y="49852"/>
                    </a:cubicBezTo>
                    <a:cubicBezTo>
                      <a:pt x="289466" y="58693"/>
                      <a:pt x="296625" y="65842"/>
                      <a:pt x="305480" y="65842"/>
                    </a:cubicBezTo>
                    <a:cubicBezTo>
                      <a:pt x="314241" y="65842"/>
                      <a:pt x="321400" y="58693"/>
                      <a:pt x="321400" y="49852"/>
                    </a:cubicBezTo>
                    <a:cubicBezTo>
                      <a:pt x="321400" y="41104"/>
                      <a:pt x="314241" y="33955"/>
                      <a:pt x="305480" y="33955"/>
                    </a:cubicBezTo>
                    <a:close/>
                    <a:moveTo>
                      <a:pt x="189611" y="0"/>
                    </a:moveTo>
                    <a:lnTo>
                      <a:pt x="248958" y="0"/>
                    </a:lnTo>
                    <a:lnTo>
                      <a:pt x="417770" y="0"/>
                    </a:lnTo>
                    <a:cubicBezTo>
                      <a:pt x="452813" y="0"/>
                      <a:pt x="477871" y="25396"/>
                      <a:pt x="477871" y="60386"/>
                    </a:cubicBezTo>
                    <a:lnTo>
                      <a:pt x="477871" y="157456"/>
                    </a:lnTo>
                    <a:lnTo>
                      <a:pt x="477871" y="217560"/>
                    </a:lnTo>
                    <a:cubicBezTo>
                      <a:pt x="477871" y="242016"/>
                      <a:pt x="466755" y="260169"/>
                      <a:pt x="444712" y="271457"/>
                    </a:cubicBezTo>
                    <a:cubicBezTo>
                      <a:pt x="436045" y="275877"/>
                      <a:pt x="426625" y="277288"/>
                      <a:pt x="417016" y="277288"/>
                    </a:cubicBezTo>
                    <a:lnTo>
                      <a:pt x="320552" y="277288"/>
                    </a:lnTo>
                    <a:lnTo>
                      <a:pt x="320552" y="340685"/>
                    </a:lnTo>
                    <a:lnTo>
                      <a:pt x="518095" y="340685"/>
                    </a:lnTo>
                    <a:cubicBezTo>
                      <a:pt x="527233" y="340685"/>
                      <a:pt x="534675" y="348021"/>
                      <a:pt x="534675" y="357145"/>
                    </a:cubicBezTo>
                    <a:lnTo>
                      <a:pt x="534675" y="402294"/>
                    </a:lnTo>
                    <a:lnTo>
                      <a:pt x="501610" y="402294"/>
                    </a:lnTo>
                    <a:lnTo>
                      <a:pt x="501610" y="373606"/>
                    </a:lnTo>
                    <a:lnTo>
                      <a:pt x="320647" y="373606"/>
                    </a:lnTo>
                    <a:lnTo>
                      <a:pt x="320647" y="402294"/>
                    </a:lnTo>
                    <a:lnTo>
                      <a:pt x="287582" y="402294"/>
                    </a:lnTo>
                    <a:lnTo>
                      <a:pt x="287582" y="373606"/>
                    </a:lnTo>
                    <a:lnTo>
                      <a:pt x="106618" y="373606"/>
                    </a:lnTo>
                    <a:lnTo>
                      <a:pt x="106524" y="373606"/>
                    </a:lnTo>
                    <a:lnTo>
                      <a:pt x="106524" y="402294"/>
                    </a:lnTo>
                    <a:lnTo>
                      <a:pt x="73459" y="402294"/>
                    </a:lnTo>
                    <a:lnTo>
                      <a:pt x="73459" y="357145"/>
                    </a:lnTo>
                    <a:cubicBezTo>
                      <a:pt x="73459" y="348115"/>
                      <a:pt x="80901" y="340685"/>
                      <a:pt x="90039" y="340685"/>
                    </a:cubicBezTo>
                    <a:lnTo>
                      <a:pt x="287393" y="340685"/>
                    </a:lnTo>
                    <a:lnTo>
                      <a:pt x="287393" y="277288"/>
                    </a:lnTo>
                    <a:lnTo>
                      <a:pt x="248770" y="277288"/>
                    </a:lnTo>
                    <a:cubicBezTo>
                      <a:pt x="228328" y="277382"/>
                      <a:pt x="207980" y="277382"/>
                      <a:pt x="187633" y="277288"/>
                    </a:cubicBezTo>
                    <a:cubicBezTo>
                      <a:pt x="161727" y="277100"/>
                      <a:pt x="139778" y="260734"/>
                      <a:pt x="132524" y="236090"/>
                    </a:cubicBezTo>
                    <a:cubicBezTo>
                      <a:pt x="130828" y="230352"/>
                      <a:pt x="129981" y="224239"/>
                      <a:pt x="129981" y="218219"/>
                    </a:cubicBezTo>
                    <a:lnTo>
                      <a:pt x="129981" y="157456"/>
                    </a:lnTo>
                    <a:lnTo>
                      <a:pt x="129981" y="58881"/>
                    </a:lnTo>
                    <a:cubicBezTo>
                      <a:pt x="130075" y="25208"/>
                      <a:pt x="155698" y="0"/>
                      <a:pt x="1896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0391" tIns="160391" rIns="160391" bIns="160391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0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8198" y="5214"/>
              <a:ext cx="196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项目管理系统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88060" y="2548695"/>
            <a:ext cx="1172210" cy="1273175"/>
            <a:chOff x="11180" y="1736"/>
            <a:chExt cx="1846" cy="2005"/>
          </a:xfrm>
        </p:grpSpPr>
        <p:grpSp>
          <p:nvGrpSpPr>
            <p:cNvPr id="20" name="组合 19"/>
            <p:cNvGrpSpPr/>
            <p:nvPr/>
          </p:nvGrpSpPr>
          <p:grpSpPr>
            <a:xfrm>
              <a:off x="11289" y="2349"/>
              <a:ext cx="1408" cy="1392"/>
              <a:chOff x="11289" y="2349"/>
              <a:chExt cx="1408" cy="139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1289" y="2349"/>
                <a:ext cx="1409" cy="1393"/>
              </a:xfrm>
              <a:prstGeom prst="ellipse">
                <a:avLst/>
              </a:prstGeom>
              <a:solidFill>
                <a:srgbClr val="376092"/>
              </a:solidFill>
              <a:ln w="571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69"/>
              <p:cNvSpPr/>
              <p:nvPr/>
            </p:nvSpPr>
            <p:spPr>
              <a:xfrm>
                <a:off x="11624" y="2731"/>
                <a:ext cx="737" cy="640"/>
              </a:xfrm>
              <a:prstGeom prst="flowChartMagneticDisk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0391" tIns="160391" rIns="160391" bIns="160391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0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1180" y="1736"/>
              <a:ext cx="184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达梦数据库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57275" y="5048690"/>
            <a:ext cx="894080" cy="1214755"/>
            <a:chOff x="11289" y="5108"/>
            <a:chExt cx="1408" cy="1913"/>
          </a:xfrm>
        </p:grpSpPr>
        <p:sp>
          <p:nvSpPr>
            <p:cNvPr id="25" name="椭圆 24"/>
            <p:cNvSpPr/>
            <p:nvPr/>
          </p:nvSpPr>
          <p:spPr>
            <a:xfrm>
              <a:off x="11289" y="5108"/>
              <a:ext cx="1409" cy="1393"/>
            </a:xfrm>
            <a:prstGeom prst="ellipse">
              <a:avLst/>
            </a:prstGeom>
            <a:solidFill>
              <a:srgbClr val="376092"/>
            </a:solidFill>
            <a:ln w="5715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椭圆 61"/>
            <p:cNvSpPr/>
            <p:nvPr/>
          </p:nvSpPr>
          <p:spPr>
            <a:xfrm>
              <a:off x="11624" y="5440"/>
              <a:ext cx="737" cy="729"/>
            </a:xfrm>
            <a:prstGeom prst="flowChartMagneticDis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391" tIns="160391" rIns="160391" bIns="160391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354" y="6539"/>
              <a:ext cx="121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Oracle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96925" y="4155880"/>
            <a:ext cx="1540510" cy="648335"/>
            <a:chOff x="10879" y="3928"/>
            <a:chExt cx="2426" cy="1021"/>
          </a:xfrm>
        </p:grpSpPr>
        <p:sp>
          <p:nvSpPr>
            <p:cNvPr id="31" name="下箭头 15"/>
            <p:cNvSpPr/>
            <p:nvPr/>
          </p:nvSpPr>
          <p:spPr>
            <a:xfrm>
              <a:off x="11737" y="3928"/>
              <a:ext cx="454" cy="102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29"/>
            <p:cNvSpPr txBox="1"/>
            <p:nvPr/>
          </p:nvSpPr>
          <p:spPr>
            <a:xfrm>
              <a:off x="10879" y="4195"/>
              <a:ext cx="2426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DMHS</a:t>
              </a: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数据同步</a:t>
              </a:r>
            </a:p>
          </p:txBody>
        </p:sp>
      </p:grpSp>
      <p:sp>
        <p:nvSpPr>
          <p:cNvPr id="33" name="虚尾箭头 1"/>
          <p:cNvSpPr/>
          <p:nvPr/>
        </p:nvSpPr>
        <p:spPr>
          <a:xfrm rot="2100000">
            <a:off x="7515570" y="4883590"/>
            <a:ext cx="791845" cy="215900"/>
          </a:xfrm>
          <a:prstGeom prst="stripedRightArrow">
            <a:avLst/>
          </a:prstGeom>
          <a:ln w="31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右箭头 10"/>
          <p:cNvSpPr/>
          <p:nvPr/>
        </p:nvSpPr>
        <p:spPr>
          <a:xfrm rot="19680000">
            <a:off x="7514300" y="3799010"/>
            <a:ext cx="864235" cy="2882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5" name="表格 34"/>
          <p:cNvGraphicFramePr/>
          <p:nvPr>
            <p:custDataLst>
              <p:tags r:id="rId1"/>
            </p:custDataLst>
          </p:nvPr>
        </p:nvGraphicFramePr>
        <p:xfrm>
          <a:off x="609401" y="2159440"/>
          <a:ext cx="5324475" cy="129685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74825"/>
                <a:gridCol w="1774825"/>
                <a:gridCol w="1774825"/>
              </a:tblGrid>
              <a:tr h="32421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表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778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无需改动</a:t>
                      </a:r>
                      <a:endParaRPr lang="en-US" altLang="en-US" sz="1465"/>
                    </a:p>
                  </a:txBody>
                  <a:tcPr marT="0" marB="0" anchor="ctr"/>
                </a:tc>
              </a:tr>
              <a:tr h="32421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视图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2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无需改动</a:t>
                      </a:r>
                      <a:endParaRPr lang="en-US" altLang="en-US" sz="1465"/>
                    </a:p>
                  </a:txBody>
                  <a:tcPr marT="0" marB="0" anchor="ctr"/>
                </a:tc>
              </a:tr>
              <a:tr h="32421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存储过程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1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无需改动</a:t>
                      </a:r>
                      <a:endParaRPr lang="en-US" altLang="en-US" sz="1465"/>
                    </a:p>
                  </a:txBody>
                  <a:tcPr marT="0" marB="0" anchor="ctr"/>
                </a:tc>
              </a:tr>
              <a:tr h="32421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同义词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/>
                        <a:t>861</a:t>
                      </a:r>
                      <a:endParaRPr lang="en-US" altLang="en-US" sz="1465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65" dirty="0" err="1"/>
                        <a:t>无需改动</a:t>
                      </a:r>
                      <a:endParaRPr lang="en-US" altLang="en-US" sz="1465" dirty="0"/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36" name="图片 13"/>
          <p:cNvPicPr>
            <a:picLocks noChangeAspect="1"/>
          </p:cNvPicPr>
          <p:nvPr/>
        </p:nvPicPr>
        <p:blipFill>
          <a:blip r:embed="rId4"/>
          <a:srcRect b="16176"/>
          <a:stretch>
            <a:fillRect/>
          </a:stretch>
        </p:blipFill>
        <p:spPr>
          <a:xfrm>
            <a:off x="644326" y="3724080"/>
            <a:ext cx="5289550" cy="29096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6273322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大数据量典型案例</a:t>
            </a:r>
            <a:r>
              <a:rPr lang="en-US" altLang="zh-CN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1</a:t>
            </a:r>
          </a:p>
        </p:txBody>
      </p:sp>
      <p:pic>
        <p:nvPicPr>
          <p:cNvPr id="7172" name="图片 6" descr="达梦LOGO+标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8" name="AutoShape 2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AutoShape 6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ECB019B1-382A-4266-B25C-5B523AA43C14-1" descr="C:/Users/Raven/AppData/Local/Temp/wpp.FNeoMy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95" y="4180840"/>
            <a:ext cx="6632575" cy="2388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2775" y="1735455"/>
            <a:ext cx="387413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08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sz="2000"/>
              <a:t>中国人寿</a:t>
            </a:r>
            <a:r>
              <a:rPr lang="en-US" altLang="zh-CN" sz="2000"/>
              <a:t>XX</a:t>
            </a:r>
            <a:r>
              <a:rPr lang="zh-CN" altLang="en-US" sz="2000"/>
              <a:t>系统是用户核心中的核心，数据量在</a:t>
            </a:r>
            <a:r>
              <a:rPr lang="en-US" altLang="zh-CN" sz="2000"/>
              <a:t>12T</a:t>
            </a:r>
            <a:r>
              <a:rPr lang="zh-CN" altLang="en-US" sz="2000"/>
              <a:t>左右。为保障数据准确性，整体</a:t>
            </a:r>
            <a:r>
              <a:rPr lang="zh-CN" sz="2000"/>
              <a:t>迁移时间长，流程复杂</a:t>
            </a:r>
            <a:r>
              <a:rPr lang="zh-CN" altLang="en-US" sz="2000"/>
              <a:t>。</a:t>
            </a:r>
          </a:p>
          <a:p>
            <a:pPr indent="508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/>
              <a:t>为保障迁移效率，达梦将数据同时迁移两份，一份用来对比数据，一份用来创建索引，在确保数据准确的基础上，对效率进行了提升，整体流程如下：</a:t>
            </a:r>
          </a:p>
        </p:txBody>
      </p:sp>
      <p:pic>
        <p:nvPicPr>
          <p:cNvPr id="13" name="Picture 2" descr="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4984115" y="1217930"/>
            <a:ext cx="55245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6273322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大数据量典型案例</a:t>
            </a:r>
            <a:r>
              <a:rPr lang="en-US" altLang="zh-CN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1</a:t>
            </a:r>
          </a:p>
        </p:txBody>
      </p:sp>
      <p:pic>
        <p:nvPicPr>
          <p:cNvPr id="7172" name="图片 6" descr="达梦LOGO+标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8" name="AutoShape 2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AutoShape 6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42975" y="1188085"/>
            <a:ext cx="47472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08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sz="2000" b="1"/>
              <a:t>历史数据在线迁移</a:t>
            </a:r>
            <a:r>
              <a:rPr sz="2000"/>
              <a:t>：在生产正常业务无感知情况下，完成 12T（216 张表）保单数据迁移、索引创建及数据比对</a:t>
            </a:r>
            <a:endParaRPr lang="zh-CN" altLang="en-US" sz="2000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307975" y="3098165"/>
          <a:ext cx="5624830" cy="3003550"/>
        </p:xfrm>
        <a:graphic>
          <a:graphicData uri="http://schemas.openxmlformats.org/drawingml/2006/table">
            <a:tbl>
              <a:tblPr firstRow="1" bandRow="1">
                <a:tableStyleId>{11E4986E-F1C0-446B-A5D7-C13061D22DB9}</a:tableStyleId>
              </a:tblPr>
              <a:tblGrid>
                <a:gridCol w="1084580"/>
                <a:gridCol w="2203450"/>
                <a:gridCol w="2336800"/>
              </a:tblGrid>
              <a:tr h="6026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步骤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时间（小时）</a:t>
                      </a:r>
                    </a:p>
                  </a:txBody>
                  <a:tcPr/>
                </a:tc>
              </a:tr>
              <a:tr h="554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迁移历史表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14+14</a:t>
                      </a:r>
                    </a:p>
                  </a:txBody>
                  <a:tcPr/>
                </a:tc>
              </a:tr>
              <a:tr h="645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数据对比</a:t>
                      </a:r>
                      <a:r>
                        <a:rPr lang="en-US" altLang="zh-CN"/>
                        <a:t>+</a:t>
                      </a:r>
                      <a:r>
                        <a:rPr lang="zh-CN" altLang="en-US"/>
                        <a:t>索引创建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46</a:t>
                      </a: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搭建集群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</a:p>
                  </a:txBody>
                  <a:tcPr/>
                </a:tc>
              </a:tr>
              <a:tr h="600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148070" y="1188085"/>
            <a:ext cx="49383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080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sz="2000" b="1"/>
              <a:t>交易数据停机迁移</a:t>
            </a:r>
            <a:r>
              <a:rPr sz="2000"/>
              <a:t>：在业务低峰申请 8 小时停机窗口，完成</a:t>
            </a:r>
            <a:r>
              <a:rPr lang="zh-CN" sz="2000"/>
              <a:t>交易</a:t>
            </a:r>
            <a:r>
              <a:rPr sz="2000"/>
              <a:t>表（84 张表，155G 数据）数据迁移及数据比对</a:t>
            </a:r>
            <a:r>
              <a:rPr lang="zh-CN" altLang="en-US" sz="2000"/>
              <a:t>：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6148705" y="3098165"/>
          <a:ext cx="5147945" cy="3024505"/>
        </p:xfrm>
        <a:graphic>
          <a:graphicData uri="http://schemas.openxmlformats.org/drawingml/2006/table">
            <a:tbl>
              <a:tblPr firstRow="1" bandRow="1">
                <a:tableStyleId>{9BBB1EA1-2D05-49CE-83C4-64564D200B74}</a:tableStyleId>
              </a:tblPr>
              <a:tblGrid>
                <a:gridCol w="1076960"/>
                <a:gridCol w="2185670"/>
                <a:gridCol w="1885315"/>
              </a:tblGrid>
              <a:tr h="589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步骤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时间（小时）</a:t>
                      </a:r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迁移交易表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1.5</a:t>
                      </a:r>
                    </a:p>
                  </a:txBody>
                  <a:tcPr/>
                </a:tc>
              </a:tr>
              <a:tr h="6521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创建索引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数据对比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</a:p>
                  </a:txBody>
                  <a:tcPr/>
                </a:tc>
              </a:tr>
              <a:tr h="6483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6273322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大数据量典型案例</a:t>
            </a:r>
            <a:r>
              <a:rPr lang="en-US" altLang="zh-CN" sz="2200" dirty="0">
                <a:solidFill>
                  <a:srgbClr val="1C2682"/>
                </a:solidFill>
                <a:latin typeface="思源黑体 CN Regular" pitchFamily="34" charset="-122"/>
                <a:ea typeface="思源黑体 CN Regular" pitchFamily="34" charset="-122"/>
              </a:rPr>
              <a:t>2</a:t>
            </a:r>
          </a:p>
        </p:txBody>
      </p:sp>
      <p:pic>
        <p:nvPicPr>
          <p:cNvPr id="7172" name="图片 6" descr="达梦LOGO+标语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8" name="AutoShape 2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AutoShape 6" descr="https://mmbiz.qpic.cn/mmbiz_jpg/Nv2XibBhRxcYGvxWuRqQZABZ9ib32CtAUzu29VfXxggWnwX9VcBicZXBsicVibX9hpicHk496fbTvYwfPERG0peJSRXw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590" y="2110105"/>
            <a:ext cx="2622550" cy="1075690"/>
          </a:xfrm>
          <a:prstGeom prst="rect">
            <a:avLst/>
          </a:prstGeom>
        </p:spPr>
      </p:pic>
      <p:sp>
        <p:nvSpPr>
          <p:cNvPr id="11" name="椭圆 10"/>
          <p:cNvSpPr/>
          <p:nvPr>
            <p:custDataLst>
              <p:tags r:id="rId1"/>
            </p:custDataLst>
          </p:nvPr>
        </p:nvSpPr>
        <p:spPr>
          <a:xfrm>
            <a:off x="3996981" y="1427144"/>
            <a:ext cx="1447482" cy="1447481"/>
          </a:xfrm>
          <a:prstGeom prst="ellipse">
            <a:avLst/>
          </a:prstGeom>
          <a:solidFill>
            <a:srgbClr val="1D6DC2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>
            <a:off x="3954871" y="1323203"/>
            <a:ext cx="1593533" cy="165536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3454412" y="3392041"/>
            <a:ext cx="2594451" cy="1212831"/>
          </a:xfrm>
          <a:prstGeom prst="rect">
            <a:avLst/>
          </a:prstGeom>
          <a:noFill/>
        </p:spPr>
        <p:txBody>
          <a:bodyPr wrap="square" rtlCol="0">
            <a:normAutofit fontScale="7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ym typeface="+mn-ea"/>
              </a:rPr>
              <a:t>客户原来使用的数据库存在大量同构或异构数据库的DBLINK，且系统数据量较大，系统并发高，业务忙，日归档产生量达4T，系统移植难度大，兼容性要求高，停机窗口短。</a:t>
            </a:r>
            <a:endParaRPr lang="zh-CN" altLang="en-US" sz="16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燕尾形 13"/>
          <p:cNvSpPr/>
          <p:nvPr>
            <p:custDataLst>
              <p:tags r:id="rId4"/>
            </p:custDataLst>
          </p:nvPr>
        </p:nvSpPr>
        <p:spPr>
          <a:xfrm>
            <a:off x="5904107" y="1742818"/>
            <a:ext cx="677544" cy="816133"/>
          </a:xfrm>
          <a:prstGeom prst="chevron">
            <a:avLst/>
          </a:prstGeom>
          <a:solidFill>
            <a:srgbClr val="0088D5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7010380" y="1427144"/>
            <a:ext cx="1447482" cy="1447481"/>
          </a:xfrm>
          <a:prstGeom prst="ellipse">
            <a:avLst/>
          </a:prstGeom>
          <a:solidFill>
            <a:srgbClr val="0088D5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6"/>
            </p:custDataLst>
          </p:nvPr>
        </p:nvSpPr>
        <p:spPr>
          <a:xfrm>
            <a:off x="6968270" y="1323203"/>
            <a:ext cx="1593533" cy="165536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6436896" y="3392041"/>
            <a:ext cx="2594451" cy="12128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ym typeface="Arial" panose="020B0604020202020204" pitchFamily="34" charset="0"/>
              </a:rPr>
              <a:t>变更日当天，切换DMHS同步方向，调转Oracle和DM同步方向，并对比数据验证完成后切换上线。</a:t>
            </a:r>
          </a:p>
        </p:txBody>
      </p:sp>
      <p:sp>
        <p:nvSpPr>
          <p:cNvPr id="18" name="燕尾形 17"/>
          <p:cNvSpPr/>
          <p:nvPr>
            <p:custDataLst>
              <p:tags r:id="rId8"/>
            </p:custDataLst>
          </p:nvPr>
        </p:nvSpPr>
        <p:spPr>
          <a:xfrm>
            <a:off x="8886590" y="1742818"/>
            <a:ext cx="677544" cy="816133"/>
          </a:xfrm>
          <a:prstGeom prst="chevron">
            <a:avLst/>
          </a:prstGeom>
          <a:solidFill>
            <a:srgbClr val="009ECA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9992864" y="1427144"/>
            <a:ext cx="1447482" cy="1447481"/>
          </a:xfrm>
          <a:prstGeom prst="ellipse">
            <a:avLst/>
          </a:prstGeom>
          <a:solidFill>
            <a:srgbClr val="009ECA"/>
          </a:solidFill>
          <a:ln w="28575"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b="1" spc="3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10"/>
            </p:custDataLst>
          </p:nvPr>
        </p:nvSpPr>
        <p:spPr>
          <a:xfrm>
            <a:off x="9950754" y="1323203"/>
            <a:ext cx="1593533" cy="1655364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9419379" y="3392041"/>
            <a:ext cx="2594451" cy="1212831"/>
          </a:xfrm>
          <a:prstGeom prst="rect">
            <a:avLst/>
          </a:prstGeom>
          <a:noFill/>
        </p:spPr>
        <p:txBody>
          <a:bodyPr wrap="square" rtlCol="0">
            <a:normAutofit fontScale="7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ym typeface="+mn-ea"/>
              </a:rPr>
              <a:t>使用达梦数据DMHS将生产环境达梦数据库的数据回流到原Oracle数据库中，保持异构数据库的数据一致，并作为项目回退方案。</a:t>
            </a:r>
            <a:endParaRPr lang="zh-CN" altLang="en-US" sz="1600"/>
          </a:p>
          <a:p>
            <a:pPr algn="ctr">
              <a:lnSpc>
                <a:spcPct val="120000"/>
              </a:lnSpc>
            </a:pPr>
            <a:endParaRPr lang="zh-CN" altLang="en-US" sz="16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4190231" y="1714891"/>
            <a:ext cx="1060982" cy="87198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同步</a:t>
            </a: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7203629" y="1714891"/>
            <a:ext cx="1060982" cy="87198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切换</a:t>
            </a: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10186113" y="1714891"/>
            <a:ext cx="1060982" cy="87198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Arial" panose="020B0604020202020204" pitchFamily="34" charset="0"/>
              </a:rPr>
              <a:t>回流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580" y="5053965"/>
            <a:ext cx="46355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中信证券股份有限公司联合达梦数据库对OA系统进行国产化适配改造。采用达梦数据守护集群的综合办公系统持续稳定运行。</a:t>
            </a:r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0315" y="4601210"/>
            <a:ext cx="3428365" cy="1992630"/>
          </a:xfrm>
          <a:prstGeom prst="rect">
            <a:avLst/>
          </a:prstGeom>
        </p:spPr>
      </p:pic>
      <p:sp>
        <p:nvSpPr>
          <p:cNvPr id="27" name="矩形 26" descr="7b0a2020202022776f7264617274223a20227b5c2269645c223a32353030343639372c5c227469645c223a31333439337d220a7d0a"/>
          <p:cNvSpPr/>
          <p:nvPr/>
        </p:nvSpPr>
        <p:spPr>
          <a:xfrm rot="1500000">
            <a:off x="5672455" y="5201285"/>
            <a:ext cx="4939030" cy="792480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>
            <a:noAutofit/>
            <a:scene3d>
              <a:camera prst="obliqueTopRight"/>
              <a:lightRig rig="flat" dir="t">
                <a:rot lat="0" lon="0" rev="0"/>
              </a:lightRig>
            </a:scene3d>
            <a:sp3d extrusionH="381000" contourW="25400">
              <a:extrusionClr>
                <a:srgbClr val="F7BFC7"/>
              </a:extrusionClr>
              <a:contourClr>
                <a:srgbClr val="4E0915"/>
              </a:contourClr>
            </a:sp3d>
          </a:bodyPr>
          <a:lstStyle/>
          <a:p>
            <a:pPr algn="ctr"/>
            <a:r>
              <a:rPr lang="en-US" altLang="zh-CN" sz="6000" b="1">
                <a:gradFill>
                  <a:gsLst>
                    <a:gs pos="17000">
                      <a:srgbClr val="E14825"/>
                    </a:gs>
                    <a:gs pos="85000">
                      <a:srgbClr val="E76F51"/>
                    </a:gs>
                    <a:gs pos="57000">
                      <a:srgbClr val="F4A261"/>
                    </a:gs>
                  </a:gsLst>
                </a:gradFill>
                <a:effectLst>
                  <a:outerShdw blurRad="50800" dist="50800" dir="1140000" algn="ctr" rotWithShape="0">
                    <a:srgbClr val="E9C46A">
                      <a:alpha val="20000"/>
                    </a:srgbClr>
                  </a:outerShdw>
                </a:effectLst>
                <a:latin typeface="汉仪旗黑-105简" panose="00020600040101010101" charset="-122"/>
                <a:ea typeface="汉仪旗黑-105简" panose="00020600040101010101" charset="-122"/>
              </a:rPr>
              <a:t>30W/s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5" y="1757045"/>
            <a:ext cx="241935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5240" y="2319020"/>
            <a:ext cx="1895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595959"/>
                </a:solidFill>
              </a:rPr>
              <a:t>06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8410" y="3761740"/>
            <a:ext cx="7048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迁移实施总结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系统迁移的整体认识</a:t>
            </a:r>
          </a:p>
        </p:txBody>
      </p:sp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0" name="#2243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59043" y="1127501"/>
            <a:ext cx="11594937" cy="5013318"/>
            <a:chOff x="597063" y="1130300"/>
            <a:chExt cx="11594937" cy="5013318"/>
          </a:xfrm>
        </p:grpSpPr>
        <p:sp>
          <p:nvSpPr>
            <p:cNvPr id="61" name="ïṥľíḍe"/>
            <p:cNvSpPr/>
            <p:nvPr/>
          </p:nvSpPr>
          <p:spPr>
            <a:xfrm>
              <a:off x="4524585" y="1945838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迁移数据</a:t>
              </a:r>
            </a:p>
          </p:txBody>
        </p:sp>
        <p:sp>
          <p:nvSpPr>
            <p:cNvPr id="62" name="íSliḋe"/>
            <p:cNvSpPr/>
            <p:nvPr/>
          </p:nvSpPr>
          <p:spPr>
            <a:xfrm>
              <a:off x="1958664" y="1945838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需求明确</a:t>
              </a:r>
            </a:p>
          </p:txBody>
        </p:sp>
        <p:sp>
          <p:nvSpPr>
            <p:cNvPr id="63" name="îSľiḑé"/>
            <p:cNvSpPr/>
            <p:nvPr/>
          </p:nvSpPr>
          <p:spPr>
            <a:xfrm>
              <a:off x="669925" y="3473960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场景分析</a:t>
              </a:r>
            </a:p>
          </p:txBody>
        </p:sp>
        <p:sp>
          <p:nvSpPr>
            <p:cNvPr id="64" name="íşļîḋé"/>
            <p:cNvSpPr/>
            <p:nvPr/>
          </p:nvSpPr>
          <p:spPr>
            <a:xfrm>
              <a:off x="3218525" y="3473960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部署环境</a:t>
              </a:r>
            </a:p>
          </p:txBody>
        </p:sp>
        <p:sp>
          <p:nvSpPr>
            <p:cNvPr id="65" name="íŝļiḓé"/>
            <p:cNvSpPr/>
            <p:nvPr/>
          </p:nvSpPr>
          <p:spPr>
            <a:xfrm>
              <a:off x="9730780" y="1945838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测试上线</a:t>
              </a:r>
            </a:p>
          </p:txBody>
        </p:sp>
        <p:sp>
          <p:nvSpPr>
            <p:cNvPr id="66" name="íšľïḋé"/>
            <p:cNvSpPr/>
            <p:nvPr/>
          </p:nvSpPr>
          <p:spPr>
            <a:xfrm>
              <a:off x="5808765" y="3473960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结果核对</a:t>
              </a:r>
            </a:p>
          </p:txBody>
        </p:sp>
        <p:sp>
          <p:nvSpPr>
            <p:cNvPr id="67" name="îṥ1ïḑê"/>
            <p:cNvSpPr/>
            <p:nvPr/>
          </p:nvSpPr>
          <p:spPr>
            <a:xfrm>
              <a:off x="8442655" y="3464525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应用移植</a:t>
              </a:r>
            </a:p>
          </p:txBody>
        </p:sp>
        <p:sp>
          <p:nvSpPr>
            <p:cNvPr id="68" name="iş1iďè"/>
            <p:cNvSpPr/>
            <p:nvPr/>
          </p:nvSpPr>
          <p:spPr>
            <a:xfrm>
              <a:off x="7131859" y="1945838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开发培训</a:t>
              </a:r>
            </a:p>
          </p:txBody>
        </p:sp>
        <p:sp>
          <p:nvSpPr>
            <p:cNvPr id="69" name="ïṩḻïḋê"/>
            <p:cNvSpPr/>
            <p:nvPr/>
          </p:nvSpPr>
          <p:spPr bwMode="auto">
            <a:xfrm>
              <a:off x="4919165" y="2295374"/>
              <a:ext cx="649039" cy="458291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sz="2800" b="1"/>
            </a:p>
          </p:txBody>
        </p:sp>
        <p:sp>
          <p:nvSpPr>
            <p:cNvPr id="70" name="islïdé"/>
            <p:cNvSpPr/>
            <p:nvPr/>
          </p:nvSpPr>
          <p:spPr bwMode="auto">
            <a:xfrm>
              <a:off x="2383973" y="2197866"/>
              <a:ext cx="708177" cy="583739"/>
            </a:xfrm>
            <a:custGeom>
              <a:avLst/>
              <a:gdLst>
                <a:gd name="connsiteX0" fmla="*/ 121375 w 708177"/>
                <a:gd name="connsiteY0" fmla="*/ 298764 h 583739"/>
                <a:gd name="connsiteX1" fmla="*/ 418606 w 708177"/>
                <a:gd name="connsiteY1" fmla="*/ 298764 h 583739"/>
                <a:gd name="connsiteX2" fmla="*/ 418606 w 708177"/>
                <a:gd name="connsiteY2" fmla="*/ 346260 h 583739"/>
                <a:gd name="connsiteX3" fmla="*/ 368046 w 708177"/>
                <a:gd name="connsiteY3" fmla="*/ 346260 h 583739"/>
                <a:gd name="connsiteX4" fmla="*/ 368046 w 708177"/>
                <a:gd name="connsiteY4" fmla="*/ 579143 h 583739"/>
                <a:gd name="connsiteX5" fmla="*/ 150485 w 708177"/>
                <a:gd name="connsiteY5" fmla="*/ 579143 h 583739"/>
                <a:gd name="connsiteX6" fmla="*/ 150485 w 708177"/>
                <a:gd name="connsiteY6" fmla="*/ 346260 h 583739"/>
                <a:gd name="connsiteX7" fmla="*/ 121375 w 708177"/>
                <a:gd name="connsiteY7" fmla="*/ 346260 h 583739"/>
                <a:gd name="connsiteX8" fmla="*/ 693537 w 708177"/>
                <a:gd name="connsiteY8" fmla="*/ 243608 h 583739"/>
                <a:gd name="connsiteX9" fmla="*/ 708177 w 708177"/>
                <a:gd name="connsiteY9" fmla="*/ 262093 h 583739"/>
                <a:gd name="connsiteX10" fmla="*/ 704517 w 708177"/>
                <a:gd name="connsiteY10" fmla="*/ 262093 h 583739"/>
                <a:gd name="connsiteX11" fmla="*/ 631316 w 708177"/>
                <a:gd name="connsiteY11" fmla="*/ 432159 h 583739"/>
                <a:gd name="connsiteX12" fmla="*/ 627655 w 708177"/>
                <a:gd name="connsiteY12" fmla="*/ 443250 h 583739"/>
                <a:gd name="connsiteX13" fmla="*/ 620335 w 708177"/>
                <a:gd name="connsiteY13" fmla="*/ 439553 h 583739"/>
                <a:gd name="connsiteX14" fmla="*/ 602035 w 708177"/>
                <a:gd name="connsiteY14" fmla="*/ 435856 h 583739"/>
                <a:gd name="connsiteX15" fmla="*/ 591055 w 708177"/>
                <a:gd name="connsiteY15" fmla="*/ 439553 h 583739"/>
                <a:gd name="connsiteX16" fmla="*/ 591055 w 708177"/>
                <a:gd name="connsiteY16" fmla="*/ 543071 h 583739"/>
                <a:gd name="connsiteX17" fmla="*/ 620335 w 708177"/>
                <a:gd name="connsiteY17" fmla="*/ 565254 h 583739"/>
                <a:gd name="connsiteX18" fmla="*/ 609355 w 708177"/>
                <a:gd name="connsiteY18" fmla="*/ 583739 h 583739"/>
                <a:gd name="connsiteX19" fmla="*/ 580075 w 708177"/>
                <a:gd name="connsiteY19" fmla="*/ 561557 h 583739"/>
                <a:gd name="connsiteX20" fmla="*/ 550794 w 708177"/>
                <a:gd name="connsiteY20" fmla="*/ 576345 h 583739"/>
                <a:gd name="connsiteX21" fmla="*/ 543474 w 708177"/>
                <a:gd name="connsiteY21" fmla="*/ 557860 h 583739"/>
                <a:gd name="connsiteX22" fmla="*/ 572754 w 708177"/>
                <a:gd name="connsiteY22" fmla="*/ 543071 h 583739"/>
                <a:gd name="connsiteX23" fmla="*/ 572754 w 708177"/>
                <a:gd name="connsiteY23" fmla="*/ 443250 h 583739"/>
                <a:gd name="connsiteX24" fmla="*/ 525173 w 708177"/>
                <a:gd name="connsiteY24" fmla="*/ 469130 h 583739"/>
                <a:gd name="connsiteX25" fmla="*/ 521513 w 708177"/>
                <a:gd name="connsiteY25" fmla="*/ 469130 h 583739"/>
                <a:gd name="connsiteX26" fmla="*/ 510533 w 708177"/>
                <a:gd name="connsiteY26" fmla="*/ 454341 h 583739"/>
                <a:gd name="connsiteX27" fmla="*/ 514193 w 708177"/>
                <a:gd name="connsiteY27" fmla="*/ 450644 h 583739"/>
                <a:gd name="connsiteX28" fmla="*/ 602035 w 708177"/>
                <a:gd name="connsiteY28" fmla="*/ 417371 h 583739"/>
                <a:gd name="connsiteX29" fmla="*/ 616675 w 708177"/>
                <a:gd name="connsiteY29" fmla="*/ 417371 h 583739"/>
                <a:gd name="connsiteX30" fmla="*/ 689877 w 708177"/>
                <a:gd name="connsiteY30" fmla="*/ 247305 h 583739"/>
                <a:gd name="connsiteX31" fmla="*/ 693537 w 708177"/>
                <a:gd name="connsiteY31" fmla="*/ 243608 h 583739"/>
                <a:gd name="connsiteX32" fmla="*/ 70046 w 708177"/>
                <a:gd name="connsiteY32" fmla="*/ 114004 h 583739"/>
                <a:gd name="connsiteX33" fmla="*/ 110600 w 708177"/>
                <a:gd name="connsiteY33" fmla="*/ 176761 h 583739"/>
                <a:gd name="connsiteX34" fmla="*/ 103226 w 708177"/>
                <a:gd name="connsiteY34" fmla="*/ 213677 h 583739"/>
                <a:gd name="connsiteX35" fmla="*/ 176960 w 708177"/>
                <a:gd name="connsiteY35" fmla="*/ 209985 h 583739"/>
                <a:gd name="connsiteX36" fmla="*/ 206453 w 708177"/>
                <a:gd name="connsiteY36" fmla="*/ 257976 h 583739"/>
                <a:gd name="connsiteX37" fmla="*/ 92166 w 708177"/>
                <a:gd name="connsiteY37" fmla="*/ 272742 h 583739"/>
                <a:gd name="connsiteX38" fmla="*/ 88480 w 708177"/>
                <a:gd name="connsiteY38" fmla="*/ 353957 h 583739"/>
                <a:gd name="connsiteX39" fmla="*/ 84793 w 708177"/>
                <a:gd name="connsiteY39" fmla="*/ 376106 h 583739"/>
                <a:gd name="connsiteX40" fmla="*/ 73733 w 708177"/>
                <a:gd name="connsiteY40" fmla="*/ 376106 h 583739"/>
                <a:gd name="connsiteX41" fmla="*/ 73733 w 708177"/>
                <a:gd name="connsiteY41" fmla="*/ 545918 h 583739"/>
                <a:gd name="connsiteX42" fmla="*/ 22120 w 708177"/>
                <a:gd name="connsiteY42" fmla="*/ 545918 h 583739"/>
                <a:gd name="connsiteX43" fmla="*/ 22120 w 708177"/>
                <a:gd name="connsiteY43" fmla="*/ 383489 h 583739"/>
                <a:gd name="connsiteX44" fmla="*/ 0 w 708177"/>
                <a:gd name="connsiteY44" fmla="*/ 239518 h 583739"/>
                <a:gd name="connsiteX45" fmla="*/ 18433 w 708177"/>
                <a:gd name="connsiteY45" fmla="*/ 128771 h 583739"/>
                <a:gd name="connsiteX46" fmla="*/ 25806 w 708177"/>
                <a:gd name="connsiteY46" fmla="*/ 125079 h 583739"/>
                <a:gd name="connsiteX47" fmla="*/ 70046 w 708177"/>
                <a:gd name="connsiteY47" fmla="*/ 114004 h 583739"/>
                <a:gd name="connsiteX48" fmla="*/ 320220 w 708177"/>
                <a:gd name="connsiteY48" fmla="*/ 78139 h 583739"/>
                <a:gd name="connsiteX49" fmla="*/ 430189 w 708177"/>
                <a:gd name="connsiteY49" fmla="*/ 181346 h 583739"/>
                <a:gd name="connsiteX50" fmla="*/ 452183 w 708177"/>
                <a:gd name="connsiteY50" fmla="*/ 177660 h 583739"/>
                <a:gd name="connsiteX51" fmla="*/ 569484 w 708177"/>
                <a:gd name="connsiteY51" fmla="*/ 199776 h 583739"/>
                <a:gd name="connsiteX52" fmla="*/ 584146 w 708177"/>
                <a:gd name="connsiteY52" fmla="*/ 181346 h 583739"/>
                <a:gd name="connsiteX53" fmla="*/ 661125 w 708177"/>
                <a:gd name="connsiteY53" fmla="*/ 255065 h 583739"/>
                <a:gd name="connsiteX54" fmla="*/ 620803 w 708177"/>
                <a:gd name="connsiteY54" fmla="*/ 358273 h 583739"/>
                <a:gd name="connsiteX55" fmla="*/ 569484 w 708177"/>
                <a:gd name="connsiteY55" fmla="*/ 409877 h 583739"/>
                <a:gd name="connsiteX56" fmla="*/ 452183 w 708177"/>
                <a:gd name="connsiteY56" fmla="*/ 542571 h 583739"/>
                <a:gd name="connsiteX57" fmla="*/ 386202 w 708177"/>
                <a:gd name="connsiteY57" fmla="*/ 542571 h 583739"/>
                <a:gd name="connsiteX58" fmla="*/ 514499 w 708177"/>
                <a:gd name="connsiteY58" fmla="*/ 354587 h 583739"/>
                <a:gd name="connsiteX59" fmla="*/ 540159 w 708177"/>
                <a:gd name="connsiteY59" fmla="*/ 255065 h 583739"/>
                <a:gd name="connsiteX60" fmla="*/ 437521 w 708177"/>
                <a:gd name="connsiteY60" fmla="*/ 232950 h 583739"/>
                <a:gd name="connsiteX61" fmla="*/ 419193 w 708177"/>
                <a:gd name="connsiteY61" fmla="*/ 192404 h 583739"/>
                <a:gd name="connsiteX62" fmla="*/ 312889 w 708177"/>
                <a:gd name="connsiteY62" fmla="*/ 89197 h 583739"/>
                <a:gd name="connsiteX63" fmla="*/ 320220 w 708177"/>
                <a:gd name="connsiteY63" fmla="*/ 78139 h 583739"/>
                <a:gd name="connsiteX64" fmla="*/ 622378 w 708177"/>
                <a:gd name="connsiteY64" fmla="*/ 52092 h 583739"/>
                <a:gd name="connsiteX65" fmla="*/ 676002 w 708177"/>
                <a:gd name="connsiteY65" fmla="*/ 105717 h 583739"/>
                <a:gd name="connsiteX66" fmla="*/ 622378 w 708177"/>
                <a:gd name="connsiteY66" fmla="*/ 159342 h 583739"/>
                <a:gd name="connsiteX67" fmla="*/ 568754 w 708177"/>
                <a:gd name="connsiteY67" fmla="*/ 105717 h 583739"/>
                <a:gd name="connsiteX68" fmla="*/ 622378 w 708177"/>
                <a:gd name="connsiteY68" fmla="*/ 52092 h 583739"/>
                <a:gd name="connsiteX69" fmla="*/ 90395 w 708177"/>
                <a:gd name="connsiteY69" fmla="*/ 0 h 583739"/>
                <a:gd name="connsiteX70" fmla="*/ 144019 w 708177"/>
                <a:gd name="connsiteY70" fmla="*/ 52092 h 583739"/>
                <a:gd name="connsiteX71" fmla="*/ 90395 w 708177"/>
                <a:gd name="connsiteY71" fmla="*/ 104184 h 583739"/>
                <a:gd name="connsiteX72" fmla="*/ 36771 w 708177"/>
                <a:gd name="connsiteY72" fmla="*/ 52092 h 583739"/>
                <a:gd name="connsiteX73" fmla="*/ 90395 w 708177"/>
                <a:gd name="connsiteY73" fmla="*/ 0 h 5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08177" h="583739">
                  <a:moveTo>
                    <a:pt x="121375" y="298764"/>
                  </a:moveTo>
                  <a:lnTo>
                    <a:pt x="418606" y="298764"/>
                  </a:lnTo>
                  <a:lnTo>
                    <a:pt x="418606" y="346260"/>
                  </a:lnTo>
                  <a:lnTo>
                    <a:pt x="368046" y="346260"/>
                  </a:lnTo>
                  <a:lnTo>
                    <a:pt x="368046" y="579143"/>
                  </a:lnTo>
                  <a:lnTo>
                    <a:pt x="150485" y="579143"/>
                  </a:lnTo>
                  <a:lnTo>
                    <a:pt x="150485" y="346260"/>
                  </a:lnTo>
                  <a:lnTo>
                    <a:pt x="121375" y="346260"/>
                  </a:lnTo>
                  <a:close/>
                  <a:moveTo>
                    <a:pt x="693537" y="243608"/>
                  </a:moveTo>
                  <a:lnTo>
                    <a:pt x="708177" y="262093"/>
                  </a:lnTo>
                  <a:cubicBezTo>
                    <a:pt x="708177" y="262093"/>
                    <a:pt x="708177" y="262093"/>
                    <a:pt x="704517" y="262093"/>
                  </a:cubicBezTo>
                  <a:cubicBezTo>
                    <a:pt x="682557" y="284276"/>
                    <a:pt x="645956" y="376703"/>
                    <a:pt x="631316" y="432159"/>
                  </a:cubicBezTo>
                  <a:cubicBezTo>
                    <a:pt x="631316" y="432159"/>
                    <a:pt x="631316" y="432159"/>
                    <a:pt x="627655" y="443250"/>
                  </a:cubicBezTo>
                  <a:cubicBezTo>
                    <a:pt x="627655" y="443250"/>
                    <a:pt x="627655" y="443250"/>
                    <a:pt x="620335" y="439553"/>
                  </a:cubicBezTo>
                  <a:cubicBezTo>
                    <a:pt x="613015" y="439553"/>
                    <a:pt x="609355" y="435856"/>
                    <a:pt x="602035" y="435856"/>
                  </a:cubicBezTo>
                  <a:cubicBezTo>
                    <a:pt x="598375" y="435856"/>
                    <a:pt x="594715" y="439553"/>
                    <a:pt x="591055" y="439553"/>
                  </a:cubicBezTo>
                  <a:cubicBezTo>
                    <a:pt x="591055" y="439553"/>
                    <a:pt x="591055" y="439553"/>
                    <a:pt x="591055" y="543071"/>
                  </a:cubicBezTo>
                  <a:cubicBezTo>
                    <a:pt x="591055" y="543071"/>
                    <a:pt x="591055" y="543071"/>
                    <a:pt x="620335" y="565254"/>
                  </a:cubicBezTo>
                  <a:cubicBezTo>
                    <a:pt x="620335" y="565254"/>
                    <a:pt x="620335" y="565254"/>
                    <a:pt x="609355" y="583739"/>
                  </a:cubicBezTo>
                  <a:cubicBezTo>
                    <a:pt x="609355" y="583739"/>
                    <a:pt x="609355" y="583739"/>
                    <a:pt x="580075" y="561557"/>
                  </a:cubicBezTo>
                  <a:cubicBezTo>
                    <a:pt x="580075" y="561557"/>
                    <a:pt x="580075" y="561557"/>
                    <a:pt x="550794" y="576345"/>
                  </a:cubicBezTo>
                  <a:cubicBezTo>
                    <a:pt x="550794" y="576345"/>
                    <a:pt x="550794" y="576345"/>
                    <a:pt x="543474" y="557860"/>
                  </a:cubicBezTo>
                  <a:cubicBezTo>
                    <a:pt x="543474" y="557860"/>
                    <a:pt x="543474" y="557860"/>
                    <a:pt x="572754" y="543071"/>
                  </a:cubicBezTo>
                  <a:cubicBezTo>
                    <a:pt x="572754" y="543071"/>
                    <a:pt x="572754" y="543071"/>
                    <a:pt x="572754" y="443250"/>
                  </a:cubicBezTo>
                  <a:cubicBezTo>
                    <a:pt x="547134" y="450644"/>
                    <a:pt x="525173" y="469130"/>
                    <a:pt x="525173" y="469130"/>
                  </a:cubicBezTo>
                  <a:cubicBezTo>
                    <a:pt x="525173" y="469130"/>
                    <a:pt x="525173" y="469130"/>
                    <a:pt x="521513" y="469130"/>
                  </a:cubicBezTo>
                  <a:cubicBezTo>
                    <a:pt x="521513" y="469130"/>
                    <a:pt x="521513" y="469130"/>
                    <a:pt x="510533" y="454341"/>
                  </a:cubicBezTo>
                  <a:cubicBezTo>
                    <a:pt x="510533" y="454341"/>
                    <a:pt x="510533" y="454341"/>
                    <a:pt x="514193" y="450644"/>
                  </a:cubicBezTo>
                  <a:cubicBezTo>
                    <a:pt x="514193" y="450644"/>
                    <a:pt x="558114" y="417371"/>
                    <a:pt x="602035" y="417371"/>
                  </a:cubicBezTo>
                  <a:cubicBezTo>
                    <a:pt x="605695" y="417371"/>
                    <a:pt x="609355" y="417371"/>
                    <a:pt x="616675" y="417371"/>
                  </a:cubicBezTo>
                  <a:cubicBezTo>
                    <a:pt x="627655" y="380400"/>
                    <a:pt x="660596" y="273184"/>
                    <a:pt x="689877" y="247305"/>
                  </a:cubicBezTo>
                  <a:cubicBezTo>
                    <a:pt x="689877" y="247305"/>
                    <a:pt x="689877" y="247305"/>
                    <a:pt x="693537" y="243608"/>
                  </a:cubicBezTo>
                  <a:close/>
                  <a:moveTo>
                    <a:pt x="70046" y="114004"/>
                  </a:moveTo>
                  <a:cubicBezTo>
                    <a:pt x="95853" y="117696"/>
                    <a:pt x="121660" y="147229"/>
                    <a:pt x="110600" y="176761"/>
                  </a:cubicBezTo>
                  <a:cubicBezTo>
                    <a:pt x="106913" y="187836"/>
                    <a:pt x="106913" y="202602"/>
                    <a:pt x="103226" y="213677"/>
                  </a:cubicBezTo>
                  <a:cubicBezTo>
                    <a:pt x="125346" y="224751"/>
                    <a:pt x="147466" y="224751"/>
                    <a:pt x="176960" y="209985"/>
                  </a:cubicBezTo>
                  <a:cubicBezTo>
                    <a:pt x="210140" y="195219"/>
                    <a:pt x="235946" y="243209"/>
                    <a:pt x="206453" y="257976"/>
                  </a:cubicBezTo>
                  <a:cubicBezTo>
                    <a:pt x="165900" y="280125"/>
                    <a:pt x="129033" y="283817"/>
                    <a:pt x="92166" y="272742"/>
                  </a:cubicBezTo>
                  <a:cubicBezTo>
                    <a:pt x="92166" y="298583"/>
                    <a:pt x="88480" y="324424"/>
                    <a:pt x="88480" y="353957"/>
                  </a:cubicBezTo>
                  <a:cubicBezTo>
                    <a:pt x="88480" y="361340"/>
                    <a:pt x="84793" y="368723"/>
                    <a:pt x="84793" y="376106"/>
                  </a:cubicBezTo>
                  <a:cubicBezTo>
                    <a:pt x="84793" y="376106"/>
                    <a:pt x="84793" y="376106"/>
                    <a:pt x="73733" y="376106"/>
                  </a:cubicBezTo>
                  <a:cubicBezTo>
                    <a:pt x="73733" y="376106"/>
                    <a:pt x="73733" y="376106"/>
                    <a:pt x="73733" y="545918"/>
                  </a:cubicBezTo>
                  <a:cubicBezTo>
                    <a:pt x="73733" y="579142"/>
                    <a:pt x="22120" y="579142"/>
                    <a:pt x="22120" y="545918"/>
                  </a:cubicBezTo>
                  <a:cubicBezTo>
                    <a:pt x="22120" y="545918"/>
                    <a:pt x="22120" y="545918"/>
                    <a:pt x="22120" y="383489"/>
                  </a:cubicBezTo>
                  <a:cubicBezTo>
                    <a:pt x="11060" y="379798"/>
                    <a:pt x="0" y="350265"/>
                    <a:pt x="0" y="239518"/>
                  </a:cubicBezTo>
                  <a:cubicBezTo>
                    <a:pt x="0" y="239518"/>
                    <a:pt x="7373" y="169378"/>
                    <a:pt x="18433" y="128771"/>
                  </a:cubicBezTo>
                  <a:cubicBezTo>
                    <a:pt x="18433" y="128771"/>
                    <a:pt x="22120" y="125079"/>
                    <a:pt x="25806" y="125079"/>
                  </a:cubicBezTo>
                  <a:cubicBezTo>
                    <a:pt x="36866" y="114004"/>
                    <a:pt x="51613" y="110313"/>
                    <a:pt x="70046" y="114004"/>
                  </a:cubicBezTo>
                  <a:close/>
                  <a:moveTo>
                    <a:pt x="320220" y="78139"/>
                  </a:moveTo>
                  <a:cubicBezTo>
                    <a:pt x="320220" y="78139"/>
                    <a:pt x="320220" y="78139"/>
                    <a:pt x="430189" y="181346"/>
                  </a:cubicBezTo>
                  <a:cubicBezTo>
                    <a:pt x="433855" y="177660"/>
                    <a:pt x="441186" y="173974"/>
                    <a:pt x="452183" y="177660"/>
                  </a:cubicBezTo>
                  <a:cubicBezTo>
                    <a:pt x="488840" y="192404"/>
                    <a:pt x="529162" y="196090"/>
                    <a:pt x="569484" y="199776"/>
                  </a:cubicBezTo>
                  <a:cubicBezTo>
                    <a:pt x="573149" y="196090"/>
                    <a:pt x="580481" y="188718"/>
                    <a:pt x="584146" y="181346"/>
                  </a:cubicBezTo>
                  <a:cubicBezTo>
                    <a:pt x="631799" y="133428"/>
                    <a:pt x="705112" y="207148"/>
                    <a:pt x="661125" y="255065"/>
                  </a:cubicBezTo>
                  <a:cubicBezTo>
                    <a:pt x="631799" y="284553"/>
                    <a:pt x="620803" y="321413"/>
                    <a:pt x="620803" y="358273"/>
                  </a:cubicBezTo>
                  <a:cubicBezTo>
                    <a:pt x="617137" y="387761"/>
                    <a:pt x="598809" y="409877"/>
                    <a:pt x="569484" y="409877"/>
                  </a:cubicBezTo>
                  <a:cubicBezTo>
                    <a:pt x="503502" y="424620"/>
                    <a:pt x="463180" y="472538"/>
                    <a:pt x="452183" y="542571"/>
                  </a:cubicBezTo>
                  <a:cubicBezTo>
                    <a:pt x="448518" y="586803"/>
                    <a:pt x="378871" y="586803"/>
                    <a:pt x="386202" y="542571"/>
                  </a:cubicBezTo>
                  <a:cubicBezTo>
                    <a:pt x="397199" y="454108"/>
                    <a:pt x="437521" y="384075"/>
                    <a:pt x="514499" y="354587"/>
                  </a:cubicBezTo>
                  <a:cubicBezTo>
                    <a:pt x="518165" y="317727"/>
                    <a:pt x="525496" y="284553"/>
                    <a:pt x="540159" y="255065"/>
                  </a:cubicBezTo>
                  <a:cubicBezTo>
                    <a:pt x="503502" y="251380"/>
                    <a:pt x="470511" y="244008"/>
                    <a:pt x="437521" y="232950"/>
                  </a:cubicBezTo>
                  <a:cubicBezTo>
                    <a:pt x="415527" y="225578"/>
                    <a:pt x="411861" y="207148"/>
                    <a:pt x="419193" y="192404"/>
                  </a:cubicBezTo>
                  <a:cubicBezTo>
                    <a:pt x="419193" y="192404"/>
                    <a:pt x="419193" y="192404"/>
                    <a:pt x="312889" y="89197"/>
                  </a:cubicBezTo>
                  <a:cubicBezTo>
                    <a:pt x="312889" y="89197"/>
                    <a:pt x="312889" y="89197"/>
                    <a:pt x="320220" y="78139"/>
                  </a:cubicBezTo>
                  <a:close/>
                  <a:moveTo>
                    <a:pt x="622378" y="52092"/>
                  </a:moveTo>
                  <a:cubicBezTo>
                    <a:pt x="651994" y="52092"/>
                    <a:pt x="676002" y="76101"/>
                    <a:pt x="676002" y="105717"/>
                  </a:cubicBezTo>
                  <a:cubicBezTo>
                    <a:pt x="676002" y="135333"/>
                    <a:pt x="651994" y="159342"/>
                    <a:pt x="622378" y="159342"/>
                  </a:cubicBezTo>
                  <a:cubicBezTo>
                    <a:pt x="592762" y="159342"/>
                    <a:pt x="568754" y="135333"/>
                    <a:pt x="568754" y="105717"/>
                  </a:cubicBezTo>
                  <a:cubicBezTo>
                    <a:pt x="568754" y="76101"/>
                    <a:pt x="592762" y="52092"/>
                    <a:pt x="622378" y="52092"/>
                  </a:cubicBezTo>
                  <a:close/>
                  <a:moveTo>
                    <a:pt x="90395" y="0"/>
                  </a:moveTo>
                  <a:cubicBezTo>
                    <a:pt x="120011" y="0"/>
                    <a:pt x="144019" y="23322"/>
                    <a:pt x="144019" y="52092"/>
                  </a:cubicBezTo>
                  <a:cubicBezTo>
                    <a:pt x="144019" y="80862"/>
                    <a:pt x="120011" y="104184"/>
                    <a:pt x="90395" y="104184"/>
                  </a:cubicBezTo>
                  <a:cubicBezTo>
                    <a:pt x="60779" y="104184"/>
                    <a:pt x="36771" y="80862"/>
                    <a:pt x="36771" y="52092"/>
                  </a:cubicBezTo>
                  <a:cubicBezTo>
                    <a:pt x="36771" y="23322"/>
                    <a:pt x="60779" y="0"/>
                    <a:pt x="9039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 b="1"/>
            </a:p>
          </p:txBody>
        </p:sp>
        <p:sp>
          <p:nvSpPr>
            <p:cNvPr id="71" name="í$lîďè"/>
            <p:cNvSpPr/>
            <p:nvPr/>
          </p:nvSpPr>
          <p:spPr bwMode="auto">
            <a:xfrm>
              <a:off x="1083488" y="3710034"/>
              <a:ext cx="613046" cy="610326"/>
            </a:xfrm>
            <a:custGeom>
              <a:avLst/>
              <a:gdLst>
                <a:gd name="connsiteX0" fmla="*/ 454514 w 613046"/>
                <a:gd name="connsiteY0" fmla="*/ 373741 h 610326"/>
                <a:gd name="connsiteX1" fmla="*/ 595797 w 613046"/>
                <a:gd name="connsiteY1" fmla="*/ 511272 h 610326"/>
                <a:gd name="connsiteX2" fmla="*/ 595797 w 613046"/>
                <a:gd name="connsiteY2" fmla="*/ 593135 h 610326"/>
                <a:gd name="connsiteX3" fmla="*/ 513656 w 613046"/>
                <a:gd name="connsiteY3" fmla="*/ 593135 h 610326"/>
                <a:gd name="connsiteX4" fmla="*/ 372373 w 613046"/>
                <a:gd name="connsiteY4" fmla="*/ 452330 h 610326"/>
                <a:gd name="connsiteX5" fmla="*/ 454514 w 613046"/>
                <a:gd name="connsiteY5" fmla="*/ 373741 h 610326"/>
                <a:gd name="connsiteX6" fmla="*/ 231364 w 613046"/>
                <a:gd name="connsiteY6" fmla="*/ 94462 h 610326"/>
                <a:gd name="connsiteX7" fmla="*/ 231364 w 613046"/>
                <a:gd name="connsiteY7" fmla="*/ 133729 h 610326"/>
                <a:gd name="connsiteX8" fmla="*/ 135499 w 613046"/>
                <a:gd name="connsiteY8" fmla="*/ 228625 h 610326"/>
                <a:gd name="connsiteX9" fmla="*/ 95831 w 613046"/>
                <a:gd name="connsiteY9" fmla="*/ 228625 h 610326"/>
                <a:gd name="connsiteX10" fmla="*/ 231364 w 613046"/>
                <a:gd name="connsiteY10" fmla="*/ 94462 h 610326"/>
                <a:gd name="connsiteX11" fmla="*/ 230271 w 613046"/>
                <a:gd name="connsiteY11" fmla="*/ 55689 h 610326"/>
                <a:gd name="connsiteX12" fmla="*/ 55923 w 613046"/>
                <a:gd name="connsiteY12" fmla="*/ 229310 h 610326"/>
                <a:gd name="connsiteX13" fmla="*/ 230271 w 613046"/>
                <a:gd name="connsiteY13" fmla="*/ 399655 h 610326"/>
                <a:gd name="connsiteX14" fmla="*/ 401329 w 613046"/>
                <a:gd name="connsiteY14" fmla="*/ 229310 h 610326"/>
                <a:gd name="connsiteX15" fmla="*/ 230271 w 613046"/>
                <a:gd name="connsiteY15" fmla="*/ 55689 h 610326"/>
                <a:gd name="connsiteX16" fmla="*/ 230271 w 613046"/>
                <a:gd name="connsiteY16" fmla="*/ 0 h 610326"/>
                <a:gd name="connsiteX17" fmla="*/ 457252 w 613046"/>
                <a:gd name="connsiteY17" fmla="*/ 229310 h 610326"/>
                <a:gd name="connsiteX18" fmla="*/ 230271 w 613046"/>
                <a:gd name="connsiteY18" fmla="*/ 458620 h 610326"/>
                <a:gd name="connsiteX19" fmla="*/ 0 w 613046"/>
                <a:gd name="connsiteY19" fmla="*/ 229310 h 610326"/>
                <a:gd name="connsiteX20" fmla="*/ 230271 w 613046"/>
                <a:gd name="connsiteY20" fmla="*/ 0 h 61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046" h="610326">
                  <a:moveTo>
                    <a:pt x="454514" y="373741"/>
                  </a:moveTo>
                  <a:cubicBezTo>
                    <a:pt x="454514" y="373741"/>
                    <a:pt x="454514" y="373741"/>
                    <a:pt x="595797" y="511272"/>
                  </a:cubicBezTo>
                  <a:cubicBezTo>
                    <a:pt x="618796" y="534194"/>
                    <a:pt x="618796" y="570214"/>
                    <a:pt x="595797" y="593135"/>
                  </a:cubicBezTo>
                  <a:cubicBezTo>
                    <a:pt x="572797" y="616057"/>
                    <a:pt x="536655" y="616057"/>
                    <a:pt x="513656" y="593135"/>
                  </a:cubicBezTo>
                  <a:cubicBezTo>
                    <a:pt x="513656" y="593135"/>
                    <a:pt x="513656" y="593135"/>
                    <a:pt x="372373" y="452330"/>
                  </a:cubicBezTo>
                  <a:cubicBezTo>
                    <a:pt x="405229" y="432683"/>
                    <a:pt x="434800" y="406487"/>
                    <a:pt x="454514" y="373741"/>
                  </a:cubicBezTo>
                  <a:close/>
                  <a:moveTo>
                    <a:pt x="231364" y="94462"/>
                  </a:moveTo>
                  <a:cubicBezTo>
                    <a:pt x="231364" y="94462"/>
                    <a:pt x="231364" y="94462"/>
                    <a:pt x="231364" y="133729"/>
                  </a:cubicBezTo>
                  <a:cubicBezTo>
                    <a:pt x="178473" y="133729"/>
                    <a:pt x="135499" y="176269"/>
                    <a:pt x="135499" y="228625"/>
                  </a:cubicBezTo>
                  <a:cubicBezTo>
                    <a:pt x="135499" y="228625"/>
                    <a:pt x="135499" y="228625"/>
                    <a:pt x="95831" y="228625"/>
                  </a:cubicBezTo>
                  <a:cubicBezTo>
                    <a:pt x="95831" y="153363"/>
                    <a:pt x="155333" y="94462"/>
                    <a:pt x="231364" y="94462"/>
                  </a:cubicBezTo>
                  <a:close/>
                  <a:moveTo>
                    <a:pt x="230271" y="55689"/>
                  </a:moveTo>
                  <a:cubicBezTo>
                    <a:pt x="134873" y="55689"/>
                    <a:pt x="55923" y="134310"/>
                    <a:pt x="55923" y="229310"/>
                  </a:cubicBezTo>
                  <a:cubicBezTo>
                    <a:pt x="55923" y="324310"/>
                    <a:pt x="134873" y="399655"/>
                    <a:pt x="230271" y="399655"/>
                  </a:cubicBezTo>
                  <a:cubicBezTo>
                    <a:pt x="322379" y="399655"/>
                    <a:pt x="401329" y="324310"/>
                    <a:pt x="401329" y="229310"/>
                  </a:cubicBezTo>
                  <a:cubicBezTo>
                    <a:pt x="401329" y="134310"/>
                    <a:pt x="322379" y="55689"/>
                    <a:pt x="230271" y="55689"/>
                  </a:cubicBezTo>
                  <a:close/>
                  <a:moveTo>
                    <a:pt x="230271" y="0"/>
                  </a:moveTo>
                  <a:cubicBezTo>
                    <a:pt x="355275" y="0"/>
                    <a:pt x="457252" y="101551"/>
                    <a:pt x="457252" y="229310"/>
                  </a:cubicBezTo>
                  <a:cubicBezTo>
                    <a:pt x="457252" y="353792"/>
                    <a:pt x="355275" y="458620"/>
                    <a:pt x="230271" y="458620"/>
                  </a:cubicBezTo>
                  <a:cubicBezTo>
                    <a:pt x="101977" y="458620"/>
                    <a:pt x="0" y="353792"/>
                    <a:pt x="0" y="229310"/>
                  </a:cubicBezTo>
                  <a:cubicBezTo>
                    <a:pt x="0" y="101551"/>
                    <a:pt x="101977" y="0"/>
                    <a:pt x="230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 b="1"/>
            </a:p>
          </p:txBody>
        </p:sp>
        <p:sp>
          <p:nvSpPr>
            <p:cNvPr id="72" name="îṥḻîḍe"/>
            <p:cNvSpPr/>
            <p:nvPr/>
          </p:nvSpPr>
          <p:spPr bwMode="auto">
            <a:xfrm>
              <a:off x="3671202" y="3749178"/>
              <a:ext cx="549095" cy="549096"/>
            </a:xfrm>
            <a:custGeom>
              <a:avLst/>
              <a:gdLst>
                <a:gd name="T0" fmla="*/ 178 w 190"/>
                <a:gd name="T1" fmla="*/ 0 h 190"/>
                <a:gd name="T2" fmla="*/ 12 w 190"/>
                <a:gd name="T3" fmla="*/ 0 h 190"/>
                <a:gd name="T4" fmla="*/ 0 w 190"/>
                <a:gd name="T5" fmla="*/ 11 h 190"/>
                <a:gd name="T6" fmla="*/ 0 w 190"/>
                <a:gd name="T7" fmla="*/ 178 h 190"/>
                <a:gd name="T8" fmla="*/ 12 w 190"/>
                <a:gd name="T9" fmla="*/ 190 h 190"/>
                <a:gd name="T10" fmla="*/ 178 w 190"/>
                <a:gd name="T11" fmla="*/ 190 h 190"/>
                <a:gd name="T12" fmla="*/ 190 w 190"/>
                <a:gd name="T13" fmla="*/ 178 h 190"/>
                <a:gd name="T14" fmla="*/ 190 w 190"/>
                <a:gd name="T15" fmla="*/ 11 h 190"/>
                <a:gd name="T16" fmla="*/ 178 w 190"/>
                <a:gd name="T17" fmla="*/ 0 h 190"/>
                <a:gd name="T18" fmla="*/ 36 w 190"/>
                <a:gd name="T19" fmla="*/ 178 h 190"/>
                <a:gd name="T20" fmla="*/ 12 w 190"/>
                <a:gd name="T21" fmla="*/ 178 h 190"/>
                <a:gd name="T22" fmla="*/ 12 w 190"/>
                <a:gd name="T23" fmla="*/ 154 h 190"/>
                <a:gd name="T24" fmla="*/ 36 w 190"/>
                <a:gd name="T25" fmla="*/ 154 h 190"/>
                <a:gd name="T26" fmla="*/ 36 w 190"/>
                <a:gd name="T27" fmla="*/ 178 h 190"/>
                <a:gd name="T28" fmla="*/ 36 w 190"/>
                <a:gd name="T29" fmla="*/ 130 h 190"/>
                <a:gd name="T30" fmla="*/ 12 w 190"/>
                <a:gd name="T31" fmla="*/ 130 h 190"/>
                <a:gd name="T32" fmla="*/ 12 w 190"/>
                <a:gd name="T33" fmla="*/ 106 h 190"/>
                <a:gd name="T34" fmla="*/ 36 w 190"/>
                <a:gd name="T35" fmla="*/ 106 h 190"/>
                <a:gd name="T36" fmla="*/ 36 w 190"/>
                <a:gd name="T37" fmla="*/ 130 h 190"/>
                <a:gd name="T38" fmla="*/ 36 w 190"/>
                <a:gd name="T39" fmla="*/ 83 h 190"/>
                <a:gd name="T40" fmla="*/ 12 w 190"/>
                <a:gd name="T41" fmla="*/ 83 h 190"/>
                <a:gd name="T42" fmla="*/ 12 w 190"/>
                <a:gd name="T43" fmla="*/ 59 h 190"/>
                <a:gd name="T44" fmla="*/ 36 w 190"/>
                <a:gd name="T45" fmla="*/ 59 h 190"/>
                <a:gd name="T46" fmla="*/ 36 w 190"/>
                <a:gd name="T47" fmla="*/ 83 h 190"/>
                <a:gd name="T48" fmla="*/ 36 w 190"/>
                <a:gd name="T49" fmla="*/ 35 h 190"/>
                <a:gd name="T50" fmla="*/ 12 w 190"/>
                <a:gd name="T51" fmla="*/ 35 h 190"/>
                <a:gd name="T52" fmla="*/ 12 w 190"/>
                <a:gd name="T53" fmla="*/ 11 h 190"/>
                <a:gd name="T54" fmla="*/ 36 w 190"/>
                <a:gd name="T55" fmla="*/ 11 h 190"/>
                <a:gd name="T56" fmla="*/ 36 w 190"/>
                <a:gd name="T57" fmla="*/ 35 h 190"/>
                <a:gd name="T58" fmla="*/ 143 w 190"/>
                <a:gd name="T59" fmla="*/ 178 h 190"/>
                <a:gd name="T60" fmla="*/ 48 w 190"/>
                <a:gd name="T61" fmla="*/ 178 h 190"/>
                <a:gd name="T62" fmla="*/ 48 w 190"/>
                <a:gd name="T63" fmla="*/ 118 h 190"/>
                <a:gd name="T64" fmla="*/ 143 w 190"/>
                <a:gd name="T65" fmla="*/ 118 h 190"/>
                <a:gd name="T66" fmla="*/ 143 w 190"/>
                <a:gd name="T67" fmla="*/ 178 h 190"/>
                <a:gd name="T68" fmla="*/ 143 w 190"/>
                <a:gd name="T69" fmla="*/ 106 h 190"/>
                <a:gd name="T70" fmla="*/ 48 w 190"/>
                <a:gd name="T71" fmla="*/ 106 h 190"/>
                <a:gd name="T72" fmla="*/ 48 w 190"/>
                <a:gd name="T73" fmla="*/ 11 h 190"/>
                <a:gd name="T74" fmla="*/ 143 w 190"/>
                <a:gd name="T75" fmla="*/ 11 h 190"/>
                <a:gd name="T76" fmla="*/ 143 w 190"/>
                <a:gd name="T77" fmla="*/ 106 h 190"/>
                <a:gd name="T78" fmla="*/ 178 w 190"/>
                <a:gd name="T79" fmla="*/ 178 h 190"/>
                <a:gd name="T80" fmla="*/ 154 w 190"/>
                <a:gd name="T81" fmla="*/ 178 h 190"/>
                <a:gd name="T82" fmla="*/ 154 w 190"/>
                <a:gd name="T83" fmla="*/ 154 h 190"/>
                <a:gd name="T84" fmla="*/ 178 w 190"/>
                <a:gd name="T85" fmla="*/ 154 h 190"/>
                <a:gd name="T86" fmla="*/ 178 w 190"/>
                <a:gd name="T87" fmla="*/ 178 h 190"/>
                <a:gd name="T88" fmla="*/ 178 w 190"/>
                <a:gd name="T89" fmla="*/ 130 h 190"/>
                <a:gd name="T90" fmla="*/ 154 w 190"/>
                <a:gd name="T91" fmla="*/ 130 h 190"/>
                <a:gd name="T92" fmla="*/ 154 w 190"/>
                <a:gd name="T93" fmla="*/ 106 h 190"/>
                <a:gd name="T94" fmla="*/ 178 w 190"/>
                <a:gd name="T95" fmla="*/ 106 h 190"/>
                <a:gd name="T96" fmla="*/ 178 w 190"/>
                <a:gd name="T97" fmla="*/ 130 h 190"/>
                <a:gd name="T98" fmla="*/ 178 w 190"/>
                <a:gd name="T99" fmla="*/ 83 h 190"/>
                <a:gd name="T100" fmla="*/ 154 w 190"/>
                <a:gd name="T101" fmla="*/ 83 h 190"/>
                <a:gd name="T102" fmla="*/ 154 w 190"/>
                <a:gd name="T103" fmla="*/ 59 h 190"/>
                <a:gd name="T104" fmla="*/ 178 w 190"/>
                <a:gd name="T105" fmla="*/ 59 h 190"/>
                <a:gd name="T106" fmla="*/ 178 w 190"/>
                <a:gd name="T107" fmla="*/ 83 h 190"/>
                <a:gd name="T108" fmla="*/ 178 w 190"/>
                <a:gd name="T109" fmla="*/ 35 h 190"/>
                <a:gd name="T110" fmla="*/ 154 w 190"/>
                <a:gd name="T111" fmla="*/ 35 h 190"/>
                <a:gd name="T112" fmla="*/ 154 w 190"/>
                <a:gd name="T113" fmla="*/ 11 h 190"/>
                <a:gd name="T114" fmla="*/ 178 w 190"/>
                <a:gd name="T115" fmla="*/ 11 h 190"/>
                <a:gd name="T116" fmla="*/ 178 w 190"/>
                <a:gd name="T117" fmla="*/ 3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190">
                  <a:moveTo>
                    <a:pt x="17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4"/>
                    <a:pt x="5" y="190"/>
                    <a:pt x="12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85" y="190"/>
                    <a:pt x="190" y="184"/>
                    <a:pt x="190" y="178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5"/>
                    <a:pt x="185" y="0"/>
                    <a:pt x="178" y="0"/>
                  </a:cubicBezTo>
                  <a:moveTo>
                    <a:pt x="36" y="178"/>
                  </a:moveTo>
                  <a:cubicBezTo>
                    <a:pt x="12" y="178"/>
                    <a:pt x="12" y="178"/>
                    <a:pt x="12" y="178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36" y="154"/>
                    <a:pt x="36" y="154"/>
                    <a:pt x="36" y="154"/>
                  </a:cubicBezTo>
                  <a:lnTo>
                    <a:pt x="36" y="178"/>
                  </a:lnTo>
                  <a:close/>
                  <a:moveTo>
                    <a:pt x="36" y="130"/>
                  </a:moveTo>
                  <a:cubicBezTo>
                    <a:pt x="12" y="130"/>
                    <a:pt x="12" y="130"/>
                    <a:pt x="12" y="13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36" y="106"/>
                    <a:pt x="36" y="106"/>
                    <a:pt x="36" y="106"/>
                  </a:cubicBezTo>
                  <a:lnTo>
                    <a:pt x="36" y="130"/>
                  </a:lnTo>
                  <a:close/>
                  <a:moveTo>
                    <a:pt x="36" y="83"/>
                  </a:moveTo>
                  <a:cubicBezTo>
                    <a:pt x="12" y="83"/>
                    <a:pt x="12" y="83"/>
                    <a:pt x="12" y="8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36" y="59"/>
                    <a:pt x="36" y="59"/>
                    <a:pt x="36" y="59"/>
                  </a:cubicBezTo>
                  <a:lnTo>
                    <a:pt x="36" y="83"/>
                  </a:lnTo>
                  <a:close/>
                  <a:moveTo>
                    <a:pt x="36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36" y="35"/>
                  </a:lnTo>
                  <a:close/>
                  <a:moveTo>
                    <a:pt x="143" y="178"/>
                  </a:moveTo>
                  <a:cubicBezTo>
                    <a:pt x="48" y="178"/>
                    <a:pt x="48" y="178"/>
                    <a:pt x="48" y="17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143" y="118"/>
                    <a:pt x="143" y="118"/>
                    <a:pt x="143" y="118"/>
                  </a:cubicBezTo>
                  <a:lnTo>
                    <a:pt x="143" y="178"/>
                  </a:lnTo>
                  <a:close/>
                  <a:moveTo>
                    <a:pt x="143" y="106"/>
                  </a:moveTo>
                  <a:cubicBezTo>
                    <a:pt x="48" y="106"/>
                    <a:pt x="48" y="106"/>
                    <a:pt x="48" y="106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143" y="11"/>
                    <a:pt x="143" y="11"/>
                    <a:pt x="143" y="11"/>
                  </a:cubicBezTo>
                  <a:lnTo>
                    <a:pt x="143" y="106"/>
                  </a:lnTo>
                  <a:close/>
                  <a:moveTo>
                    <a:pt x="178" y="178"/>
                  </a:moveTo>
                  <a:cubicBezTo>
                    <a:pt x="154" y="178"/>
                    <a:pt x="154" y="178"/>
                    <a:pt x="154" y="178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78" y="154"/>
                    <a:pt x="178" y="154"/>
                    <a:pt x="178" y="154"/>
                  </a:cubicBezTo>
                  <a:lnTo>
                    <a:pt x="178" y="178"/>
                  </a:lnTo>
                  <a:close/>
                  <a:moveTo>
                    <a:pt x="178" y="130"/>
                  </a:moveTo>
                  <a:cubicBezTo>
                    <a:pt x="154" y="130"/>
                    <a:pt x="154" y="130"/>
                    <a:pt x="154" y="130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78" y="106"/>
                    <a:pt x="178" y="106"/>
                    <a:pt x="178" y="106"/>
                  </a:cubicBezTo>
                  <a:lnTo>
                    <a:pt x="178" y="130"/>
                  </a:lnTo>
                  <a:close/>
                  <a:moveTo>
                    <a:pt x="178" y="83"/>
                  </a:moveTo>
                  <a:cubicBezTo>
                    <a:pt x="154" y="83"/>
                    <a:pt x="154" y="83"/>
                    <a:pt x="154" y="83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78" y="59"/>
                    <a:pt x="178" y="59"/>
                    <a:pt x="178" y="59"/>
                  </a:cubicBezTo>
                  <a:lnTo>
                    <a:pt x="178" y="83"/>
                  </a:lnTo>
                  <a:close/>
                  <a:moveTo>
                    <a:pt x="178" y="35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78" y="11"/>
                    <a:pt x="178" y="11"/>
                    <a:pt x="178" y="11"/>
                  </a:cubicBezTo>
                  <a:lnTo>
                    <a:pt x="178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sz="3200" b="1"/>
            </a:p>
          </p:txBody>
        </p:sp>
        <p:sp>
          <p:nvSpPr>
            <p:cNvPr id="73" name="îṥlîḑe"/>
            <p:cNvSpPr/>
            <p:nvPr/>
          </p:nvSpPr>
          <p:spPr bwMode="auto">
            <a:xfrm>
              <a:off x="7575984" y="2230479"/>
              <a:ext cx="594287" cy="578988"/>
            </a:xfrm>
            <a:custGeom>
              <a:avLst/>
              <a:gdLst>
                <a:gd name="connsiteX0" fmla="*/ 265136 w 594287"/>
                <a:gd name="connsiteY0" fmla="*/ 45896 h 578988"/>
                <a:gd name="connsiteX1" fmla="*/ 265136 w 594287"/>
                <a:gd name="connsiteY1" fmla="*/ 313852 h 578988"/>
                <a:gd name="connsiteX2" fmla="*/ 533093 w 594287"/>
                <a:gd name="connsiteY2" fmla="*/ 313852 h 578988"/>
                <a:gd name="connsiteX3" fmla="*/ 265136 w 594287"/>
                <a:gd name="connsiteY3" fmla="*/ 578988 h 578988"/>
                <a:gd name="connsiteX4" fmla="*/ 0 w 594287"/>
                <a:gd name="connsiteY4" fmla="*/ 313852 h 578988"/>
                <a:gd name="connsiteX5" fmla="*/ 265136 w 594287"/>
                <a:gd name="connsiteY5" fmla="*/ 45896 h 578988"/>
                <a:gd name="connsiteX6" fmla="*/ 327152 w 594287"/>
                <a:gd name="connsiteY6" fmla="*/ 0 h 578988"/>
                <a:gd name="connsiteX7" fmla="*/ 594287 w 594287"/>
                <a:gd name="connsiteY7" fmla="*/ 268311 h 578988"/>
                <a:gd name="connsiteX8" fmla="*/ 327152 w 594287"/>
                <a:gd name="connsiteY8" fmla="*/ 268311 h 57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287" h="578988">
                  <a:moveTo>
                    <a:pt x="265136" y="45896"/>
                  </a:moveTo>
                  <a:lnTo>
                    <a:pt x="265136" y="313852"/>
                  </a:lnTo>
                  <a:cubicBezTo>
                    <a:pt x="533093" y="313852"/>
                    <a:pt x="533093" y="313852"/>
                    <a:pt x="533093" y="313852"/>
                  </a:cubicBezTo>
                  <a:cubicBezTo>
                    <a:pt x="533093" y="460523"/>
                    <a:pt x="414628" y="578988"/>
                    <a:pt x="265136" y="578988"/>
                  </a:cubicBezTo>
                  <a:cubicBezTo>
                    <a:pt x="118465" y="578988"/>
                    <a:pt x="0" y="460523"/>
                    <a:pt x="0" y="313852"/>
                  </a:cubicBezTo>
                  <a:cubicBezTo>
                    <a:pt x="0" y="164361"/>
                    <a:pt x="118465" y="45896"/>
                    <a:pt x="265136" y="45896"/>
                  </a:cubicBezTo>
                  <a:close/>
                  <a:moveTo>
                    <a:pt x="327152" y="0"/>
                  </a:moveTo>
                  <a:cubicBezTo>
                    <a:pt x="473374" y="0"/>
                    <a:pt x="594287" y="118622"/>
                    <a:pt x="594287" y="268311"/>
                  </a:cubicBezTo>
                  <a:cubicBezTo>
                    <a:pt x="594287" y="268311"/>
                    <a:pt x="594287" y="268311"/>
                    <a:pt x="327152" y="2683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sz="3200" b="1"/>
            </a:p>
          </p:txBody>
        </p:sp>
        <p:sp>
          <p:nvSpPr>
            <p:cNvPr id="74" name="íśḷíḋe"/>
            <p:cNvSpPr/>
            <p:nvPr/>
          </p:nvSpPr>
          <p:spPr bwMode="auto">
            <a:xfrm>
              <a:off x="8824675" y="3727027"/>
              <a:ext cx="711451" cy="631013"/>
            </a:xfrm>
            <a:custGeom>
              <a:avLst/>
              <a:gdLst>
                <a:gd name="T0" fmla="*/ 211 w 214"/>
                <a:gd name="T1" fmla="*/ 26 h 189"/>
                <a:gd name="T2" fmla="*/ 193 w 214"/>
                <a:gd name="T3" fmla="*/ 7 h 189"/>
                <a:gd name="T4" fmla="*/ 183 w 214"/>
                <a:gd name="T5" fmla="*/ 7 h 189"/>
                <a:gd name="T6" fmla="*/ 181 w 214"/>
                <a:gd name="T7" fmla="*/ 13 h 189"/>
                <a:gd name="T8" fmla="*/ 177 w 214"/>
                <a:gd name="T9" fmla="*/ 14 h 189"/>
                <a:gd name="T10" fmla="*/ 177 w 214"/>
                <a:gd name="T11" fmla="*/ 14 h 189"/>
                <a:gd name="T12" fmla="*/ 129 w 214"/>
                <a:gd name="T13" fmla="*/ 63 h 189"/>
                <a:gd name="T14" fmla="*/ 126 w 214"/>
                <a:gd name="T15" fmla="*/ 75 h 189"/>
                <a:gd name="T16" fmla="*/ 131 w 214"/>
                <a:gd name="T17" fmla="*/ 80 h 189"/>
                <a:gd name="T18" fmla="*/ 131 w 214"/>
                <a:gd name="T19" fmla="*/ 80 h 189"/>
                <a:gd name="T20" fmla="*/ 131 w 214"/>
                <a:gd name="T21" fmla="*/ 81 h 189"/>
                <a:gd name="T22" fmla="*/ 121 w 214"/>
                <a:gd name="T23" fmla="*/ 92 h 189"/>
                <a:gd name="T24" fmla="*/ 85 w 214"/>
                <a:gd name="T25" fmla="*/ 56 h 189"/>
                <a:gd name="T26" fmla="*/ 74 w 214"/>
                <a:gd name="T27" fmla="*/ 15 h 189"/>
                <a:gd name="T28" fmla="*/ 34 w 214"/>
                <a:gd name="T29" fmla="*/ 4 h 189"/>
                <a:gd name="T30" fmla="*/ 57 w 214"/>
                <a:gd name="T31" fmla="*/ 28 h 189"/>
                <a:gd name="T32" fmla="*/ 51 w 214"/>
                <a:gd name="T33" fmla="*/ 52 h 189"/>
                <a:gd name="T34" fmla="*/ 28 w 214"/>
                <a:gd name="T35" fmla="*/ 58 h 189"/>
                <a:gd name="T36" fmla="*/ 4 w 214"/>
                <a:gd name="T37" fmla="*/ 34 h 189"/>
                <a:gd name="T38" fmla="*/ 15 w 214"/>
                <a:gd name="T39" fmla="*/ 75 h 189"/>
                <a:gd name="T40" fmla="*/ 58 w 214"/>
                <a:gd name="T41" fmla="*/ 85 h 189"/>
                <a:gd name="T42" fmla="*/ 58 w 214"/>
                <a:gd name="T43" fmla="*/ 85 h 189"/>
                <a:gd name="T44" fmla="*/ 92 w 214"/>
                <a:gd name="T45" fmla="*/ 120 h 189"/>
                <a:gd name="T46" fmla="*/ 60 w 214"/>
                <a:gd name="T47" fmla="*/ 153 h 189"/>
                <a:gd name="T48" fmla="*/ 58 w 214"/>
                <a:gd name="T49" fmla="*/ 151 h 189"/>
                <a:gd name="T50" fmla="*/ 49 w 214"/>
                <a:gd name="T51" fmla="*/ 158 h 189"/>
                <a:gd name="T52" fmla="*/ 33 w 214"/>
                <a:gd name="T53" fmla="*/ 183 h 189"/>
                <a:gd name="T54" fmla="*/ 37 w 214"/>
                <a:gd name="T55" fmla="*/ 187 h 189"/>
                <a:gd name="T56" fmla="*/ 61 w 214"/>
                <a:gd name="T57" fmla="*/ 171 h 189"/>
                <a:gd name="T58" fmla="*/ 69 w 214"/>
                <a:gd name="T59" fmla="*/ 162 h 189"/>
                <a:gd name="T60" fmla="*/ 67 w 214"/>
                <a:gd name="T61" fmla="*/ 160 h 189"/>
                <a:gd name="T62" fmla="*/ 100 w 214"/>
                <a:gd name="T63" fmla="*/ 127 h 189"/>
                <a:gd name="T64" fmla="*/ 156 w 214"/>
                <a:gd name="T65" fmla="*/ 184 h 189"/>
                <a:gd name="T66" fmla="*/ 170 w 214"/>
                <a:gd name="T67" fmla="*/ 189 h 189"/>
                <a:gd name="T68" fmla="*/ 184 w 214"/>
                <a:gd name="T69" fmla="*/ 184 h 189"/>
                <a:gd name="T70" fmla="*/ 184 w 214"/>
                <a:gd name="T71" fmla="*/ 155 h 189"/>
                <a:gd name="T72" fmla="*/ 128 w 214"/>
                <a:gd name="T73" fmla="*/ 99 h 189"/>
                <a:gd name="T74" fmla="*/ 139 w 214"/>
                <a:gd name="T75" fmla="*/ 89 h 189"/>
                <a:gd name="T76" fmla="*/ 143 w 214"/>
                <a:gd name="T77" fmla="*/ 93 h 189"/>
                <a:gd name="T78" fmla="*/ 156 w 214"/>
                <a:gd name="T79" fmla="*/ 90 h 189"/>
                <a:gd name="T80" fmla="*/ 204 w 214"/>
                <a:gd name="T81" fmla="*/ 42 h 189"/>
                <a:gd name="T82" fmla="*/ 205 w 214"/>
                <a:gd name="T83" fmla="*/ 41 h 189"/>
                <a:gd name="T84" fmla="*/ 204 w 214"/>
                <a:gd name="T85" fmla="*/ 41 h 189"/>
                <a:gd name="T86" fmla="*/ 206 w 214"/>
                <a:gd name="T87" fmla="*/ 37 h 189"/>
                <a:gd name="T88" fmla="*/ 211 w 214"/>
                <a:gd name="T89" fmla="*/ 36 h 189"/>
                <a:gd name="T90" fmla="*/ 211 w 214"/>
                <a:gd name="T91" fmla="*/ 26 h 189"/>
                <a:gd name="T92" fmla="*/ 172 w 214"/>
                <a:gd name="T93" fmla="*/ 165 h 189"/>
                <a:gd name="T94" fmla="*/ 180 w 214"/>
                <a:gd name="T95" fmla="*/ 173 h 189"/>
                <a:gd name="T96" fmla="*/ 172 w 214"/>
                <a:gd name="T97" fmla="*/ 180 h 189"/>
                <a:gd name="T98" fmla="*/ 164 w 214"/>
                <a:gd name="T99" fmla="*/ 173 h 189"/>
                <a:gd name="T100" fmla="*/ 172 w 214"/>
                <a:gd name="T101" fmla="*/ 165 h 189"/>
                <a:gd name="T102" fmla="*/ 145 w 214"/>
                <a:gd name="T103" fmla="*/ 66 h 189"/>
                <a:gd name="T104" fmla="*/ 142 w 214"/>
                <a:gd name="T105" fmla="*/ 62 h 189"/>
                <a:gd name="T106" fmla="*/ 178 w 214"/>
                <a:gd name="T107" fmla="*/ 26 h 189"/>
                <a:gd name="T108" fmla="*/ 181 w 214"/>
                <a:gd name="T109" fmla="*/ 29 h 189"/>
                <a:gd name="T110" fmla="*/ 145 w 214"/>
                <a:gd name="T111" fmla="*/ 66 h 189"/>
                <a:gd name="T112" fmla="*/ 156 w 214"/>
                <a:gd name="T113" fmla="*/ 77 h 189"/>
                <a:gd name="T114" fmla="*/ 153 w 214"/>
                <a:gd name="T115" fmla="*/ 74 h 189"/>
                <a:gd name="T116" fmla="*/ 189 w 214"/>
                <a:gd name="T117" fmla="*/ 38 h 189"/>
                <a:gd name="T118" fmla="*/ 193 w 214"/>
                <a:gd name="T119" fmla="*/ 41 h 189"/>
                <a:gd name="T120" fmla="*/ 156 w 214"/>
                <a:gd name="T121" fmla="*/ 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189">
                  <a:moveTo>
                    <a:pt x="211" y="26"/>
                  </a:moveTo>
                  <a:cubicBezTo>
                    <a:pt x="193" y="7"/>
                    <a:pt x="193" y="7"/>
                    <a:pt x="193" y="7"/>
                  </a:cubicBezTo>
                  <a:cubicBezTo>
                    <a:pt x="190" y="5"/>
                    <a:pt x="186" y="5"/>
                    <a:pt x="183" y="7"/>
                  </a:cubicBezTo>
                  <a:cubicBezTo>
                    <a:pt x="182" y="9"/>
                    <a:pt x="181" y="11"/>
                    <a:pt x="181" y="13"/>
                  </a:cubicBezTo>
                  <a:cubicBezTo>
                    <a:pt x="180" y="13"/>
                    <a:pt x="179" y="13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67"/>
                    <a:pt x="128" y="72"/>
                    <a:pt x="126" y="7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9" y="42"/>
                    <a:pt x="86" y="26"/>
                    <a:pt x="74" y="15"/>
                  </a:cubicBezTo>
                  <a:cubicBezTo>
                    <a:pt x="63" y="4"/>
                    <a:pt x="48" y="0"/>
                    <a:pt x="34" y="4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48"/>
                    <a:pt x="4" y="64"/>
                    <a:pt x="15" y="75"/>
                  </a:cubicBezTo>
                  <a:cubicBezTo>
                    <a:pt x="26" y="86"/>
                    <a:pt x="43" y="90"/>
                    <a:pt x="58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60" y="188"/>
                    <a:pt x="165" y="189"/>
                    <a:pt x="170" y="189"/>
                  </a:cubicBezTo>
                  <a:cubicBezTo>
                    <a:pt x="175" y="189"/>
                    <a:pt x="180" y="188"/>
                    <a:pt x="184" y="184"/>
                  </a:cubicBezTo>
                  <a:cubicBezTo>
                    <a:pt x="192" y="176"/>
                    <a:pt x="192" y="163"/>
                    <a:pt x="184" y="15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7" y="91"/>
                    <a:pt x="151" y="90"/>
                    <a:pt x="156" y="90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5" y="40"/>
                    <a:pt x="206" y="39"/>
                    <a:pt x="206" y="37"/>
                  </a:cubicBezTo>
                  <a:cubicBezTo>
                    <a:pt x="208" y="38"/>
                    <a:pt x="210" y="37"/>
                    <a:pt x="211" y="36"/>
                  </a:cubicBezTo>
                  <a:cubicBezTo>
                    <a:pt x="214" y="33"/>
                    <a:pt x="214" y="29"/>
                    <a:pt x="211" y="26"/>
                  </a:cubicBezTo>
                  <a:moveTo>
                    <a:pt x="172" y="165"/>
                  </a:moveTo>
                  <a:cubicBezTo>
                    <a:pt x="176" y="165"/>
                    <a:pt x="180" y="168"/>
                    <a:pt x="180" y="173"/>
                  </a:cubicBezTo>
                  <a:cubicBezTo>
                    <a:pt x="180" y="177"/>
                    <a:pt x="176" y="180"/>
                    <a:pt x="172" y="180"/>
                  </a:cubicBezTo>
                  <a:cubicBezTo>
                    <a:pt x="168" y="180"/>
                    <a:pt x="164" y="177"/>
                    <a:pt x="164" y="173"/>
                  </a:cubicBezTo>
                  <a:cubicBezTo>
                    <a:pt x="164" y="168"/>
                    <a:pt x="168" y="165"/>
                    <a:pt x="172" y="165"/>
                  </a:cubicBezTo>
                  <a:moveTo>
                    <a:pt x="145" y="66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81" y="29"/>
                    <a:pt x="181" y="29"/>
                    <a:pt x="181" y="29"/>
                  </a:cubicBezTo>
                  <a:lnTo>
                    <a:pt x="145" y="66"/>
                  </a:lnTo>
                  <a:close/>
                  <a:moveTo>
                    <a:pt x="156" y="77"/>
                  </a:moveTo>
                  <a:cubicBezTo>
                    <a:pt x="153" y="74"/>
                    <a:pt x="153" y="74"/>
                    <a:pt x="153" y="74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93" y="41"/>
                    <a:pt x="193" y="41"/>
                    <a:pt x="193" y="41"/>
                  </a:cubicBezTo>
                  <a:lnTo>
                    <a:pt x="156" y="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 b="1"/>
            </a:p>
          </p:txBody>
        </p:sp>
        <p:sp>
          <p:nvSpPr>
            <p:cNvPr id="75" name="ïṡļíďe"/>
            <p:cNvSpPr/>
            <p:nvPr/>
          </p:nvSpPr>
          <p:spPr bwMode="auto">
            <a:xfrm>
              <a:off x="6220489" y="3742642"/>
              <a:ext cx="652943" cy="611796"/>
            </a:xfrm>
            <a:custGeom>
              <a:avLst/>
              <a:gdLst>
                <a:gd name="connsiteX0" fmla="*/ 204654 w 652943"/>
                <a:gd name="connsiteY0" fmla="*/ 530584 h 611796"/>
                <a:gd name="connsiteX1" fmla="*/ 204654 w 652943"/>
                <a:gd name="connsiteY1" fmla="*/ 569566 h 611796"/>
                <a:gd name="connsiteX2" fmla="*/ 448289 w 652943"/>
                <a:gd name="connsiteY2" fmla="*/ 569566 h 611796"/>
                <a:gd name="connsiteX3" fmla="*/ 448289 w 652943"/>
                <a:gd name="connsiteY3" fmla="*/ 530584 h 611796"/>
                <a:gd name="connsiteX4" fmla="*/ 204654 w 652943"/>
                <a:gd name="connsiteY4" fmla="*/ 448289 h 611796"/>
                <a:gd name="connsiteX5" fmla="*/ 204654 w 652943"/>
                <a:gd name="connsiteY5" fmla="*/ 489437 h 611796"/>
                <a:gd name="connsiteX6" fmla="*/ 448289 w 652943"/>
                <a:gd name="connsiteY6" fmla="*/ 489437 h 611796"/>
                <a:gd name="connsiteX7" fmla="*/ 448289 w 652943"/>
                <a:gd name="connsiteY7" fmla="*/ 448289 h 611796"/>
                <a:gd name="connsiteX8" fmla="*/ 163506 w 652943"/>
                <a:gd name="connsiteY8" fmla="*/ 407142 h 611796"/>
                <a:gd name="connsiteX9" fmla="*/ 489436 w 652943"/>
                <a:gd name="connsiteY9" fmla="*/ 407142 h 611796"/>
                <a:gd name="connsiteX10" fmla="*/ 489436 w 652943"/>
                <a:gd name="connsiteY10" fmla="*/ 489437 h 611796"/>
                <a:gd name="connsiteX11" fmla="*/ 489436 w 652943"/>
                <a:gd name="connsiteY11" fmla="*/ 611796 h 611796"/>
                <a:gd name="connsiteX12" fmla="*/ 163506 w 652943"/>
                <a:gd name="connsiteY12" fmla="*/ 611796 h 611796"/>
                <a:gd name="connsiteX13" fmla="*/ 163506 w 652943"/>
                <a:gd name="connsiteY13" fmla="*/ 489437 h 611796"/>
                <a:gd name="connsiteX14" fmla="*/ 82913 w 652943"/>
                <a:gd name="connsiteY14" fmla="*/ 121276 h 611796"/>
                <a:gd name="connsiteX15" fmla="*/ 121779 w 652943"/>
                <a:gd name="connsiteY15" fmla="*/ 121276 h 611796"/>
                <a:gd name="connsiteX16" fmla="*/ 121779 w 652943"/>
                <a:gd name="connsiteY16" fmla="*/ 204242 h 611796"/>
                <a:gd name="connsiteX17" fmla="*/ 121779 w 652943"/>
                <a:gd name="connsiteY17" fmla="*/ 245724 h 611796"/>
                <a:gd name="connsiteX18" fmla="*/ 531164 w 652943"/>
                <a:gd name="connsiteY18" fmla="*/ 245724 h 611796"/>
                <a:gd name="connsiteX19" fmla="*/ 531164 w 652943"/>
                <a:gd name="connsiteY19" fmla="*/ 204242 h 611796"/>
                <a:gd name="connsiteX20" fmla="*/ 531164 w 652943"/>
                <a:gd name="connsiteY20" fmla="*/ 121276 h 611796"/>
                <a:gd name="connsiteX21" fmla="*/ 570030 w 652943"/>
                <a:gd name="connsiteY21" fmla="*/ 121276 h 611796"/>
                <a:gd name="connsiteX22" fmla="*/ 652943 w 652943"/>
                <a:gd name="connsiteY22" fmla="*/ 204242 h 611796"/>
                <a:gd name="connsiteX23" fmla="*/ 652943 w 652943"/>
                <a:gd name="connsiteY23" fmla="*/ 406470 h 611796"/>
                <a:gd name="connsiteX24" fmla="*/ 570030 w 652943"/>
                <a:gd name="connsiteY24" fmla="*/ 489436 h 611796"/>
                <a:gd name="connsiteX25" fmla="*/ 531164 w 652943"/>
                <a:gd name="connsiteY25" fmla="*/ 489436 h 611796"/>
                <a:gd name="connsiteX26" fmla="*/ 531164 w 652943"/>
                <a:gd name="connsiteY26" fmla="*/ 406470 h 611796"/>
                <a:gd name="connsiteX27" fmla="*/ 531164 w 652943"/>
                <a:gd name="connsiteY27" fmla="*/ 367580 h 611796"/>
                <a:gd name="connsiteX28" fmla="*/ 121779 w 652943"/>
                <a:gd name="connsiteY28" fmla="*/ 367580 h 611796"/>
                <a:gd name="connsiteX29" fmla="*/ 121779 w 652943"/>
                <a:gd name="connsiteY29" fmla="*/ 406470 h 611796"/>
                <a:gd name="connsiteX30" fmla="*/ 121779 w 652943"/>
                <a:gd name="connsiteY30" fmla="*/ 489436 h 611796"/>
                <a:gd name="connsiteX31" fmla="*/ 82913 w 652943"/>
                <a:gd name="connsiteY31" fmla="*/ 489436 h 611796"/>
                <a:gd name="connsiteX32" fmla="*/ 0 w 652943"/>
                <a:gd name="connsiteY32" fmla="*/ 406470 h 611796"/>
                <a:gd name="connsiteX33" fmla="*/ 0 w 652943"/>
                <a:gd name="connsiteY33" fmla="*/ 204242 h 611796"/>
                <a:gd name="connsiteX34" fmla="*/ 82913 w 652943"/>
                <a:gd name="connsiteY34" fmla="*/ 121276 h 611796"/>
                <a:gd name="connsiteX35" fmla="*/ 163506 w 652943"/>
                <a:gd name="connsiteY35" fmla="*/ 0 h 611796"/>
                <a:gd name="connsiteX36" fmla="*/ 489436 w 652943"/>
                <a:gd name="connsiteY36" fmla="*/ 0 h 611796"/>
                <a:gd name="connsiteX37" fmla="*/ 489436 w 652943"/>
                <a:gd name="connsiteY37" fmla="*/ 121276 h 611796"/>
                <a:gd name="connsiteX38" fmla="*/ 489436 w 652943"/>
                <a:gd name="connsiteY38" fmla="*/ 204654 h 611796"/>
                <a:gd name="connsiteX39" fmla="*/ 163506 w 652943"/>
                <a:gd name="connsiteY39" fmla="*/ 204654 h 611796"/>
                <a:gd name="connsiteX40" fmla="*/ 163506 w 652943"/>
                <a:gd name="connsiteY40" fmla="*/ 121276 h 61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52943" h="611796">
                  <a:moveTo>
                    <a:pt x="204654" y="530584"/>
                  </a:moveTo>
                  <a:lnTo>
                    <a:pt x="204654" y="569566"/>
                  </a:lnTo>
                  <a:lnTo>
                    <a:pt x="448289" y="569566"/>
                  </a:lnTo>
                  <a:lnTo>
                    <a:pt x="448289" y="530584"/>
                  </a:lnTo>
                  <a:close/>
                  <a:moveTo>
                    <a:pt x="204654" y="448289"/>
                  </a:moveTo>
                  <a:lnTo>
                    <a:pt x="204654" y="489437"/>
                  </a:lnTo>
                  <a:lnTo>
                    <a:pt x="448289" y="489437"/>
                  </a:lnTo>
                  <a:lnTo>
                    <a:pt x="448289" y="448289"/>
                  </a:lnTo>
                  <a:close/>
                  <a:moveTo>
                    <a:pt x="163506" y="407142"/>
                  </a:moveTo>
                  <a:lnTo>
                    <a:pt x="489436" y="407142"/>
                  </a:lnTo>
                  <a:lnTo>
                    <a:pt x="489436" y="489437"/>
                  </a:lnTo>
                  <a:lnTo>
                    <a:pt x="489436" y="611796"/>
                  </a:lnTo>
                  <a:lnTo>
                    <a:pt x="163506" y="611796"/>
                  </a:lnTo>
                  <a:lnTo>
                    <a:pt x="163506" y="489437"/>
                  </a:lnTo>
                  <a:close/>
                  <a:moveTo>
                    <a:pt x="82913" y="121276"/>
                  </a:moveTo>
                  <a:cubicBezTo>
                    <a:pt x="82913" y="121276"/>
                    <a:pt x="82913" y="121276"/>
                    <a:pt x="121779" y="121276"/>
                  </a:cubicBezTo>
                  <a:cubicBezTo>
                    <a:pt x="121779" y="121276"/>
                    <a:pt x="121779" y="121276"/>
                    <a:pt x="121779" y="204242"/>
                  </a:cubicBezTo>
                  <a:cubicBezTo>
                    <a:pt x="121779" y="204242"/>
                    <a:pt x="121779" y="204242"/>
                    <a:pt x="121779" y="245724"/>
                  </a:cubicBezTo>
                  <a:cubicBezTo>
                    <a:pt x="121779" y="245724"/>
                    <a:pt x="121779" y="245724"/>
                    <a:pt x="531164" y="245724"/>
                  </a:cubicBezTo>
                  <a:cubicBezTo>
                    <a:pt x="531164" y="245724"/>
                    <a:pt x="531164" y="245724"/>
                    <a:pt x="531164" y="204242"/>
                  </a:cubicBezTo>
                  <a:cubicBezTo>
                    <a:pt x="531164" y="204242"/>
                    <a:pt x="531164" y="204242"/>
                    <a:pt x="531164" y="121276"/>
                  </a:cubicBezTo>
                  <a:cubicBezTo>
                    <a:pt x="531164" y="121276"/>
                    <a:pt x="531164" y="121276"/>
                    <a:pt x="570030" y="121276"/>
                  </a:cubicBezTo>
                  <a:cubicBezTo>
                    <a:pt x="611487" y="121276"/>
                    <a:pt x="652943" y="162759"/>
                    <a:pt x="652943" y="204242"/>
                  </a:cubicBezTo>
                  <a:cubicBezTo>
                    <a:pt x="652943" y="204242"/>
                    <a:pt x="652943" y="204242"/>
                    <a:pt x="652943" y="406470"/>
                  </a:cubicBezTo>
                  <a:cubicBezTo>
                    <a:pt x="652943" y="447953"/>
                    <a:pt x="611487" y="489436"/>
                    <a:pt x="570030" y="489436"/>
                  </a:cubicBezTo>
                  <a:cubicBezTo>
                    <a:pt x="570030" y="489436"/>
                    <a:pt x="570030" y="489436"/>
                    <a:pt x="531164" y="489436"/>
                  </a:cubicBezTo>
                  <a:cubicBezTo>
                    <a:pt x="531164" y="489436"/>
                    <a:pt x="531164" y="489436"/>
                    <a:pt x="531164" y="406470"/>
                  </a:cubicBezTo>
                  <a:cubicBezTo>
                    <a:pt x="531164" y="406470"/>
                    <a:pt x="531164" y="406470"/>
                    <a:pt x="531164" y="367580"/>
                  </a:cubicBezTo>
                  <a:cubicBezTo>
                    <a:pt x="531164" y="367580"/>
                    <a:pt x="531164" y="367580"/>
                    <a:pt x="121779" y="367580"/>
                  </a:cubicBezTo>
                  <a:cubicBezTo>
                    <a:pt x="121779" y="367580"/>
                    <a:pt x="121779" y="367580"/>
                    <a:pt x="121779" y="406470"/>
                  </a:cubicBezTo>
                  <a:cubicBezTo>
                    <a:pt x="121779" y="406470"/>
                    <a:pt x="121779" y="406470"/>
                    <a:pt x="121779" y="489436"/>
                  </a:cubicBezTo>
                  <a:cubicBezTo>
                    <a:pt x="121779" y="489436"/>
                    <a:pt x="121779" y="489436"/>
                    <a:pt x="82913" y="489436"/>
                  </a:cubicBezTo>
                  <a:cubicBezTo>
                    <a:pt x="41456" y="489436"/>
                    <a:pt x="0" y="447953"/>
                    <a:pt x="0" y="406470"/>
                  </a:cubicBezTo>
                  <a:cubicBezTo>
                    <a:pt x="0" y="406470"/>
                    <a:pt x="0" y="406470"/>
                    <a:pt x="0" y="204242"/>
                  </a:cubicBezTo>
                  <a:cubicBezTo>
                    <a:pt x="0" y="162759"/>
                    <a:pt x="41456" y="121276"/>
                    <a:pt x="82913" y="121276"/>
                  </a:cubicBezTo>
                  <a:close/>
                  <a:moveTo>
                    <a:pt x="163506" y="0"/>
                  </a:moveTo>
                  <a:lnTo>
                    <a:pt x="489436" y="0"/>
                  </a:lnTo>
                  <a:lnTo>
                    <a:pt x="489436" y="121276"/>
                  </a:lnTo>
                  <a:lnTo>
                    <a:pt x="489436" y="204654"/>
                  </a:lnTo>
                  <a:lnTo>
                    <a:pt x="163506" y="204654"/>
                  </a:lnTo>
                  <a:lnTo>
                    <a:pt x="163506" y="1212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 b="1"/>
            </a:p>
          </p:txBody>
        </p:sp>
        <p:sp>
          <p:nvSpPr>
            <p:cNvPr id="76" name="íŝľíḍè"/>
            <p:cNvSpPr/>
            <p:nvPr/>
          </p:nvSpPr>
          <p:spPr bwMode="auto">
            <a:xfrm>
              <a:off x="10077584" y="2312951"/>
              <a:ext cx="721273" cy="453704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sz="2800" b="1"/>
            </a:p>
          </p:txBody>
        </p:sp>
        <p:cxnSp>
          <p:nvCxnSpPr>
            <p:cNvPr id="77" name="肘形连接符 18"/>
            <p:cNvCxnSpPr>
              <a:stCxn id="62" idx="2"/>
            </p:cNvCxnSpPr>
            <p:nvPr/>
          </p:nvCxnSpPr>
          <p:spPr>
            <a:xfrm rot="10800000" flipV="1">
              <a:off x="1413224" y="2664938"/>
              <a:ext cx="545441" cy="823661"/>
            </a:xfrm>
            <a:prstGeom prst="bentConnector2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肘形连接符 19"/>
            <p:cNvCxnSpPr/>
            <p:nvPr/>
          </p:nvCxnSpPr>
          <p:spPr>
            <a:xfrm rot="10800000" flipV="1">
              <a:off x="3960034" y="2660433"/>
              <a:ext cx="545441" cy="823661"/>
            </a:xfrm>
            <a:prstGeom prst="bentConnector2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肘形连接符 20"/>
            <p:cNvCxnSpPr/>
            <p:nvPr/>
          </p:nvCxnSpPr>
          <p:spPr>
            <a:xfrm rot="16200000" flipV="1">
              <a:off x="2513906" y="3519246"/>
              <a:ext cx="809188" cy="547840"/>
            </a:xfrm>
            <a:prstGeom prst="bentConnector3">
              <a:avLst>
                <a:gd name="adj1" fmla="val 1739"/>
              </a:avLst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肘形连接符 21"/>
            <p:cNvCxnSpPr/>
            <p:nvPr/>
          </p:nvCxnSpPr>
          <p:spPr>
            <a:xfrm rot="10800000" flipV="1">
              <a:off x="6559958" y="2660434"/>
              <a:ext cx="545441" cy="823661"/>
            </a:xfrm>
            <a:prstGeom prst="bentConnector2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肘形连接符 22"/>
            <p:cNvCxnSpPr/>
            <p:nvPr/>
          </p:nvCxnSpPr>
          <p:spPr>
            <a:xfrm rot="16200000" flipV="1">
              <a:off x="5113830" y="3519247"/>
              <a:ext cx="809188" cy="547840"/>
            </a:xfrm>
            <a:prstGeom prst="bentConnector3">
              <a:avLst>
                <a:gd name="adj1" fmla="val 1739"/>
              </a:avLst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肘形连接符 23"/>
            <p:cNvCxnSpPr/>
            <p:nvPr/>
          </p:nvCxnSpPr>
          <p:spPr>
            <a:xfrm rot="10800000" flipV="1">
              <a:off x="9157461" y="2645888"/>
              <a:ext cx="545441" cy="823661"/>
            </a:xfrm>
            <a:prstGeom prst="bentConnector2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肘形连接符 24"/>
            <p:cNvCxnSpPr/>
            <p:nvPr/>
          </p:nvCxnSpPr>
          <p:spPr>
            <a:xfrm rot="16200000" flipV="1">
              <a:off x="7730383" y="3523751"/>
              <a:ext cx="809188" cy="547840"/>
            </a:xfrm>
            <a:prstGeom prst="bentConnector3">
              <a:avLst>
                <a:gd name="adj1" fmla="val 1739"/>
              </a:avLst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1157573" y="2648241"/>
              <a:ext cx="1034427" cy="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îṥ1îḍè"/>
            <p:cNvSpPr txBox="1"/>
            <p:nvPr/>
          </p:nvSpPr>
          <p:spPr>
            <a:xfrm>
              <a:off x="597063" y="1130300"/>
              <a:ext cx="10845800" cy="672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sz="2800" b="1" i="1" dirty="0"/>
                <a:t>系统迁移的整体认识</a:t>
              </a:r>
              <a:endParaRPr lang="en-US" sz="2800" b="1" i="1" dirty="0"/>
            </a:p>
          </p:txBody>
        </p:sp>
        <p:grpSp>
          <p:nvGrpSpPr>
            <p:cNvPr id="86" name="íṣḷîḓe"/>
            <p:cNvGrpSpPr/>
            <p:nvPr/>
          </p:nvGrpSpPr>
          <p:grpSpPr>
            <a:xfrm>
              <a:off x="673100" y="5011281"/>
              <a:ext cx="2597394" cy="1132337"/>
              <a:chOff x="8563614" y="4934816"/>
              <a:chExt cx="2955286" cy="1008290"/>
            </a:xfrm>
          </p:grpSpPr>
          <p:sp>
            <p:nvSpPr>
              <p:cNvPr id="96" name="í$1îḋê"/>
              <p:cNvSpPr txBox="1"/>
              <p:nvPr/>
            </p:nvSpPr>
            <p:spPr bwMode="auto">
              <a:xfrm>
                <a:off x="8563614" y="4934816"/>
                <a:ext cx="2955286" cy="480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场景分析是关键</a:t>
                </a:r>
                <a:endParaRPr lang="en-US" altLang="zh-CN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îṥļiḍê"/>
              <p:cNvSpPr/>
              <p:nvPr/>
            </p:nvSpPr>
            <p:spPr bwMode="auto">
              <a:xfrm>
                <a:off x="8563614" y="5415115"/>
                <a:ext cx="2955286" cy="52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/>
                  <a:t>需求是方案的唯一来源</a:t>
                </a:r>
                <a:endParaRPr lang="en-US" altLang="zh-CN" sz="1400" dirty="0"/>
              </a:p>
            </p:txBody>
          </p:sp>
        </p:grpSp>
        <p:grpSp>
          <p:nvGrpSpPr>
            <p:cNvPr id="87" name="îŝḻíde"/>
            <p:cNvGrpSpPr/>
            <p:nvPr/>
          </p:nvGrpSpPr>
          <p:grpSpPr>
            <a:xfrm>
              <a:off x="3422569" y="5011281"/>
              <a:ext cx="2597394" cy="1132337"/>
              <a:chOff x="8563614" y="4934816"/>
              <a:chExt cx="2955286" cy="1008290"/>
            </a:xfrm>
          </p:grpSpPr>
          <p:sp>
            <p:nvSpPr>
              <p:cNvPr id="94" name="ïs1iḓé"/>
              <p:cNvSpPr txBox="1"/>
              <p:nvPr/>
            </p:nvSpPr>
            <p:spPr bwMode="auto">
              <a:xfrm>
                <a:off x="8563614" y="4934816"/>
                <a:ext cx="2955286" cy="480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数据迁移是保障</a:t>
                </a:r>
                <a:endParaRPr lang="en-US" altLang="zh-CN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" name="ï$ļïḋé"/>
              <p:cNvSpPr/>
              <p:nvPr/>
            </p:nvSpPr>
            <p:spPr bwMode="auto">
              <a:xfrm>
                <a:off x="8563614" y="5415115"/>
                <a:ext cx="2955286" cy="52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/>
                  <a:t>一定要提前规划，提高效率</a:t>
                </a:r>
                <a:endParaRPr lang="en-US" altLang="zh-CN" sz="1400" dirty="0"/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400" dirty="0"/>
                  <a:t>同时要最好核对</a:t>
                </a:r>
                <a:endParaRPr lang="en-US" altLang="zh-CN" sz="1400" dirty="0"/>
              </a:p>
            </p:txBody>
          </p:sp>
        </p:grpSp>
        <p:grpSp>
          <p:nvGrpSpPr>
            <p:cNvPr id="88" name="ïŝļîdé"/>
            <p:cNvGrpSpPr/>
            <p:nvPr/>
          </p:nvGrpSpPr>
          <p:grpSpPr>
            <a:xfrm>
              <a:off x="6172037" y="5011281"/>
              <a:ext cx="2597394" cy="1132337"/>
              <a:chOff x="8563614" y="4934816"/>
              <a:chExt cx="2955286" cy="1008290"/>
            </a:xfrm>
          </p:grpSpPr>
          <p:sp>
            <p:nvSpPr>
              <p:cNvPr id="92" name="îś1ïďê"/>
              <p:cNvSpPr txBox="1"/>
              <p:nvPr/>
            </p:nvSpPr>
            <p:spPr bwMode="auto">
              <a:xfrm>
                <a:off x="8563614" y="4934816"/>
                <a:ext cx="2955286" cy="480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应用移植很容易</a:t>
                </a:r>
                <a:endParaRPr lang="en-US" altLang="zh-CN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išḻíḓe"/>
              <p:cNvSpPr/>
              <p:nvPr/>
            </p:nvSpPr>
            <p:spPr bwMode="auto">
              <a:xfrm>
                <a:off x="8563614" y="5415115"/>
                <a:ext cx="2955286" cy="52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/>
                  <a:t>达梦的兼容性不错，尤其是</a:t>
                </a:r>
                <a:r>
                  <a:rPr lang="en-US" altLang="zh-CN" sz="1400" dirty="0"/>
                  <a:t>Oracle</a:t>
                </a:r>
                <a:r>
                  <a:rPr lang="zh-CN" altLang="en-US" sz="1400" dirty="0"/>
                  <a:t>兼容性</a:t>
                </a:r>
                <a:endParaRPr lang="en-US" altLang="zh-CN" sz="1400" dirty="0"/>
              </a:p>
            </p:txBody>
          </p:sp>
        </p:grpSp>
        <p:grpSp>
          <p:nvGrpSpPr>
            <p:cNvPr id="89" name="ïṡľïďê"/>
            <p:cNvGrpSpPr/>
            <p:nvPr/>
          </p:nvGrpSpPr>
          <p:grpSpPr>
            <a:xfrm>
              <a:off x="8921506" y="5011281"/>
              <a:ext cx="2597394" cy="1132337"/>
              <a:chOff x="8563614" y="4934816"/>
              <a:chExt cx="2955286" cy="1008290"/>
            </a:xfrm>
          </p:grpSpPr>
          <p:sp>
            <p:nvSpPr>
              <p:cNvPr id="90" name="iS1îďè"/>
              <p:cNvSpPr txBox="1"/>
              <p:nvPr/>
            </p:nvSpPr>
            <p:spPr bwMode="auto">
              <a:xfrm>
                <a:off x="8563614" y="4934816"/>
                <a:ext cx="2955286" cy="480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性能测试是核心</a:t>
                </a:r>
                <a:endParaRPr lang="en-US" altLang="zh-CN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" name="íślîḑè"/>
              <p:cNvSpPr/>
              <p:nvPr/>
            </p:nvSpPr>
            <p:spPr bwMode="auto">
              <a:xfrm>
                <a:off x="8563614" y="5415115"/>
                <a:ext cx="2955286" cy="52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/>
                  <a:t>做好性能测试，是未来上线安全可靠的必要充分条件</a:t>
                </a:r>
                <a:endParaRPr lang="en-US" altLang="zh-CN" sz="1400" dirty="0"/>
              </a:p>
            </p:txBody>
          </p:sp>
        </p:grpSp>
      </p:grpSp>
      <p:pic>
        <p:nvPicPr>
          <p:cNvPr id="2" name="图片 6" descr="达梦LOGO+标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场景分析和明确需求</a:t>
            </a:r>
          </a:p>
        </p:txBody>
      </p:sp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58312" y="1217929"/>
            <a:ext cx="1438201" cy="1438201"/>
            <a:chOff x="512587" y="1217930"/>
            <a:chExt cx="1438201" cy="1438201"/>
          </a:xfrm>
        </p:grpSpPr>
        <p:sp>
          <p:nvSpPr>
            <p:cNvPr id="2" name="îSľiḑé"/>
            <p:cNvSpPr/>
            <p:nvPr/>
          </p:nvSpPr>
          <p:spPr>
            <a:xfrm>
              <a:off x="512587" y="1217930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场景分析</a:t>
              </a:r>
            </a:p>
          </p:txBody>
        </p:sp>
        <p:sp>
          <p:nvSpPr>
            <p:cNvPr id="3" name="í$lîďè"/>
            <p:cNvSpPr/>
            <p:nvPr/>
          </p:nvSpPr>
          <p:spPr bwMode="auto">
            <a:xfrm>
              <a:off x="926150" y="1454004"/>
              <a:ext cx="613046" cy="610326"/>
            </a:xfrm>
            <a:custGeom>
              <a:avLst/>
              <a:gdLst>
                <a:gd name="connsiteX0" fmla="*/ 454514 w 613046"/>
                <a:gd name="connsiteY0" fmla="*/ 373741 h 610326"/>
                <a:gd name="connsiteX1" fmla="*/ 595797 w 613046"/>
                <a:gd name="connsiteY1" fmla="*/ 511272 h 610326"/>
                <a:gd name="connsiteX2" fmla="*/ 595797 w 613046"/>
                <a:gd name="connsiteY2" fmla="*/ 593135 h 610326"/>
                <a:gd name="connsiteX3" fmla="*/ 513656 w 613046"/>
                <a:gd name="connsiteY3" fmla="*/ 593135 h 610326"/>
                <a:gd name="connsiteX4" fmla="*/ 372373 w 613046"/>
                <a:gd name="connsiteY4" fmla="*/ 452330 h 610326"/>
                <a:gd name="connsiteX5" fmla="*/ 454514 w 613046"/>
                <a:gd name="connsiteY5" fmla="*/ 373741 h 610326"/>
                <a:gd name="connsiteX6" fmla="*/ 231364 w 613046"/>
                <a:gd name="connsiteY6" fmla="*/ 94462 h 610326"/>
                <a:gd name="connsiteX7" fmla="*/ 231364 w 613046"/>
                <a:gd name="connsiteY7" fmla="*/ 133729 h 610326"/>
                <a:gd name="connsiteX8" fmla="*/ 135499 w 613046"/>
                <a:gd name="connsiteY8" fmla="*/ 228625 h 610326"/>
                <a:gd name="connsiteX9" fmla="*/ 95831 w 613046"/>
                <a:gd name="connsiteY9" fmla="*/ 228625 h 610326"/>
                <a:gd name="connsiteX10" fmla="*/ 231364 w 613046"/>
                <a:gd name="connsiteY10" fmla="*/ 94462 h 610326"/>
                <a:gd name="connsiteX11" fmla="*/ 230271 w 613046"/>
                <a:gd name="connsiteY11" fmla="*/ 55689 h 610326"/>
                <a:gd name="connsiteX12" fmla="*/ 55923 w 613046"/>
                <a:gd name="connsiteY12" fmla="*/ 229310 h 610326"/>
                <a:gd name="connsiteX13" fmla="*/ 230271 w 613046"/>
                <a:gd name="connsiteY13" fmla="*/ 399655 h 610326"/>
                <a:gd name="connsiteX14" fmla="*/ 401329 w 613046"/>
                <a:gd name="connsiteY14" fmla="*/ 229310 h 610326"/>
                <a:gd name="connsiteX15" fmla="*/ 230271 w 613046"/>
                <a:gd name="connsiteY15" fmla="*/ 55689 h 610326"/>
                <a:gd name="connsiteX16" fmla="*/ 230271 w 613046"/>
                <a:gd name="connsiteY16" fmla="*/ 0 h 610326"/>
                <a:gd name="connsiteX17" fmla="*/ 457252 w 613046"/>
                <a:gd name="connsiteY17" fmla="*/ 229310 h 610326"/>
                <a:gd name="connsiteX18" fmla="*/ 230271 w 613046"/>
                <a:gd name="connsiteY18" fmla="*/ 458620 h 610326"/>
                <a:gd name="connsiteX19" fmla="*/ 0 w 613046"/>
                <a:gd name="connsiteY19" fmla="*/ 229310 h 610326"/>
                <a:gd name="connsiteX20" fmla="*/ 230271 w 613046"/>
                <a:gd name="connsiteY20" fmla="*/ 0 h 61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046" h="610326">
                  <a:moveTo>
                    <a:pt x="454514" y="373741"/>
                  </a:moveTo>
                  <a:cubicBezTo>
                    <a:pt x="454514" y="373741"/>
                    <a:pt x="454514" y="373741"/>
                    <a:pt x="595797" y="511272"/>
                  </a:cubicBezTo>
                  <a:cubicBezTo>
                    <a:pt x="618796" y="534194"/>
                    <a:pt x="618796" y="570214"/>
                    <a:pt x="595797" y="593135"/>
                  </a:cubicBezTo>
                  <a:cubicBezTo>
                    <a:pt x="572797" y="616057"/>
                    <a:pt x="536655" y="616057"/>
                    <a:pt x="513656" y="593135"/>
                  </a:cubicBezTo>
                  <a:cubicBezTo>
                    <a:pt x="513656" y="593135"/>
                    <a:pt x="513656" y="593135"/>
                    <a:pt x="372373" y="452330"/>
                  </a:cubicBezTo>
                  <a:cubicBezTo>
                    <a:pt x="405229" y="432683"/>
                    <a:pt x="434800" y="406487"/>
                    <a:pt x="454514" y="373741"/>
                  </a:cubicBezTo>
                  <a:close/>
                  <a:moveTo>
                    <a:pt x="231364" y="94462"/>
                  </a:moveTo>
                  <a:cubicBezTo>
                    <a:pt x="231364" y="94462"/>
                    <a:pt x="231364" y="94462"/>
                    <a:pt x="231364" y="133729"/>
                  </a:cubicBezTo>
                  <a:cubicBezTo>
                    <a:pt x="178473" y="133729"/>
                    <a:pt x="135499" y="176269"/>
                    <a:pt x="135499" y="228625"/>
                  </a:cubicBezTo>
                  <a:cubicBezTo>
                    <a:pt x="135499" y="228625"/>
                    <a:pt x="135499" y="228625"/>
                    <a:pt x="95831" y="228625"/>
                  </a:cubicBezTo>
                  <a:cubicBezTo>
                    <a:pt x="95831" y="153363"/>
                    <a:pt x="155333" y="94462"/>
                    <a:pt x="231364" y="94462"/>
                  </a:cubicBezTo>
                  <a:close/>
                  <a:moveTo>
                    <a:pt x="230271" y="55689"/>
                  </a:moveTo>
                  <a:cubicBezTo>
                    <a:pt x="134873" y="55689"/>
                    <a:pt x="55923" y="134310"/>
                    <a:pt x="55923" y="229310"/>
                  </a:cubicBezTo>
                  <a:cubicBezTo>
                    <a:pt x="55923" y="324310"/>
                    <a:pt x="134873" y="399655"/>
                    <a:pt x="230271" y="399655"/>
                  </a:cubicBezTo>
                  <a:cubicBezTo>
                    <a:pt x="322379" y="399655"/>
                    <a:pt x="401329" y="324310"/>
                    <a:pt x="401329" y="229310"/>
                  </a:cubicBezTo>
                  <a:cubicBezTo>
                    <a:pt x="401329" y="134310"/>
                    <a:pt x="322379" y="55689"/>
                    <a:pt x="230271" y="55689"/>
                  </a:cubicBezTo>
                  <a:close/>
                  <a:moveTo>
                    <a:pt x="230271" y="0"/>
                  </a:moveTo>
                  <a:cubicBezTo>
                    <a:pt x="355275" y="0"/>
                    <a:pt x="457252" y="101551"/>
                    <a:pt x="457252" y="229310"/>
                  </a:cubicBezTo>
                  <a:cubicBezTo>
                    <a:pt x="457252" y="353792"/>
                    <a:pt x="355275" y="458620"/>
                    <a:pt x="230271" y="458620"/>
                  </a:cubicBezTo>
                  <a:cubicBezTo>
                    <a:pt x="101977" y="458620"/>
                    <a:pt x="0" y="353792"/>
                    <a:pt x="0" y="229310"/>
                  </a:cubicBezTo>
                  <a:cubicBezTo>
                    <a:pt x="0" y="101551"/>
                    <a:pt x="101977" y="0"/>
                    <a:pt x="230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 b="1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80566" y="1251641"/>
            <a:ext cx="1438201" cy="1438201"/>
            <a:chOff x="1660132" y="1952564"/>
            <a:chExt cx="1438201" cy="1438201"/>
          </a:xfrm>
        </p:grpSpPr>
        <p:sp>
          <p:nvSpPr>
            <p:cNvPr id="9" name="íSliḋe"/>
            <p:cNvSpPr/>
            <p:nvPr/>
          </p:nvSpPr>
          <p:spPr>
            <a:xfrm>
              <a:off x="1660132" y="1952564"/>
              <a:ext cx="1438201" cy="1438201"/>
            </a:xfrm>
            <a:prstGeom prst="ellipse">
              <a:avLst/>
            </a:prstGeom>
            <a:noFill/>
            <a:ln w="50800" cmpd="dbl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明确需求</a:t>
              </a:r>
            </a:p>
          </p:txBody>
        </p:sp>
        <p:sp>
          <p:nvSpPr>
            <p:cNvPr id="10" name="islïdé"/>
            <p:cNvSpPr/>
            <p:nvPr/>
          </p:nvSpPr>
          <p:spPr bwMode="auto">
            <a:xfrm>
              <a:off x="2085441" y="2204592"/>
              <a:ext cx="708177" cy="583739"/>
            </a:xfrm>
            <a:custGeom>
              <a:avLst/>
              <a:gdLst>
                <a:gd name="connsiteX0" fmla="*/ 121375 w 708177"/>
                <a:gd name="connsiteY0" fmla="*/ 298764 h 583739"/>
                <a:gd name="connsiteX1" fmla="*/ 418606 w 708177"/>
                <a:gd name="connsiteY1" fmla="*/ 298764 h 583739"/>
                <a:gd name="connsiteX2" fmla="*/ 418606 w 708177"/>
                <a:gd name="connsiteY2" fmla="*/ 346260 h 583739"/>
                <a:gd name="connsiteX3" fmla="*/ 368046 w 708177"/>
                <a:gd name="connsiteY3" fmla="*/ 346260 h 583739"/>
                <a:gd name="connsiteX4" fmla="*/ 368046 w 708177"/>
                <a:gd name="connsiteY4" fmla="*/ 579143 h 583739"/>
                <a:gd name="connsiteX5" fmla="*/ 150485 w 708177"/>
                <a:gd name="connsiteY5" fmla="*/ 579143 h 583739"/>
                <a:gd name="connsiteX6" fmla="*/ 150485 w 708177"/>
                <a:gd name="connsiteY6" fmla="*/ 346260 h 583739"/>
                <a:gd name="connsiteX7" fmla="*/ 121375 w 708177"/>
                <a:gd name="connsiteY7" fmla="*/ 346260 h 583739"/>
                <a:gd name="connsiteX8" fmla="*/ 693537 w 708177"/>
                <a:gd name="connsiteY8" fmla="*/ 243608 h 583739"/>
                <a:gd name="connsiteX9" fmla="*/ 708177 w 708177"/>
                <a:gd name="connsiteY9" fmla="*/ 262093 h 583739"/>
                <a:gd name="connsiteX10" fmla="*/ 704517 w 708177"/>
                <a:gd name="connsiteY10" fmla="*/ 262093 h 583739"/>
                <a:gd name="connsiteX11" fmla="*/ 631316 w 708177"/>
                <a:gd name="connsiteY11" fmla="*/ 432159 h 583739"/>
                <a:gd name="connsiteX12" fmla="*/ 627655 w 708177"/>
                <a:gd name="connsiteY12" fmla="*/ 443250 h 583739"/>
                <a:gd name="connsiteX13" fmla="*/ 620335 w 708177"/>
                <a:gd name="connsiteY13" fmla="*/ 439553 h 583739"/>
                <a:gd name="connsiteX14" fmla="*/ 602035 w 708177"/>
                <a:gd name="connsiteY14" fmla="*/ 435856 h 583739"/>
                <a:gd name="connsiteX15" fmla="*/ 591055 w 708177"/>
                <a:gd name="connsiteY15" fmla="*/ 439553 h 583739"/>
                <a:gd name="connsiteX16" fmla="*/ 591055 w 708177"/>
                <a:gd name="connsiteY16" fmla="*/ 543071 h 583739"/>
                <a:gd name="connsiteX17" fmla="*/ 620335 w 708177"/>
                <a:gd name="connsiteY17" fmla="*/ 565254 h 583739"/>
                <a:gd name="connsiteX18" fmla="*/ 609355 w 708177"/>
                <a:gd name="connsiteY18" fmla="*/ 583739 h 583739"/>
                <a:gd name="connsiteX19" fmla="*/ 580075 w 708177"/>
                <a:gd name="connsiteY19" fmla="*/ 561557 h 583739"/>
                <a:gd name="connsiteX20" fmla="*/ 550794 w 708177"/>
                <a:gd name="connsiteY20" fmla="*/ 576345 h 583739"/>
                <a:gd name="connsiteX21" fmla="*/ 543474 w 708177"/>
                <a:gd name="connsiteY21" fmla="*/ 557860 h 583739"/>
                <a:gd name="connsiteX22" fmla="*/ 572754 w 708177"/>
                <a:gd name="connsiteY22" fmla="*/ 543071 h 583739"/>
                <a:gd name="connsiteX23" fmla="*/ 572754 w 708177"/>
                <a:gd name="connsiteY23" fmla="*/ 443250 h 583739"/>
                <a:gd name="connsiteX24" fmla="*/ 525173 w 708177"/>
                <a:gd name="connsiteY24" fmla="*/ 469130 h 583739"/>
                <a:gd name="connsiteX25" fmla="*/ 521513 w 708177"/>
                <a:gd name="connsiteY25" fmla="*/ 469130 h 583739"/>
                <a:gd name="connsiteX26" fmla="*/ 510533 w 708177"/>
                <a:gd name="connsiteY26" fmla="*/ 454341 h 583739"/>
                <a:gd name="connsiteX27" fmla="*/ 514193 w 708177"/>
                <a:gd name="connsiteY27" fmla="*/ 450644 h 583739"/>
                <a:gd name="connsiteX28" fmla="*/ 602035 w 708177"/>
                <a:gd name="connsiteY28" fmla="*/ 417371 h 583739"/>
                <a:gd name="connsiteX29" fmla="*/ 616675 w 708177"/>
                <a:gd name="connsiteY29" fmla="*/ 417371 h 583739"/>
                <a:gd name="connsiteX30" fmla="*/ 689877 w 708177"/>
                <a:gd name="connsiteY30" fmla="*/ 247305 h 583739"/>
                <a:gd name="connsiteX31" fmla="*/ 693537 w 708177"/>
                <a:gd name="connsiteY31" fmla="*/ 243608 h 583739"/>
                <a:gd name="connsiteX32" fmla="*/ 70046 w 708177"/>
                <a:gd name="connsiteY32" fmla="*/ 114004 h 583739"/>
                <a:gd name="connsiteX33" fmla="*/ 110600 w 708177"/>
                <a:gd name="connsiteY33" fmla="*/ 176761 h 583739"/>
                <a:gd name="connsiteX34" fmla="*/ 103226 w 708177"/>
                <a:gd name="connsiteY34" fmla="*/ 213677 h 583739"/>
                <a:gd name="connsiteX35" fmla="*/ 176960 w 708177"/>
                <a:gd name="connsiteY35" fmla="*/ 209985 h 583739"/>
                <a:gd name="connsiteX36" fmla="*/ 206453 w 708177"/>
                <a:gd name="connsiteY36" fmla="*/ 257976 h 583739"/>
                <a:gd name="connsiteX37" fmla="*/ 92166 w 708177"/>
                <a:gd name="connsiteY37" fmla="*/ 272742 h 583739"/>
                <a:gd name="connsiteX38" fmla="*/ 88480 w 708177"/>
                <a:gd name="connsiteY38" fmla="*/ 353957 h 583739"/>
                <a:gd name="connsiteX39" fmla="*/ 84793 w 708177"/>
                <a:gd name="connsiteY39" fmla="*/ 376106 h 583739"/>
                <a:gd name="connsiteX40" fmla="*/ 73733 w 708177"/>
                <a:gd name="connsiteY40" fmla="*/ 376106 h 583739"/>
                <a:gd name="connsiteX41" fmla="*/ 73733 w 708177"/>
                <a:gd name="connsiteY41" fmla="*/ 545918 h 583739"/>
                <a:gd name="connsiteX42" fmla="*/ 22120 w 708177"/>
                <a:gd name="connsiteY42" fmla="*/ 545918 h 583739"/>
                <a:gd name="connsiteX43" fmla="*/ 22120 w 708177"/>
                <a:gd name="connsiteY43" fmla="*/ 383489 h 583739"/>
                <a:gd name="connsiteX44" fmla="*/ 0 w 708177"/>
                <a:gd name="connsiteY44" fmla="*/ 239518 h 583739"/>
                <a:gd name="connsiteX45" fmla="*/ 18433 w 708177"/>
                <a:gd name="connsiteY45" fmla="*/ 128771 h 583739"/>
                <a:gd name="connsiteX46" fmla="*/ 25806 w 708177"/>
                <a:gd name="connsiteY46" fmla="*/ 125079 h 583739"/>
                <a:gd name="connsiteX47" fmla="*/ 70046 w 708177"/>
                <a:gd name="connsiteY47" fmla="*/ 114004 h 583739"/>
                <a:gd name="connsiteX48" fmla="*/ 320220 w 708177"/>
                <a:gd name="connsiteY48" fmla="*/ 78139 h 583739"/>
                <a:gd name="connsiteX49" fmla="*/ 430189 w 708177"/>
                <a:gd name="connsiteY49" fmla="*/ 181346 h 583739"/>
                <a:gd name="connsiteX50" fmla="*/ 452183 w 708177"/>
                <a:gd name="connsiteY50" fmla="*/ 177660 h 583739"/>
                <a:gd name="connsiteX51" fmla="*/ 569484 w 708177"/>
                <a:gd name="connsiteY51" fmla="*/ 199776 h 583739"/>
                <a:gd name="connsiteX52" fmla="*/ 584146 w 708177"/>
                <a:gd name="connsiteY52" fmla="*/ 181346 h 583739"/>
                <a:gd name="connsiteX53" fmla="*/ 661125 w 708177"/>
                <a:gd name="connsiteY53" fmla="*/ 255065 h 583739"/>
                <a:gd name="connsiteX54" fmla="*/ 620803 w 708177"/>
                <a:gd name="connsiteY54" fmla="*/ 358273 h 583739"/>
                <a:gd name="connsiteX55" fmla="*/ 569484 w 708177"/>
                <a:gd name="connsiteY55" fmla="*/ 409877 h 583739"/>
                <a:gd name="connsiteX56" fmla="*/ 452183 w 708177"/>
                <a:gd name="connsiteY56" fmla="*/ 542571 h 583739"/>
                <a:gd name="connsiteX57" fmla="*/ 386202 w 708177"/>
                <a:gd name="connsiteY57" fmla="*/ 542571 h 583739"/>
                <a:gd name="connsiteX58" fmla="*/ 514499 w 708177"/>
                <a:gd name="connsiteY58" fmla="*/ 354587 h 583739"/>
                <a:gd name="connsiteX59" fmla="*/ 540159 w 708177"/>
                <a:gd name="connsiteY59" fmla="*/ 255065 h 583739"/>
                <a:gd name="connsiteX60" fmla="*/ 437521 w 708177"/>
                <a:gd name="connsiteY60" fmla="*/ 232950 h 583739"/>
                <a:gd name="connsiteX61" fmla="*/ 419193 w 708177"/>
                <a:gd name="connsiteY61" fmla="*/ 192404 h 583739"/>
                <a:gd name="connsiteX62" fmla="*/ 312889 w 708177"/>
                <a:gd name="connsiteY62" fmla="*/ 89197 h 583739"/>
                <a:gd name="connsiteX63" fmla="*/ 320220 w 708177"/>
                <a:gd name="connsiteY63" fmla="*/ 78139 h 583739"/>
                <a:gd name="connsiteX64" fmla="*/ 622378 w 708177"/>
                <a:gd name="connsiteY64" fmla="*/ 52092 h 583739"/>
                <a:gd name="connsiteX65" fmla="*/ 676002 w 708177"/>
                <a:gd name="connsiteY65" fmla="*/ 105717 h 583739"/>
                <a:gd name="connsiteX66" fmla="*/ 622378 w 708177"/>
                <a:gd name="connsiteY66" fmla="*/ 159342 h 583739"/>
                <a:gd name="connsiteX67" fmla="*/ 568754 w 708177"/>
                <a:gd name="connsiteY67" fmla="*/ 105717 h 583739"/>
                <a:gd name="connsiteX68" fmla="*/ 622378 w 708177"/>
                <a:gd name="connsiteY68" fmla="*/ 52092 h 583739"/>
                <a:gd name="connsiteX69" fmla="*/ 90395 w 708177"/>
                <a:gd name="connsiteY69" fmla="*/ 0 h 583739"/>
                <a:gd name="connsiteX70" fmla="*/ 144019 w 708177"/>
                <a:gd name="connsiteY70" fmla="*/ 52092 h 583739"/>
                <a:gd name="connsiteX71" fmla="*/ 90395 w 708177"/>
                <a:gd name="connsiteY71" fmla="*/ 104184 h 583739"/>
                <a:gd name="connsiteX72" fmla="*/ 36771 w 708177"/>
                <a:gd name="connsiteY72" fmla="*/ 52092 h 583739"/>
                <a:gd name="connsiteX73" fmla="*/ 90395 w 708177"/>
                <a:gd name="connsiteY73" fmla="*/ 0 h 5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08177" h="583739">
                  <a:moveTo>
                    <a:pt x="121375" y="298764"/>
                  </a:moveTo>
                  <a:lnTo>
                    <a:pt x="418606" y="298764"/>
                  </a:lnTo>
                  <a:lnTo>
                    <a:pt x="418606" y="346260"/>
                  </a:lnTo>
                  <a:lnTo>
                    <a:pt x="368046" y="346260"/>
                  </a:lnTo>
                  <a:lnTo>
                    <a:pt x="368046" y="579143"/>
                  </a:lnTo>
                  <a:lnTo>
                    <a:pt x="150485" y="579143"/>
                  </a:lnTo>
                  <a:lnTo>
                    <a:pt x="150485" y="346260"/>
                  </a:lnTo>
                  <a:lnTo>
                    <a:pt x="121375" y="346260"/>
                  </a:lnTo>
                  <a:close/>
                  <a:moveTo>
                    <a:pt x="693537" y="243608"/>
                  </a:moveTo>
                  <a:lnTo>
                    <a:pt x="708177" y="262093"/>
                  </a:lnTo>
                  <a:cubicBezTo>
                    <a:pt x="708177" y="262093"/>
                    <a:pt x="708177" y="262093"/>
                    <a:pt x="704517" y="262093"/>
                  </a:cubicBezTo>
                  <a:cubicBezTo>
                    <a:pt x="682557" y="284276"/>
                    <a:pt x="645956" y="376703"/>
                    <a:pt x="631316" y="432159"/>
                  </a:cubicBezTo>
                  <a:cubicBezTo>
                    <a:pt x="631316" y="432159"/>
                    <a:pt x="631316" y="432159"/>
                    <a:pt x="627655" y="443250"/>
                  </a:cubicBezTo>
                  <a:cubicBezTo>
                    <a:pt x="627655" y="443250"/>
                    <a:pt x="627655" y="443250"/>
                    <a:pt x="620335" y="439553"/>
                  </a:cubicBezTo>
                  <a:cubicBezTo>
                    <a:pt x="613015" y="439553"/>
                    <a:pt x="609355" y="435856"/>
                    <a:pt x="602035" y="435856"/>
                  </a:cubicBezTo>
                  <a:cubicBezTo>
                    <a:pt x="598375" y="435856"/>
                    <a:pt x="594715" y="439553"/>
                    <a:pt x="591055" y="439553"/>
                  </a:cubicBezTo>
                  <a:cubicBezTo>
                    <a:pt x="591055" y="439553"/>
                    <a:pt x="591055" y="439553"/>
                    <a:pt x="591055" y="543071"/>
                  </a:cubicBezTo>
                  <a:cubicBezTo>
                    <a:pt x="591055" y="543071"/>
                    <a:pt x="591055" y="543071"/>
                    <a:pt x="620335" y="565254"/>
                  </a:cubicBezTo>
                  <a:cubicBezTo>
                    <a:pt x="620335" y="565254"/>
                    <a:pt x="620335" y="565254"/>
                    <a:pt x="609355" y="583739"/>
                  </a:cubicBezTo>
                  <a:cubicBezTo>
                    <a:pt x="609355" y="583739"/>
                    <a:pt x="609355" y="583739"/>
                    <a:pt x="580075" y="561557"/>
                  </a:cubicBezTo>
                  <a:cubicBezTo>
                    <a:pt x="580075" y="561557"/>
                    <a:pt x="580075" y="561557"/>
                    <a:pt x="550794" y="576345"/>
                  </a:cubicBezTo>
                  <a:cubicBezTo>
                    <a:pt x="550794" y="576345"/>
                    <a:pt x="550794" y="576345"/>
                    <a:pt x="543474" y="557860"/>
                  </a:cubicBezTo>
                  <a:cubicBezTo>
                    <a:pt x="543474" y="557860"/>
                    <a:pt x="543474" y="557860"/>
                    <a:pt x="572754" y="543071"/>
                  </a:cubicBezTo>
                  <a:cubicBezTo>
                    <a:pt x="572754" y="543071"/>
                    <a:pt x="572754" y="543071"/>
                    <a:pt x="572754" y="443250"/>
                  </a:cubicBezTo>
                  <a:cubicBezTo>
                    <a:pt x="547134" y="450644"/>
                    <a:pt x="525173" y="469130"/>
                    <a:pt x="525173" y="469130"/>
                  </a:cubicBezTo>
                  <a:cubicBezTo>
                    <a:pt x="525173" y="469130"/>
                    <a:pt x="525173" y="469130"/>
                    <a:pt x="521513" y="469130"/>
                  </a:cubicBezTo>
                  <a:cubicBezTo>
                    <a:pt x="521513" y="469130"/>
                    <a:pt x="521513" y="469130"/>
                    <a:pt x="510533" y="454341"/>
                  </a:cubicBezTo>
                  <a:cubicBezTo>
                    <a:pt x="510533" y="454341"/>
                    <a:pt x="510533" y="454341"/>
                    <a:pt x="514193" y="450644"/>
                  </a:cubicBezTo>
                  <a:cubicBezTo>
                    <a:pt x="514193" y="450644"/>
                    <a:pt x="558114" y="417371"/>
                    <a:pt x="602035" y="417371"/>
                  </a:cubicBezTo>
                  <a:cubicBezTo>
                    <a:pt x="605695" y="417371"/>
                    <a:pt x="609355" y="417371"/>
                    <a:pt x="616675" y="417371"/>
                  </a:cubicBezTo>
                  <a:cubicBezTo>
                    <a:pt x="627655" y="380400"/>
                    <a:pt x="660596" y="273184"/>
                    <a:pt x="689877" y="247305"/>
                  </a:cubicBezTo>
                  <a:cubicBezTo>
                    <a:pt x="689877" y="247305"/>
                    <a:pt x="689877" y="247305"/>
                    <a:pt x="693537" y="243608"/>
                  </a:cubicBezTo>
                  <a:close/>
                  <a:moveTo>
                    <a:pt x="70046" y="114004"/>
                  </a:moveTo>
                  <a:cubicBezTo>
                    <a:pt x="95853" y="117696"/>
                    <a:pt x="121660" y="147229"/>
                    <a:pt x="110600" y="176761"/>
                  </a:cubicBezTo>
                  <a:cubicBezTo>
                    <a:pt x="106913" y="187836"/>
                    <a:pt x="106913" y="202602"/>
                    <a:pt x="103226" y="213677"/>
                  </a:cubicBezTo>
                  <a:cubicBezTo>
                    <a:pt x="125346" y="224751"/>
                    <a:pt x="147466" y="224751"/>
                    <a:pt x="176960" y="209985"/>
                  </a:cubicBezTo>
                  <a:cubicBezTo>
                    <a:pt x="210140" y="195219"/>
                    <a:pt x="235946" y="243209"/>
                    <a:pt x="206453" y="257976"/>
                  </a:cubicBezTo>
                  <a:cubicBezTo>
                    <a:pt x="165900" y="280125"/>
                    <a:pt x="129033" y="283817"/>
                    <a:pt x="92166" y="272742"/>
                  </a:cubicBezTo>
                  <a:cubicBezTo>
                    <a:pt x="92166" y="298583"/>
                    <a:pt x="88480" y="324424"/>
                    <a:pt x="88480" y="353957"/>
                  </a:cubicBezTo>
                  <a:cubicBezTo>
                    <a:pt x="88480" y="361340"/>
                    <a:pt x="84793" y="368723"/>
                    <a:pt x="84793" y="376106"/>
                  </a:cubicBezTo>
                  <a:cubicBezTo>
                    <a:pt x="84793" y="376106"/>
                    <a:pt x="84793" y="376106"/>
                    <a:pt x="73733" y="376106"/>
                  </a:cubicBezTo>
                  <a:cubicBezTo>
                    <a:pt x="73733" y="376106"/>
                    <a:pt x="73733" y="376106"/>
                    <a:pt x="73733" y="545918"/>
                  </a:cubicBezTo>
                  <a:cubicBezTo>
                    <a:pt x="73733" y="579142"/>
                    <a:pt x="22120" y="579142"/>
                    <a:pt x="22120" y="545918"/>
                  </a:cubicBezTo>
                  <a:cubicBezTo>
                    <a:pt x="22120" y="545918"/>
                    <a:pt x="22120" y="545918"/>
                    <a:pt x="22120" y="383489"/>
                  </a:cubicBezTo>
                  <a:cubicBezTo>
                    <a:pt x="11060" y="379798"/>
                    <a:pt x="0" y="350265"/>
                    <a:pt x="0" y="239518"/>
                  </a:cubicBezTo>
                  <a:cubicBezTo>
                    <a:pt x="0" y="239518"/>
                    <a:pt x="7373" y="169378"/>
                    <a:pt x="18433" y="128771"/>
                  </a:cubicBezTo>
                  <a:cubicBezTo>
                    <a:pt x="18433" y="128771"/>
                    <a:pt x="22120" y="125079"/>
                    <a:pt x="25806" y="125079"/>
                  </a:cubicBezTo>
                  <a:cubicBezTo>
                    <a:pt x="36866" y="114004"/>
                    <a:pt x="51613" y="110313"/>
                    <a:pt x="70046" y="114004"/>
                  </a:cubicBezTo>
                  <a:close/>
                  <a:moveTo>
                    <a:pt x="320220" y="78139"/>
                  </a:moveTo>
                  <a:cubicBezTo>
                    <a:pt x="320220" y="78139"/>
                    <a:pt x="320220" y="78139"/>
                    <a:pt x="430189" y="181346"/>
                  </a:cubicBezTo>
                  <a:cubicBezTo>
                    <a:pt x="433855" y="177660"/>
                    <a:pt x="441186" y="173974"/>
                    <a:pt x="452183" y="177660"/>
                  </a:cubicBezTo>
                  <a:cubicBezTo>
                    <a:pt x="488840" y="192404"/>
                    <a:pt x="529162" y="196090"/>
                    <a:pt x="569484" y="199776"/>
                  </a:cubicBezTo>
                  <a:cubicBezTo>
                    <a:pt x="573149" y="196090"/>
                    <a:pt x="580481" y="188718"/>
                    <a:pt x="584146" y="181346"/>
                  </a:cubicBezTo>
                  <a:cubicBezTo>
                    <a:pt x="631799" y="133428"/>
                    <a:pt x="705112" y="207148"/>
                    <a:pt x="661125" y="255065"/>
                  </a:cubicBezTo>
                  <a:cubicBezTo>
                    <a:pt x="631799" y="284553"/>
                    <a:pt x="620803" y="321413"/>
                    <a:pt x="620803" y="358273"/>
                  </a:cubicBezTo>
                  <a:cubicBezTo>
                    <a:pt x="617137" y="387761"/>
                    <a:pt x="598809" y="409877"/>
                    <a:pt x="569484" y="409877"/>
                  </a:cubicBezTo>
                  <a:cubicBezTo>
                    <a:pt x="503502" y="424620"/>
                    <a:pt x="463180" y="472538"/>
                    <a:pt x="452183" y="542571"/>
                  </a:cubicBezTo>
                  <a:cubicBezTo>
                    <a:pt x="448518" y="586803"/>
                    <a:pt x="378871" y="586803"/>
                    <a:pt x="386202" y="542571"/>
                  </a:cubicBezTo>
                  <a:cubicBezTo>
                    <a:pt x="397199" y="454108"/>
                    <a:pt x="437521" y="384075"/>
                    <a:pt x="514499" y="354587"/>
                  </a:cubicBezTo>
                  <a:cubicBezTo>
                    <a:pt x="518165" y="317727"/>
                    <a:pt x="525496" y="284553"/>
                    <a:pt x="540159" y="255065"/>
                  </a:cubicBezTo>
                  <a:cubicBezTo>
                    <a:pt x="503502" y="251380"/>
                    <a:pt x="470511" y="244008"/>
                    <a:pt x="437521" y="232950"/>
                  </a:cubicBezTo>
                  <a:cubicBezTo>
                    <a:pt x="415527" y="225578"/>
                    <a:pt x="411861" y="207148"/>
                    <a:pt x="419193" y="192404"/>
                  </a:cubicBezTo>
                  <a:cubicBezTo>
                    <a:pt x="419193" y="192404"/>
                    <a:pt x="419193" y="192404"/>
                    <a:pt x="312889" y="89197"/>
                  </a:cubicBezTo>
                  <a:cubicBezTo>
                    <a:pt x="312889" y="89197"/>
                    <a:pt x="312889" y="89197"/>
                    <a:pt x="320220" y="78139"/>
                  </a:cubicBezTo>
                  <a:close/>
                  <a:moveTo>
                    <a:pt x="622378" y="52092"/>
                  </a:moveTo>
                  <a:cubicBezTo>
                    <a:pt x="651994" y="52092"/>
                    <a:pt x="676002" y="76101"/>
                    <a:pt x="676002" y="105717"/>
                  </a:cubicBezTo>
                  <a:cubicBezTo>
                    <a:pt x="676002" y="135333"/>
                    <a:pt x="651994" y="159342"/>
                    <a:pt x="622378" y="159342"/>
                  </a:cubicBezTo>
                  <a:cubicBezTo>
                    <a:pt x="592762" y="159342"/>
                    <a:pt x="568754" y="135333"/>
                    <a:pt x="568754" y="105717"/>
                  </a:cubicBezTo>
                  <a:cubicBezTo>
                    <a:pt x="568754" y="76101"/>
                    <a:pt x="592762" y="52092"/>
                    <a:pt x="622378" y="52092"/>
                  </a:cubicBezTo>
                  <a:close/>
                  <a:moveTo>
                    <a:pt x="90395" y="0"/>
                  </a:moveTo>
                  <a:cubicBezTo>
                    <a:pt x="120011" y="0"/>
                    <a:pt x="144019" y="23322"/>
                    <a:pt x="144019" y="52092"/>
                  </a:cubicBezTo>
                  <a:cubicBezTo>
                    <a:pt x="144019" y="80862"/>
                    <a:pt x="120011" y="104184"/>
                    <a:pt x="90395" y="104184"/>
                  </a:cubicBezTo>
                  <a:cubicBezTo>
                    <a:pt x="60779" y="104184"/>
                    <a:pt x="36771" y="80862"/>
                    <a:pt x="36771" y="52092"/>
                  </a:cubicBezTo>
                  <a:cubicBezTo>
                    <a:pt x="36771" y="23322"/>
                    <a:pt x="60779" y="0"/>
                    <a:pt x="9039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 b="1"/>
            </a:p>
          </p:txBody>
        </p:sp>
      </p:grpSp>
      <p:grpSp>
        <p:nvGrpSpPr>
          <p:cNvPr id="105" name="iśļïḍê"/>
          <p:cNvGrpSpPr/>
          <p:nvPr/>
        </p:nvGrpSpPr>
        <p:grpSpPr>
          <a:xfrm>
            <a:off x="1006193" y="2901203"/>
            <a:ext cx="914400" cy="914400"/>
            <a:chOff x="3204008" y="3744000"/>
            <a:chExt cx="914400" cy="914400"/>
          </a:xfrm>
        </p:grpSpPr>
        <p:sp>
          <p:nvSpPr>
            <p:cNvPr id="106" name="ïṡlïḍè"/>
            <p:cNvSpPr/>
            <p:nvPr/>
          </p:nvSpPr>
          <p:spPr>
            <a:xfrm>
              <a:off x="3204008" y="3744000"/>
              <a:ext cx="914400" cy="914400"/>
            </a:xfrm>
            <a:prstGeom prst="roundRect">
              <a:avLst>
                <a:gd name="adj" fmla="val 6202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líde"/>
            <p:cNvSpPr/>
            <p:nvPr/>
          </p:nvSpPr>
          <p:spPr bwMode="auto">
            <a:xfrm>
              <a:off x="3471637" y="4010674"/>
              <a:ext cx="379143" cy="381053"/>
            </a:xfrm>
            <a:custGeom>
              <a:avLst/>
              <a:gdLst>
                <a:gd name="connsiteX0" fmla="*/ 334847 w 505454"/>
                <a:gd name="connsiteY0" fmla="*/ 401053 h 508000"/>
                <a:gd name="connsiteX1" fmla="*/ 334847 w 505454"/>
                <a:gd name="connsiteY1" fmla="*/ 420150 h 508000"/>
                <a:gd name="connsiteX2" fmla="*/ 432883 w 505454"/>
                <a:gd name="connsiteY2" fmla="*/ 420150 h 508000"/>
                <a:gd name="connsiteX3" fmla="*/ 432883 w 505454"/>
                <a:gd name="connsiteY3" fmla="*/ 401053 h 508000"/>
                <a:gd name="connsiteX4" fmla="*/ 334847 w 505454"/>
                <a:gd name="connsiteY4" fmla="*/ 352672 h 508000"/>
                <a:gd name="connsiteX5" fmla="*/ 334847 w 505454"/>
                <a:gd name="connsiteY5" fmla="*/ 370496 h 508000"/>
                <a:gd name="connsiteX6" fmla="*/ 432883 w 505454"/>
                <a:gd name="connsiteY6" fmla="*/ 370496 h 508000"/>
                <a:gd name="connsiteX7" fmla="*/ 432883 w 505454"/>
                <a:gd name="connsiteY7" fmla="*/ 352672 h 508000"/>
                <a:gd name="connsiteX8" fmla="*/ 95489 w 505454"/>
                <a:gd name="connsiteY8" fmla="*/ 343759 h 508000"/>
                <a:gd name="connsiteX9" fmla="*/ 80210 w 505454"/>
                <a:gd name="connsiteY9" fmla="*/ 359038 h 508000"/>
                <a:gd name="connsiteX10" fmla="*/ 108220 w 505454"/>
                <a:gd name="connsiteY10" fmla="*/ 385774 h 508000"/>
                <a:gd name="connsiteX11" fmla="*/ 80210 w 505454"/>
                <a:gd name="connsiteY11" fmla="*/ 413784 h 508000"/>
                <a:gd name="connsiteX12" fmla="*/ 95489 w 505454"/>
                <a:gd name="connsiteY12" fmla="*/ 429063 h 508000"/>
                <a:gd name="connsiteX13" fmla="*/ 123499 w 505454"/>
                <a:gd name="connsiteY13" fmla="*/ 398506 h 508000"/>
                <a:gd name="connsiteX14" fmla="*/ 150236 w 505454"/>
                <a:gd name="connsiteY14" fmla="*/ 429063 h 508000"/>
                <a:gd name="connsiteX15" fmla="*/ 162968 w 505454"/>
                <a:gd name="connsiteY15" fmla="*/ 413784 h 508000"/>
                <a:gd name="connsiteX16" fmla="*/ 134958 w 505454"/>
                <a:gd name="connsiteY16" fmla="*/ 385774 h 508000"/>
                <a:gd name="connsiteX17" fmla="*/ 162968 w 505454"/>
                <a:gd name="connsiteY17" fmla="*/ 359038 h 508000"/>
                <a:gd name="connsiteX18" fmla="*/ 150236 w 505454"/>
                <a:gd name="connsiteY18" fmla="*/ 343759 h 508000"/>
                <a:gd name="connsiteX19" fmla="*/ 123499 w 505454"/>
                <a:gd name="connsiteY19" fmla="*/ 370496 h 508000"/>
                <a:gd name="connsiteX20" fmla="*/ 0 w 505454"/>
                <a:gd name="connsiteY20" fmla="*/ 266095 h 508000"/>
                <a:gd name="connsiteX21" fmla="*/ 241905 w 505454"/>
                <a:gd name="connsiteY21" fmla="*/ 266095 h 508000"/>
                <a:gd name="connsiteX22" fmla="*/ 241905 w 505454"/>
                <a:gd name="connsiteY22" fmla="*/ 508000 h 508000"/>
                <a:gd name="connsiteX23" fmla="*/ 0 w 505454"/>
                <a:gd name="connsiteY23" fmla="*/ 508000 h 508000"/>
                <a:gd name="connsiteX24" fmla="*/ 263549 w 505454"/>
                <a:gd name="connsiteY24" fmla="*/ 263549 h 508000"/>
                <a:gd name="connsiteX25" fmla="*/ 505454 w 505454"/>
                <a:gd name="connsiteY25" fmla="*/ 263549 h 508000"/>
                <a:gd name="connsiteX26" fmla="*/ 505454 w 505454"/>
                <a:gd name="connsiteY26" fmla="*/ 508000 h 508000"/>
                <a:gd name="connsiteX27" fmla="*/ 263549 w 505454"/>
                <a:gd name="connsiteY27" fmla="*/ 508000 h 508000"/>
                <a:gd name="connsiteX28" fmla="*/ 337394 w 505454"/>
                <a:gd name="connsiteY28" fmla="*/ 113313 h 508000"/>
                <a:gd name="connsiteX29" fmla="*/ 337394 w 505454"/>
                <a:gd name="connsiteY29" fmla="*/ 132411 h 508000"/>
                <a:gd name="connsiteX30" fmla="*/ 435429 w 505454"/>
                <a:gd name="connsiteY30" fmla="*/ 132411 h 508000"/>
                <a:gd name="connsiteX31" fmla="*/ 435429 w 505454"/>
                <a:gd name="connsiteY31" fmla="*/ 113313 h 508000"/>
                <a:gd name="connsiteX32" fmla="*/ 110767 w 505454"/>
                <a:gd name="connsiteY32" fmla="*/ 73844 h 508000"/>
                <a:gd name="connsiteX33" fmla="*/ 110767 w 505454"/>
                <a:gd name="connsiteY33" fmla="*/ 110767 h 508000"/>
                <a:gd name="connsiteX34" fmla="*/ 73844 w 505454"/>
                <a:gd name="connsiteY34" fmla="*/ 110767 h 508000"/>
                <a:gd name="connsiteX35" fmla="*/ 73844 w 505454"/>
                <a:gd name="connsiteY35" fmla="*/ 132411 h 508000"/>
                <a:gd name="connsiteX36" fmla="*/ 110767 w 505454"/>
                <a:gd name="connsiteY36" fmla="*/ 132411 h 508000"/>
                <a:gd name="connsiteX37" fmla="*/ 110767 w 505454"/>
                <a:gd name="connsiteY37" fmla="*/ 171879 h 508000"/>
                <a:gd name="connsiteX38" fmla="*/ 132411 w 505454"/>
                <a:gd name="connsiteY38" fmla="*/ 171879 h 508000"/>
                <a:gd name="connsiteX39" fmla="*/ 132411 w 505454"/>
                <a:gd name="connsiteY39" fmla="*/ 132411 h 508000"/>
                <a:gd name="connsiteX40" fmla="*/ 171880 w 505454"/>
                <a:gd name="connsiteY40" fmla="*/ 132411 h 508000"/>
                <a:gd name="connsiteX41" fmla="*/ 171880 w 505454"/>
                <a:gd name="connsiteY41" fmla="*/ 110767 h 508000"/>
                <a:gd name="connsiteX42" fmla="*/ 132411 w 505454"/>
                <a:gd name="connsiteY42" fmla="*/ 110767 h 508000"/>
                <a:gd name="connsiteX43" fmla="*/ 132411 w 505454"/>
                <a:gd name="connsiteY43" fmla="*/ 73844 h 508000"/>
                <a:gd name="connsiteX44" fmla="*/ 263549 w 505454"/>
                <a:gd name="connsiteY44" fmla="*/ 0 h 508000"/>
                <a:gd name="connsiteX45" fmla="*/ 505454 w 505454"/>
                <a:gd name="connsiteY45" fmla="*/ 0 h 508000"/>
                <a:gd name="connsiteX46" fmla="*/ 505454 w 505454"/>
                <a:gd name="connsiteY46" fmla="*/ 241905 h 508000"/>
                <a:gd name="connsiteX47" fmla="*/ 263549 w 505454"/>
                <a:gd name="connsiteY47" fmla="*/ 241905 h 508000"/>
                <a:gd name="connsiteX48" fmla="*/ 0 w 505454"/>
                <a:gd name="connsiteY48" fmla="*/ 0 h 508000"/>
                <a:gd name="connsiteX49" fmla="*/ 241905 w 505454"/>
                <a:gd name="connsiteY49" fmla="*/ 0 h 508000"/>
                <a:gd name="connsiteX50" fmla="*/ 241905 w 505454"/>
                <a:gd name="connsiteY50" fmla="*/ 245724 h 508000"/>
                <a:gd name="connsiteX51" fmla="*/ 0 w 505454"/>
                <a:gd name="connsiteY51" fmla="*/ 245724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5454" h="508000">
                  <a:moveTo>
                    <a:pt x="334847" y="401053"/>
                  </a:moveTo>
                  <a:lnTo>
                    <a:pt x="334847" y="420150"/>
                  </a:lnTo>
                  <a:lnTo>
                    <a:pt x="432883" y="420150"/>
                  </a:lnTo>
                  <a:lnTo>
                    <a:pt x="432883" y="401053"/>
                  </a:lnTo>
                  <a:close/>
                  <a:moveTo>
                    <a:pt x="334847" y="352672"/>
                  </a:moveTo>
                  <a:lnTo>
                    <a:pt x="334847" y="370496"/>
                  </a:lnTo>
                  <a:lnTo>
                    <a:pt x="432883" y="370496"/>
                  </a:lnTo>
                  <a:lnTo>
                    <a:pt x="432883" y="352672"/>
                  </a:lnTo>
                  <a:close/>
                  <a:moveTo>
                    <a:pt x="95489" y="343759"/>
                  </a:moveTo>
                  <a:lnTo>
                    <a:pt x="80210" y="359038"/>
                  </a:lnTo>
                  <a:lnTo>
                    <a:pt x="108220" y="385774"/>
                  </a:lnTo>
                  <a:lnTo>
                    <a:pt x="80210" y="413784"/>
                  </a:lnTo>
                  <a:lnTo>
                    <a:pt x="95489" y="429063"/>
                  </a:lnTo>
                  <a:lnTo>
                    <a:pt x="123499" y="398506"/>
                  </a:lnTo>
                  <a:lnTo>
                    <a:pt x="150236" y="429063"/>
                  </a:lnTo>
                  <a:lnTo>
                    <a:pt x="162968" y="413784"/>
                  </a:lnTo>
                  <a:lnTo>
                    <a:pt x="134958" y="385774"/>
                  </a:lnTo>
                  <a:lnTo>
                    <a:pt x="162968" y="359038"/>
                  </a:lnTo>
                  <a:lnTo>
                    <a:pt x="150236" y="343759"/>
                  </a:lnTo>
                  <a:lnTo>
                    <a:pt x="123499" y="370496"/>
                  </a:lnTo>
                  <a:close/>
                  <a:moveTo>
                    <a:pt x="0" y="266095"/>
                  </a:moveTo>
                  <a:lnTo>
                    <a:pt x="241905" y="266095"/>
                  </a:lnTo>
                  <a:lnTo>
                    <a:pt x="241905" y="508000"/>
                  </a:lnTo>
                  <a:lnTo>
                    <a:pt x="0" y="508000"/>
                  </a:lnTo>
                  <a:close/>
                  <a:moveTo>
                    <a:pt x="263549" y="263549"/>
                  </a:moveTo>
                  <a:lnTo>
                    <a:pt x="505454" y="263549"/>
                  </a:lnTo>
                  <a:lnTo>
                    <a:pt x="505454" y="508000"/>
                  </a:lnTo>
                  <a:lnTo>
                    <a:pt x="263549" y="508000"/>
                  </a:lnTo>
                  <a:close/>
                  <a:moveTo>
                    <a:pt x="337394" y="113313"/>
                  </a:moveTo>
                  <a:lnTo>
                    <a:pt x="337394" y="132411"/>
                  </a:lnTo>
                  <a:lnTo>
                    <a:pt x="435429" y="132411"/>
                  </a:lnTo>
                  <a:lnTo>
                    <a:pt x="435429" y="113313"/>
                  </a:lnTo>
                  <a:close/>
                  <a:moveTo>
                    <a:pt x="110767" y="73844"/>
                  </a:moveTo>
                  <a:lnTo>
                    <a:pt x="110767" y="110767"/>
                  </a:lnTo>
                  <a:lnTo>
                    <a:pt x="73844" y="110767"/>
                  </a:lnTo>
                  <a:lnTo>
                    <a:pt x="73844" y="132411"/>
                  </a:lnTo>
                  <a:lnTo>
                    <a:pt x="110767" y="132411"/>
                  </a:lnTo>
                  <a:lnTo>
                    <a:pt x="110767" y="171879"/>
                  </a:lnTo>
                  <a:lnTo>
                    <a:pt x="132411" y="171879"/>
                  </a:lnTo>
                  <a:lnTo>
                    <a:pt x="132411" y="132411"/>
                  </a:lnTo>
                  <a:lnTo>
                    <a:pt x="171880" y="132411"/>
                  </a:lnTo>
                  <a:lnTo>
                    <a:pt x="171880" y="110767"/>
                  </a:lnTo>
                  <a:lnTo>
                    <a:pt x="132411" y="110767"/>
                  </a:lnTo>
                  <a:lnTo>
                    <a:pt x="132411" y="73844"/>
                  </a:lnTo>
                  <a:close/>
                  <a:moveTo>
                    <a:pt x="263549" y="0"/>
                  </a:moveTo>
                  <a:lnTo>
                    <a:pt x="505454" y="0"/>
                  </a:lnTo>
                  <a:lnTo>
                    <a:pt x="505454" y="241905"/>
                  </a:lnTo>
                  <a:lnTo>
                    <a:pt x="263549" y="241905"/>
                  </a:lnTo>
                  <a:close/>
                  <a:moveTo>
                    <a:pt x="0" y="0"/>
                  </a:moveTo>
                  <a:lnTo>
                    <a:pt x="241905" y="0"/>
                  </a:lnTo>
                  <a:lnTo>
                    <a:pt x="241905" y="245724"/>
                  </a:lnTo>
                  <a:lnTo>
                    <a:pt x="0" y="2457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8" name="íṥḷiḑê"/>
          <p:cNvSpPr txBox="1"/>
          <p:nvPr/>
        </p:nvSpPr>
        <p:spPr bwMode="auto">
          <a:xfrm>
            <a:off x="2022178" y="3006330"/>
            <a:ext cx="1126818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数据量大小</a:t>
            </a:r>
            <a:endParaRPr lang="en-US" altLang="zh-CN" sz="1800" b="1" dirty="0"/>
          </a:p>
        </p:txBody>
      </p:sp>
      <p:sp>
        <p:nvSpPr>
          <p:cNvPr id="109" name="íṥḷiḑê"/>
          <p:cNvSpPr txBox="1"/>
          <p:nvPr/>
        </p:nvSpPr>
        <p:spPr bwMode="auto">
          <a:xfrm>
            <a:off x="2032226" y="3358403"/>
            <a:ext cx="1126818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【</a:t>
            </a:r>
            <a:r>
              <a:rPr lang="zh-CN" altLang="en-US" sz="1800" b="1" dirty="0"/>
              <a:t>迁移时间</a:t>
            </a:r>
            <a:r>
              <a:rPr lang="en-US" altLang="zh-CN" sz="1800" b="1" dirty="0"/>
              <a:t>】</a:t>
            </a:r>
          </a:p>
        </p:txBody>
      </p:sp>
      <p:grpSp>
        <p:nvGrpSpPr>
          <p:cNvPr id="110" name="ïṩ1íḋé"/>
          <p:cNvGrpSpPr/>
          <p:nvPr/>
        </p:nvGrpSpPr>
        <p:grpSpPr>
          <a:xfrm>
            <a:off x="1006193" y="5206010"/>
            <a:ext cx="914400" cy="914400"/>
            <a:chOff x="907376" y="3744000"/>
            <a:chExt cx="914400" cy="914400"/>
          </a:xfrm>
        </p:grpSpPr>
        <p:sp>
          <p:nvSpPr>
            <p:cNvPr id="111" name="ïSľiḍé"/>
            <p:cNvSpPr/>
            <p:nvPr/>
          </p:nvSpPr>
          <p:spPr>
            <a:xfrm>
              <a:off x="907376" y="3744000"/>
              <a:ext cx="914400" cy="914400"/>
            </a:xfrm>
            <a:prstGeom prst="roundRect">
              <a:avLst>
                <a:gd name="adj" fmla="val 6202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šḷiḍè"/>
            <p:cNvSpPr/>
            <p:nvPr/>
          </p:nvSpPr>
          <p:spPr bwMode="auto">
            <a:xfrm>
              <a:off x="1174050" y="4010674"/>
              <a:ext cx="381053" cy="381053"/>
            </a:xfrm>
            <a:custGeom>
              <a:avLst/>
              <a:gdLst>
                <a:gd name="connsiteX0" fmla="*/ 325401 w 508000"/>
                <a:gd name="connsiteY0" fmla="*/ 190505 h 508000"/>
                <a:gd name="connsiteX1" fmla="*/ 261136 w 508000"/>
                <a:gd name="connsiteY1" fmla="*/ 254940 h 508000"/>
                <a:gd name="connsiteX2" fmla="*/ 325401 w 508000"/>
                <a:gd name="connsiteY2" fmla="*/ 319376 h 508000"/>
                <a:gd name="connsiteX3" fmla="*/ 389665 w 508000"/>
                <a:gd name="connsiteY3" fmla="*/ 254940 h 508000"/>
                <a:gd name="connsiteX4" fmla="*/ 342165 w 508000"/>
                <a:gd name="connsiteY4" fmla="*/ 274551 h 508000"/>
                <a:gd name="connsiteX5" fmla="*/ 333783 w 508000"/>
                <a:gd name="connsiteY5" fmla="*/ 277353 h 508000"/>
                <a:gd name="connsiteX6" fmla="*/ 314224 w 508000"/>
                <a:gd name="connsiteY6" fmla="*/ 263345 h 508000"/>
                <a:gd name="connsiteX7" fmla="*/ 325401 w 508000"/>
                <a:gd name="connsiteY7" fmla="*/ 232528 h 508000"/>
                <a:gd name="connsiteX8" fmla="*/ 372901 w 508000"/>
                <a:gd name="connsiteY8" fmla="*/ 215719 h 508000"/>
                <a:gd name="connsiteX9" fmla="*/ 372901 w 508000"/>
                <a:gd name="connsiteY9" fmla="*/ 212917 h 508000"/>
                <a:gd name="connsiteX10" fmla="*/ 325401 w 508000"/>
                <a:gd name="connsiteY10" fmla="*/ 190505 h 508000"/>
                <a:gd name="connsiteX11" fmla="*/ 325401 w 508000"/>
                <a:gd name="connsiteY11" fmla="*/ 170894 h 508000"/>
                <a:gd name="connsiteX12" fmla="*/ 412018 w 508000"/>
                <a:gd name="connsiteY12" fmla="*/ 254940 h 508000"/>
                <a:gd name="connsiteX13" fmla="*/ 325401 w 508000"/>
                <a:gd name="connsiteY13" fmla="*/ 341788 h 508000"/>
                <a:gd name="connsiteX14" fmla="*/ 238783 w 508000"/>
                <a:gd name="connsiteY14" fmla="*/ 254940 h 508000"/>
                <a:gd name="connsiteX15" fmla="*/ 325401 w 508000"/>
                <a:gd name="connsiteY15" fmla="*/ 170894 h 508000"/>
                <a:gd name="connsiteX16" fmla="*/ 325005 w 508000"/>
                <a:gd name="connsiteY16" fmla="*/ 162293 h 508000"/>
                <a:gd name="connsiteX17" fmla="*/ 229552 w 508000"/>
                <a:gd name="connsiteY17" fmla="*/ 255056 h 508000"/>
                <a:gd name="connsiteX18" fmla="*/ 325005 w 508000"/>
                <a:gd name="connsiteY18" fmla="*/ 350629 h 508000"/>
                <a:gd name="connsiteX19" fmla="*/ 420459 w 508000"/>
                <a:gd name="connsiteY19" fmla="*/ 255056 h 508000"/>
                <a:gd name="connsiteX20" fmla="*/ 325005 w 508000"/>
                <a:gd name="connsiteY20" fmla="*/ 162293 h 508000"/>
                <a:gd name="connsiteX21" fmla="*/ 66719 w 508000"/>
                <a:gd name="connsiteY21" fmla="*/ 66719 h 508000"/>
                <a:gd name="connsiteX22" fmla="*/ 440111 w 508000"/>
                <a:gd name="connsiteY22" fmla="*/ 66719 h 508000"/>
                <a:gd name="connsiteX23" fmla="*/ 440111 w 508000"/>
                <a:gd name="connsiteY23" fmla="*/ 437770 h 508000"/>
                <a:gd name="connsiteX24" fmla="*/ 66719 w 508000"/>
                <a:gd name="connsiteY24" fmla="*/ 437770 h 508000"/>
                <a:gd name="connsiteX25" fmla="*/ 66719 w 508000"/>
                <a:gd name="connsiteY25" fmla="*/ 66719 h 508000"/>
                <a:gd name="connsiteX26" fmla="*/ 50332 w 508000"/>
                <a:gd name="connsiteY26" fmla="*/ 46820 h 508000"/>
                <a:gd name="connsiteX27" fmla="*/ 50332 w 508000"/>
                <a:gd name="connsiteY27" fmla="*/ 457668 h 508000"/>
                <a:gd name="connsiteX28" fmla="*/ 457668 w 508000"/>
                <a:gd name="connsiteY28" fmla="*/ 457668 h 508000"/>
                <a:gd name="connsiteX29" fmla="*/ 457668 w 508000"/>
                <a:gd name="connsiteY29" fmla="*/ 46820 h 508000"/>
                <a:gd name="connsiteX30" fmla="*/ 0 w 508000"/>
                <a:gd name="connsiteY30" fmla="*/ 0 h 508000"/>
                <a:gd name="connsiteX31" fmla="*/ 508000 w 508000"/>
                <a:gd name="connsiteY31" fmla="*/ 0 h 508000"/>
                <a:gd name="connsiteX32" fmla="*/ 508000 w 508000"/>
                <a:gd name="connsiteY32" fmla="*/ 508000 h 508000"/>
                <a:gd name="connsiteX33" fmla="*/ 0 w 508000"/>
                <a:gd name="connsiteY33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08000" h="508000">
                  <a:moveTo>
                    <a:pt x="325401" y="190505"/>
                  </a:moveTo>
                  <a:cubicBezTo>
                    <a:pt x="289077" y="190505"/>
                    <a:pt x="261136" y="221322"/>
                    <a:pt x="261136" y="254940"/>
                  </a:cubicBezTo>
                  <a:cubicBezTo>
                    <a:pt x="261136" y="291360"/>
                    <a:pt x="289077" y="319376"/>
                    <a:pt x="325401" y="319376"/>
                  </a:cubicBezTo>
                  <a:cubicBezTo>
                    <a:pt x="361724" y="319376"/>
                    <a:pt x="389665" y="291360"/>
                    <a:pt x="389665" y="254940"/>
                  </a:cubicBezTo>
                  <a:cubicBezTo>
                    <a:pt x="389665" y="254940"/>
                    <a:pt x="389665" y="254940"/>
                    <a:pt x="342165" y="274551"/>
                  </a:cubicBezTo>
                  <a:cubicBezTo>
                    <a:pt x="339371" y="277353"/>
                    <a:pt x="336577" y="277353"/>
                    <a:pt x="333783" y="277353"/>
                  </a:cubicBezTo>
                  <a:cubicBezTo>
                    <a:pt x="325401" y="277353"/>
                    <a:pt x="317018" y="271750"/>
                    <a:pt x="314224" y="263345"/>
                  </a:cubicBezTo>
                  <a:cubicBezTo>
                    <a:pt x="308636" y="252139"/>
                    <a:pt x="314224" y="238131"/>
                    <a:pt x="325401" y="232528"/>
                  </a:cubicBezTo>
                  <a:cubicBezTo>
                    <a:pt x="325401" y="232528"/>
                    <a:pt x="325401" y="232528"/>
                    <a:pt x="372901" y="215719"/>
                  </a:cubicBezTo>
                  <a:cubicBezTo>
                    <a:pt x="372901" y="215719"/>
                    <a:pt x="372901" y="212917"/>
                    <a:pt x="372901" y="212917"/>
                  </a:cubicBezTo>
                  <a:cubicBezTo>
                    <a:pt x="361724" y="198910"/>
                    <a:pt x="344959" y="190505"/>
                    <a:pt x="325401" y="190505"/>
                  </a:cubicBezTo>
                  <a:close/>
                  <a:moveTo>
                    <a:pt x="325401" y="170894"/>
                  </a:moveTo>
                  <a:cubicBezTo>
                    <a:pt x="372901" y="170894"/>
                    <a:pt x="412018" y="210116"/>
                    <a:pt x="412018" y="254940"/>
                  </a:cubicBezTo>
                  <a:cubicBezTo>
                    <a:pt x="412018" y="302567"/>
                    <a:pt x="372901" y="341788"/>
                    <a:pt x="325401" y="341788"/>
                  </a:cubicBezTo>
                  <a:cubicBezTo>
                    <a:pt x="277901" y="341788"/>
                    <a:pt x="238783" y="302567"/>
                    <a:pt x="238783" y="254940"/>
                  </a:cubicBezTo>
                  <a:cubicBezTo>
                    <a:pt x="238783" y="210116"/>
                    <a:pt x="277901" y="170894"/>
                    <a:pt x="325401" y="170894"/>
                  </a:cubicBezTo>
                  <a:close/>
                  <a:moveTo>
                    <a:pt x="325005" y="162293"/>
                  </a:moveTo>
                  <a:cubicBezTo>
                    <a:pt x="271664" y="162293"/>
                    <a:pt x="229552" y="204458"/>
                    <a:pt x="229552" y="255056"/>
                  </a:cubicBezTo>
                  <a:cubicBezTo>
                    <a:pt x="229552" y="308464"/>
                    <a:pt x="271664" y="350629"/>
                    <a:pt x="325005" y="350629"/>
                  </a:cubicBezTo>
                  <a:cubicBezTo>
                    <a:pt x="378347" y="350629"/>
                    <a:pt x="420459" y="308464"/>
                    <a:pt x="420459" y="255056"/>
                  </a:cubicBezTo>
                  <a:cubicBezTo>
                    <a:pt x="420459" y="204458"/>
                    <a:pt x="378347" y="162293"/>
                    <a:pt x="325005" y="162293"/>
                  </a:cubicBezTo>
                  <a:close/>
                  <a:moveTo>
                    <a:pt x="66719" y="66719"/>
                  </a:moveTo>
                  <a:cubicBezTo>
                    <a:pt x="66719" y="66719"/>
                    <a:pt x="66719" y="66719"/>
                    <a:pt x="440111" y="66719"/>
                  </a:cubicBezTo>
                  <a:lnTo>
                    <a:pt x="440111" y="437770"/>
                  </a:lnTo>
                  <a:cubicBezTo>
                    <a:pt x="440111" y="437770"/>
                    <a:pt x="440111" y="437770"/>
                    <a:pt x="66719" y="437770"/>
                  </a:cubicBezTo>
                  <a:cubicBezTo>
                    <a:pt x="66719" y="437770"/>
                    <a:pt x="66719" y="437770"/>
                    <a:pt x="66719" y="66719"/>
                  </a:cubicBezTo>
                  <a:close/>
                  <a:moveTo>
                    <a:pt x="50332" y="46820"/>
                  </a:moveTo>
                  <a:lnTo>
                    <a:pt x="50332" y="457668"/>
                  </a:lnTo>
                  <a:lnTo>
                    <a:pt x="457668" y="457668"/>
                  </a:lnTo>
                  <a:lnTo>
                    <a:pt x="457668" y="46820"/>
                  </a:lnTo>
                  <a:close/>
                  <a:moveTo>
                    <a:pt x="0" y="0"/>
                  </a:moveTo>
                  <a:lnTo>
                    <a:pt x="508000" y="0"/>
                  </a:lnTo>
                  <a:lnTo>
                    <a:pt x="508000" y="50800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3" name="ïšļide"/>
          <p:cNvSpPr txBox="1"/>
          <p:nvPr/>
        </p:nvSpPr>
        <p:spPr bwMode="auto">
          <a:xfrm>
            <a:off x="1980917" y="5254512"/>
            <a:ext cx="1126818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业务复杂程度</a:t>
            </a:r>
            <a:endParaRPr lang="en-US" altLang="zh-CN" sz="1800" b="1" dirty="0"/>
          </a:p>
        </p:txBody>
      </p:sp>
      <p:sp>
        <p:nvSpPr>
          <p:cNvPr id="114" name="ïšļide"/>
          <p:cNvSpPr txBox="1"/>
          <p:nvPr/>
        </p:nvSpPr>
        <p:spPr bwMode="auto">
          <a:xfrm>
            <a:off x="1980917" y="5657958"/>
            <a:ext cx="1126818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/>
              <a:t>【</a:t>
            </a:r>
            <a:r>
              <a:rPr lang="zh-CN" altLang="en-US" b="1" dirty="0"/>
              <a:t>迁移难度</a:t>
            </a:r>
            <a:r>
              <a:rPr lang="en-US" altLang="zh-CN" b="1" dirty="0"/>
              <a:t>】</a:t>
            </a:r>
            <a:endParaRPr lang="en-US" altLang="zh-CN" sz="1800" b="1" dirty="0"/>
          </a:p>
        </p:txBody>
      </p:sp>
      <p:grpSp>
        <p:nvGrpSpPr>
          <p:cNvPr id="115" name="ïṥļîdé"/>
          <p:cNvGrpSpPr/>
          <p:nvPr/>
        </p:nvGrpSpPr>
        <p:grpSpPr>
          <a:xfrm>
            <a:off x="2979340" y="4102034"/>
            <a:ext cx="914400" cy="914400"/>
            <a:chOff x="2055692" y="3744000"/>
            <a:chExt cx="914400" cy="914400"/>
          </a:xfrm>
        </p:grpSpPr>
        <p:sp>
          <p:nvSpPr>
            <p:cNvPr id="116" name="îSḻïďè"/>
            <p:cNvSpPr/>
            <p:nvPr/>
          </p:nvSpPr>
          <p:spPr>
            <a:xfrm>
              <a:off x="2055692" y="3744000"/>
              <a:ext cx="914400" cy="914400"/>
            </a:xfrm>
            <a:prstGeom prst="roundRect">
              <a:avLst>
                <a:gd name="adj" fmla="val 620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ṧ1ïḍê"/>
            <p:cNvSpPr/>
            <p:nvPr/>
          </p:nvSpPr>
          <p:spPr bwMode="auto">
            <a:xfrm>
              <a:off x="2322366" y="4044906"/>
              <a:ext cx="381053" cy="312589"/>
            </a:xfrm>
            <a:custGeom>
              <a:avLst/>
              <a:gdLst>
                <a:gd name="connsiteX0" fmla="*/ 0 w 508000"/>
                <a:gd name="connsiteY0" fmla="*/ 378298 h 416728"/>
                <a:gd name="connsiteX1" fmla="*/ 146996 w 508000"/>
                <a:gd name="connsiteY1" fmla="*/ 378298 h 416728"/>
                <a:gd name="connsiteX2" fmla="*/ 146996 w 508000"/>
                <a:gd name="connsiteY2" fmla="*/ 390123 h 416728"/>
                <a:gd name="connsiteX3" fmla="*/ 158525 w 508000"/>
                <a:gd name="connsiteY3" fmla="*/ 416728 h 416728"/>
                <a:gd name="connsiteX4" fmla="*/ 0 w 508000"/>
                <a:gd name="connsiteY4" fmla="*/ 416728 h 416728"/>
                <a:gd name="connsiteX5" fmla="*/ 0 w 508000"/>
                <a:gd name="connsiteY5" fmla="*/ 378298 h 416728"/>
                <a:gd name="connsiteX6" fmla="*/ 89270 w 508000"/>
                <a:gd name="connsiteY6" fmla="*/ 300236 h 416728"/>
                <a:gd name="connsiteX7" fmla="*/ 92073 w 508000"/>
                <a:gd name="connsiteY7" fmla="*/ 309018 h 416728"/>
                <a:gd name="connsiteX8" fmla="*/ 78061 w 508000"/>
                <a:gd name="connsiteY8" fmla="*/ 323655 h 416728"/>
                <a:gd name="connsiteX9" fmla="*/ 92073 w 508000"/>
                <a:gd name="connsiteY9" fmla="*/ 335364 h 416728"/>
                <a:gd name="connsiteX10" fmla="*/ 94875 w 508000"/>
                <a:gd name="connsiteY10" fmla="*/ 344146 h 416728"/>
                <a:gd name="connsiteX11" fmla="*/ 69655 w 508000"/>
                <a:gd name="connsiteY11" fmla="*/ 323655 h 416728"/>
                <a:gd name="connsiteX12" fmla="*/ 89270 w 508000"/>
                <a:gd name="connsiteY12" fmla="*/ 300236 h 416728"/>
                <a:gd name="connsiteX13" fmla="*/ 109539 w 508000"/>
                <a:gd name="connsiteY13" fmla="*/ 285825 h 416728"/>
                <a:gd name="connsiteX14" fmla="*/ 129450 w 508000"/>
                <a:gd name="connsiteY14" fmla="*/ 285825 h 416728"/>
                <a:gd name="connsiteX15" fmla="*/ 146516 w 508000"/>
                <a:gd name="connsiteY15" fmla="*/ 294575 h 416728"/>
                <a:gd name="connsiteX16" fmla="*/ 140827 w 508000"/>
                <a:gd name="connsiteY16" fmla="*/ 358739 h 416728"/>
                <a:gd name="connsiteX17" fmla="*/ 118072 w 508000"/>
                <a:gd name="connsiteY17" fmla="*/ 367489 h 416728"/>
                <a:gd name="connsiteX18" fmla="*/ 98161 w 508000"/>
                <a:gd name="connsiteY18" fmla="*/ 358739 h 416728"/>
                <a:gd name="connsiteX19" fmla="*/ 92473 w 508000"/>
                <a:gd name="connsiteY19" fmla="*/ 294575 h 416728"/>
                <a:gd name="connsiteX20" fmla="*/ 109539 w 508000"/>
                <a:gd name="connsiteY20" fmla="*/ 285825 h 416728"/>
                <a:gd name="connsiteX21" fmla="*/ 115290 w 508000"/>
                <a:gd name="connsiteY21" fmla="*/ 100879 h 416728"/>
                <a:gd name="connsiteX22" fmla="*/ 146515 w 508000"/>
                <a:gd name="connsiteY22" fmla="*/ 129783 h 416728"/>
                <a:gd name="connsiteX23" fmla="*/ 146515 w 508000"/>
                <a:gd name="connsiteY23" fmla="*/ 210715 h 416728"/>
                <a:gd name="connsiteX24" fmla="*/ 132322 w 508000"/>
                <a:gd name="connsiteY24" fmla="*/ 236728 h 416728"/>
                <a:gd name="connsiteX25" fmla="*/ 120967 w 508000"/>
                <a:gd name="connsiteY25" fmla="*/ 251180 h 416728"/>
                <a:gd name="connsiteX26" fmla="*/ 120967 w 508000"/>
                <a:gd name="connsiteY26" fmla="*/ 268523 h 416728"/>
                <a:gd name="connsiteX27" fmla="*/ 115290 w 508000"/>
                <a:gd name="connsiteY27" fmla="*/ 271413 h 416728"/>
                <a:gd name="connsiteX28" fmla="*/ 109613 w 508000"/>
                <a:gd name="connsiteY28" fmla="*/ 268523 h 416728"/>
                <a:gd name="connsiteX29" fmla="*/ 109613 w 508000"/>
                <a:gd name="connsiteY29" fmla="*/ 251180 h 416728"/>
                <a:gd name="connsiteX30" fmla="*/ 98259 w 508000"/>
                <a:gd name="connsiteY30" fmla="*/ 236728 h 416728"/>
                <a:gd name="connsiteX31" fmla="*/ 84066 w 508000"/>
                <a:gd name="connsiteY31" fmla="*/ 210715 h 416728"/>
                <a:gd name="connsiteX32" fmla="*/ 84066 w 508000"/>
                <a:gd name="connsiteY32" fmla="*/ 129783 h 416728"/>
                <a:gd name="connsiteX33" fmla="*/ 115290 w 508000"/>
                <a:gd name="connsiteY33" fmla="*/ 100879 h 416728"/>
                <a:gd name="connsiteX34" fmla="*/ 420031 w 508000"/>
                <a:gd name="connsiteY34" fmla="*/ 49197 h 416728"/>
                <a:gd name="connsiteX35" fmla="*/ 415705 w 508000"/>
                <a:gd name="connsiteY35" fmla="*/ 60773 h 416728"/>
                <a:gd name="connsiteX36" fmla="*/ 415705 w 508000"/>
                <a:gd name="connsiteY36" fmla="*/ 188107 h 416728"/>
                <a:gd name="connsiteX37" fmla="*/ 435894 w 508000"/>
                <a:gd name="connsiteY37" fmla="*/ 188107 h 416728"/>
                <a:gd name="connsiteX38" fmla="*/ 433010 w 508000"/>
                <a:gd name="connsiteY38" fmla="*/ 54985 h 416728"/>
                <a:gd name="connsiteX39" fmla="*/ 420031 w 508000"/>
                <a:gd name="connsiteY39" fmla="*/ 49197 h 416728"/>
                <a:gd name="connsiteX40" fmla="*/ 373883 w 508000"/>
                <a:gd name="connsiteY40" fmla="*/ 49197 h 416728"/>
                <a:gd name="connsiteX41" fmla="*/ 369557 w 508000"/>
                <a:gd name="connsiteY41" fmla="*/ 60773 h 416728"/>
                <a:gd name="connsiteX42" fmla="*/ 369557 w 508000"/>
                <a:gd name="connsiteY42" fmla="*/ 188107 h 416728"/>
                <a:gd name="connsiteX43" fmla="*/ 389746 w 508000"/>
                <a:gd name="connsiteY43" fmla="*/ 188107 h 416728"/>
                <a:gd name="connsiteX44" fmla="*/ 386862 w 508000"/>
                <a:gd name="connsiteY44" fmla="*/ 54985 h 416728"/>
                <a:gd name="connsiteX45" fmla="*/ 373883 w 508000"/>
                <a:gd name="connsiteY45" fmla="*/ 49197 h 416728"/>
                <a:gd name="connsiteX46" fmla="*/ 327735 w 508000"/>
                <a:gd name="connsiteY46" fmla="*/ 49197 h 416728"/>
                <a:gd name="connsiteX47" fmla="*/ 323409 w 508000"/>
                <a:gd name="connsiteY47" fmla="*/ 60773 h 416728"/>
                <a:gd name="connsiteX48" fmla="*/ 323409 w 508000"/>
                <a:gd name="connsiteY48" fmla="*/ 188107 h 416728"/>
                <a:gd name="connsiteX49" fmla="*/ 343599 w 508000"/>
                <a:gd name="connsiteY49" fmla="*/ 188107 h 416728"/>
                <a:gd name="connsiteX50" fmla="*/ 340714 w 508000"/>
                <a:gd name="connsiteY50" fmla="*/ 54985 h 416728"/>
                <a:gd name="connsiteX51" fmla="*/ 327735 w 508000"/>
                <a:gd name="connsiteY51" fmla="*/ 49197 h 416728"/>
                <a:gd name="connsiteX52" fmla="*/ 182081 w 508000"/>
                <a:gd name="connsiteY52" fmla="*/ 0 h 416728"/>
                <a:gd name="connsiteX53" fmla="*/ 482042 w 508000"/>
                <a:gd name="connsiteY53" fmla="*/ 0 h 416728"/>
                <a:gd name="connsiteX54" fmla="*/ 508000 w 508000"/>
                <a:gd name="connsiteY54" fmla="*/ 26046 h 416728"/>
                <a:gd name="connsiteX55" fmla="*/ 508000 w 508000"/>
                <a:gd name="connsiteY55" fmla="*/ 390683 h 416728"/>
                <a:gd name="connsiteX56" fmla="*/ 482042 w 508000"/>
                <a:gd name="connsiteY56" fmla="*/ 416728 h 416728"/>
                <a:gd name="connsiteX57" fmla="*/ 182081 w 508000"/>
                <a:gd name="connsiteY57" fmla="*/ 416728 h 416728"/>
                <a:gd name="connsiteX58" fmla="*/ 156123 w 508000"/>
                <a:gd name="connsiteY58" fmla="*/ 390683 h 416728"/>
                <a:gd name="connsiteX59" fmla="*/ 156123 w 508000"/>
                <a:gd name="connsiteY59" fmla="*/ 26046 h 416728"/>
                <a:gd name="connsiteX60" fmla="*/ 182081 w 508000"/>
                <a:gd name="connsiteY60" fmla="*/ 0 h 41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8000" h="416728">
                  <a:moveTo>
                    <a:pt x="0" y="378298"/>
                  </a:moveTo>
                  <a:cubicBezTo>
                    <a:pt x="0" y="378298"/>
                    <a:pt x="0" y="378298"/>
                    <a:pt x="146996" y="378298"/>
                  </a:cubicBezTo>
                  <a:cubicBezTo>
                    <a:pt x="146996" y="378298"/>
                    <a:pt x="146996" y="378298"/>
                    <a:pt x="146996" y="390123"/>
                  </a:cubicBezTo>
                  <a:cubicBezTo>
                    <a:pt x="146996" y="401947"/>
                    <a:pt x="152760" y="410816"/>
                    <a:pt x="158525" y="416728"/>
                  </a:cubicBezTo>
                  <a:cubicBezTo>
                    <a:pt x="158525" y="416728"/>
                    <a:pt x="158525" y="416728"/>
                    <a:pt x="0" y="416728"/>
                  </a:cubicBezTo>
                  <a:cubicBezTo>
                    <a:pt x="0" y="416728"/>
                    <a:pt x="0" y="416728"/>
                    <a:pt x="0" y="378298"/>
                  </a:cubicBezTo>
                  <a:close/>
                  <a:moveTo>
                    <a:pt x="89270" y="300236"/>
                  </a:moveTo>
                  <a:cubicBezTo>
                    <a:pt x="89270" y="300236"/>
                    <a:pt x="89270" y="300236"/>
                    <a:pt x="92073" y="309018"/>
                  </a:cubicBezTo>
                  <a:cubicBezTo>
                    <a:pt x="80864" y="311945"/>
                    <a:pt x="78061" y="317800"/>
                    <a:pt x="78061" y="323655"/>
                  </a:cubicBezTo>
                  <a:cubicBezTo>
                    <a:pt x="78061" y="332437"/>
                    <a:pt x="80864" y="335364"/>
                    <a:pt x="92073" y="335364"/>
                  </a:cubicBezTo>
                  <a:cubicBezTo>
                    <a:pt x="92073" y="335364"/>
                    <a:pt x="92073" y="335364"/>
                    <a:pt x="94875" y="344146"/>
                  </a:cubicBezTo>
                  <a:cubicBezTo>
                    <a:pt x="78061" y="347073"/>
                    <a:pt x="72457" y="335364"/>
                    <a:pt x="69655" y="323655"/>
                  </a:cubicBezTo>
                  <a:cubicBezTo>
                    <a:pt x="69655" y="311945"/>
                    <a:pt x="75259" y="300236"/>
                    <a:pt x="89270" y="300236"/>
                  </a:cubicBezTo>
                  <a:close/>
                  <a:moveTo>
                    <a:pt x="109539" y="285825"/>
                  </a:moveTo>
                  <a:cubicBezTo>
                    <a:pt x="109539" y="285825"/>
                    <a:pt x="109539" y="285825"/>
                    <a:pt x="129450" y="285825"/>
                  </a:cubicBezTo>
                  <a:cubicBezTo>
                    <a:pt x="140827" y="285825"/>
                    <a:pt x="146516" y="285825"/>
                    <a:pt x="146516" y="294575"/>
                  </a:cubicBezTo>
                  <a:cubicBezTo>
                    <a:pt x="146516" y="294575"/>
                    <a:pt x="146516" y="294575"/>
                    <a:pt x="140827" y="358739"/>
                  </a:cubicBezTo>
                  <a:cubicBezTo>
                    <a:pt x="137983" y="367489"/>
                    <a:pt x="129450" y="367489"/>
                    <a:pt x="118072" y="367489"/>
                  </a:cubicBezTo>
                  <a:cubicBezTo>
                    <a:pt x="109539" y="367489"/>
                    <a:pt x="98161" y="367489"/>
                    <a:pt x="98161" y="358739"/>
                  </a:cubicBezTo>
                  <a:cubicBezTo>
                    <a:pt x="98161" y="358739"/>
                    <a:pt x="98161" y="358739"/>
                    <a:pt x="92473" y="294575"/>
                  </a:cubicBezTo>
                  <a:cubicBezTo>
                    <a:pt x="92473" y="285825"/>
                    <a:pt x="98161" y="285825"/>
                    <a:pt x="109539" y="285825"/>
                  </a:cubicBezTo>
                  <a:close/>
                  <a:moveTo>
                    <a:pt x="115290" y="100879"/>
                  </a:moveTo>
                  <a:cubicBezTo>
                    <a:pt x="135160" y="100879"/>
                    <a:pt x="146515" y="112441"/>
                    <a:pt x="146515" y="129783"/>
                  </a:cubicBezTo>
                  <a:cubicBezTo>
                    <a:pt x="146515" y="129783"/>
                    <a:pt x="146515" y="129783"/>
                    <a:pt x="146515" y="210715"/>
                  </a:cubicBezTo>
                  <a:cubicBezTo>
                    <a:pt x="146515" y="222276"/>
                    <a:pt x="140838" y="230947"/>
                    <a:pt x="132322" y="236728"/>
                  </a:cubicBezTo>
                  <a:cubicBezTo>
                    <a:pt x="132322" y="242509"/>
                    <a:pt x="129483" y="251180"/>
                    <a:pt x="120967" y="251180"/>
                  </a:cubicBezTo>
                  <a:cubicBezTo>
                    <a:pt x="120967" y="251180"/>
                    <a:pt x="120967" y="251180"/>
                    <a:pt x="120967" y="268523"/>
                  </a:cubicBezTo>
                  <a:cubicBezTo>
                    <a:pt x="120967" y="271413"/>
                    <a:pt x="118129" y="271413"/>
                    <a:pt x="115290" y="271413"/>
                  </a:cubicBezTo>
                  <a:cubicBezTo>
                    <a:pt x="112452" y="271413"/>
                    <a:pt x="109613" y="271413"/>
                    <a:pt x="109613" y="268523"/>
                  </a:cubicBezTo>
                  <a:cubicBezTo>
                    <a:pt x="109613" y="268523"/>
                    <a:pt x="109613" y="268523"/>
                    <a:pt x="109613" y="251180"/>
                  </a:cubicBezTo>
                  <a:cubicBezTo>
                    <a:pt x="103936" y="251180"/>
                    <a:pt x="98259" y="242509"/>
                    <a:pt x="98259" y="236728"/>
                  </a:cubicBezTo>
                  <a:cubicBezTo>
                    <a:pt x="89743" y="230947"/>
                    <a:pt x="84066" y="222276"/>
                    <a:pt x="84066" y="210715"/>
                  </a:cubicBezTo>
                  <a:cubicBezTo>
                    <a:pt x="84066" y="210715"/>
                    <a:pt x="84066" y="210715"/>
                    <a:pt x="84066" y="129783"/>
                  </a:cubicBezTo>
                  <a:cubicBezTo>
                    <a:pt x="84066" y="112441"/>
                    <a:pt x="95420" y="100879"/>
                    <a:pt x="115290" y="100879"/>
                  </a:cubicBezTo>
                  <a:close/>
                  <a:moveTo>
                    <a:pt x="420031" y="49197"/>
                  </a:moveTo>
                  <a:cubicBezTo>
                    <a:pt x="415705" y="50644"/>
                    <a:pt x="412820" y="54985"/>
                    <a:pt x="415705" y="60773"/>
                  </a:cubicBezTo>
                  <a:cubicBezTo>
                    <a:pt x="430126" y="101288"/>
                    <a:pt x="412820" y="144697"/>
                    <a:pt x="415705" y="188107"/>
                  </a:cubicBezTo>
                  <a:cubicBezTo>
                    <a:pt x="418589" y="199682"/>
                    <a:pt x="435894" y="199682"/>
                    <a:pt x="435894" y="188107"/>
                  </a:cubicBezTo>
                  <a:cubicBezTo>
                    <a:pt x="433010" y="141803"/>
                    <a:pt x="450315" y="98394"/>
                    <a:pt x="433010" y="54985"/>
                  </a:cubicBezTo>
                  <a:cubicBezTo>
                    <a:pt x="430126" y="49197"/>
                    <a:pt x="424357" y="47750"/>
                    <a:pt x="420031" y="49197"/>
                  </a:cubicBezTo>
                  <a:close/>
                  <a:moveTo>
                    <a:pt x="373883" y="49197"/>
                  </a:moveTo>
                  <a:cubicBezTo>
                    <a:pt x="369557" y="50644"/>
                    <a:pt x="366672" y="54985"/>
                    <a:pt x="369557" y="60773"/>
                  </a:cubicBezTo>
                  <a:cubicBezTo>
                    <a:pt x="383978" y="101288"/>
                    <a:pt x="366673" y="144697"/>
                    <a:pt x="369557" y="188107"/>
                  </a:cubicBezTo>
                  <a:cubicBezTo>
                    <a:pt x="372441" y="199682"/>
                    <a:pt x="389746" y="199682"/>
                    <a:pt x="389746" y="188107"/>
                  </a:cubicBezTo>
                  <a:cubicBezTo>
                    <a:pt x="386862" y="141803"/>
                    <a:pt x="404168" y="98394"/>
                    <a:pt x="386862" y="54985"/>
                  </a:cubicBezTo>
                  <a:cubicBezTo>
                    <a:pt x="383978" y="49197"/>
                    <a:pt x="378209" y="47750"/>
                    <a:pt x="373883" y="49197"/>
                  </a:cubicBezTo>
                  <a:close/>
                  <a:moveTo>
                    <a:pt x="327735" y="49197"/>
                  </a:moveTo>
                  <a:cubicBezTo>
                    <a:pt x="323409" y="50644"/>
                    <a:pt x="320525" y="54985"/>
                    <a:pt x="323409" y="60773"/>
                  </a:cubicBezTo>
                  <a:cubicBezTo>
                    <a:pt x="337830" y="101288"/>
                    <a:pt x="320525" y="144697"/>
                    <a:pt x="323409" y="188107"/>
                  </a:cubicBezTo>
                  <a:cubicBezTo>
                    <a:pt x="326293" y="199682"/>
                    <a:pt x="343599" y="199682"/>
                    <a:pt x="343599" y="188107"/>
                  </a:cubicBezTo>
                  <a:cubicBezTo>
                    <a:pt x="340714" y="141803"/>
                    <a:pt x="358020" y="98394"/>
                    <a:pt x="340714" y="54985"/>
                  </a:cubicBezTo>
                  <a:cubicBezTo>
                    <a:pt x="337830" y="49197"/>
                    <a:pt x="332062" y="47750"/>
                    <a:pt x="327735" y="49197"/>
                  </a:cubicBezTo>
                  <a:close/>
                  <a:moveTo>
                    <a:pt x="182081" y="0"/>
                  </a:moveTo>
                  <a:cubicBezTo>
                    <a:pt x="182081" y="0"/>
                    <a:pt x="182081" y="0"/>
                    <a:pt x="482042" y="0"/>
                  </a:cubicBezTo>
                  <a:cubicBezTo>
                    <a:pt x="496463" y="0"/>
                    <a:pt x="508000" y="11576"/>
                    <a:pt x="508000" y="26046"/>
                  </a:cubicBezTo>
                  <a:cubicBezTo>
                    <a:pt x="508000" y="26046"/>
                    <a:pt x="508000" y="26046"/>
                    <a:pt x="508000" y="390683"/>
                  </a:cubicBezTo>
                  <a:cubicBezTo>
                    <a:pt x="508000" y="405152"/>
                    <a:pt x="496463" y="416728"/>
                    <a:pt x="482042" y="416728"/>
                  </a:cubicBezTo>
                  <a:cubicBezTo>
                    <a:pt x="482042" y="416728"/>
                    <a:pt x="482042" y="416728"/>
                    <a:pt x="182081" y="416728"/>
                  </a:cubicBezTo>
                  <a:cubicBezTo>
                    <a:pt x="167660" y="416728"/>
                    <a:pt x="156123" y="405152"/>
                    <a:pt x="156123" y="390683"/>
                  </a:cubicBezTo>
                  <a:cubicBezTo>
                    <a:pt x="156123" y="390683"/>
                    <a:pt x="156123" y="390683"/>
                    <a:pt x="156123" y="26046"/>
                  </a:cubicBezTo>
                  <a:cubicBezTo>
                    <a:pt x="156123" y="11576"/>
                    <a:pt x="167660" y="0"/>
                    <a:pt x="1820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8" name="ïṧļíḓe"/>
          <p:cNvSpPr txBox="1"/>
          <p:nvPr/>
        </p:nvSpPr>
        <p:spPr bwMode="auto">
          <a:xfrm>
            <a:off x="4005609" y="4612988"/>
            <a:ext cx="1126818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【</a:t>
            </a:r>
            <a:r>
              <a:rPr lang="zh-CN" altLang="en-US" sz="1800" b="1" dirty="0"/>
              <a:t>硬件配比</a:t>
            </a:r>
            <a:r>
              <a:rPr lang="en-US" altLang="zh-CN" sz="1800" b="1" dirty="0"/>
              <a:t>】</a:t>
            </a:r>
          </a:p>
        </p:txBody>
      </p:sp>
      <p:sp>
        <p:nvSpPr>
          <p:cNvPr id="119" name="ïṧļíḓe"/>
          <p:cNvSpPr txBox="1"/>
          <p:nvPr/>
        </p:nvSpPr>
        <p:spPr bwMode="auto">
          <a:xfrm>
            <a:off x="3978088" y="4103444"/>
            <a:ext cx="1126818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负载情况</a:t>
            </a:r>
            <a:endParaRPr lang="en-US" altLang="zh-CN" sz="1800" b="1" dirty="0"/>
          </a:p>
        </p:txBody>
      </p:sp>
      <p:grpSp>
        <p:nvGrpSpPr>
          <p:cNvPr id="120" name="#39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03439" y="3039334"/>
            <a:ext cx="5834428" cy="2618624"/>
            <a:chOff x="741524" y="1539000"/>
            <a:chExt cx="10767488" cy="4247098"/>
          </a:xfrm>
        </p:grpSpPr>
        <p:sp>
          <p:nvSpPr>
            <p:cNvPr id="121" name="iŝlïḋé"/>
            <p:cNvSpPr/>
            <p:nvPr/>
          </p:nvSpPr>
          <p:spPr bwMode="auto">
            <a:xfrm>
              <a:off x="7323931" y="2518488"/>
              <a:ext cx="3094038" cy="1106488"/>
            </a:xfrm>
            <a:custGeom>
              <a:avLst/>
              <a:gdLst>
                <a:gd name="T0" fmla="*/ 603 w 676"/>
                <a:gd name="T1" fmla="*/ 241 h 241"/>
                <a:gd name="T2" fmla="*/ 73 w 676"/>
                <a:gd name="T3" fmla="*/ 241 h 241"/>
                <a:gd name="T4" fmla="*/ 0 w 676"/>
                <a:gd name="T5" fmla="*/ 173 h 241"/>
                <a:gd name="T6" fmla="*/ 0 w 676"/>
                <a:gd name="T7" fmla="*/ 68 h 241"/>
                <a:gd name="T8" fmla="*/ 73 w 676"/>
                <a:gd name="T9" fmla="*/ 0 h 241"/>
                <a:gd name="T10" fmla="*/ 603 w 676"/>
                <a:gd name="T11" fmla="*/ 0 h 241"/>
                <a:gd name="T12" fmla="*/ 676 w 676"/>
                <a:gd name="T13" fmla="*/ 68 h 241"/>
                <a:gd name="T14" fmla="*/ 676 w 676"/>
                <a:gd name="T15" fmla="*/ 173 h 241"/>
                <a:gd name="T16" fmla="*/ 603 w 676"/>
                <a:gd name="T1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241">
                  <a:moveTo>
                    <a:pt x="603" y="241"/>
                  </a:moveTo>
                  <a:cubicBezTo>
                    <a:pt x="73" y="241"/>
                    <a:pt x="73" y="241"/>
                    <a:pt x="73" y="241"/>
                  </a:cubicBezTo>
                  <a:cubicBezTo>
                    <a:pt x="33" y="241"/>
                    <a:pt x="0" y="211"/>
                    <a:pt x="0" y="1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3" y="0"/>
                    <a:pt x="7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43" y="0"/>
                    <a:pt x="676" y="31"/>
                    <a:pt x="676" y="68"/>
                  </a:cubicBezTo>
                  <a:cubicBezTo>
                    <a:pt x="676" y="173"/>
                    <a:pt x="676" y="173"/>
                    <a:pt x="676" y="173"/>
                  </a:cubicBezTo>
                  <a:cubicBezTo>
                    <a:pt x="676" y="211"/>
                    <a:pt x="643" y="241"/>
                    <a:pt x="603" y="24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6800" rIns="91440" bIns="46800" anchor="ctr" anchorCtr="0" compatLnSpc="1">
              <a:normAutofit fontScale="5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/>
                <a:t>预计需要达到的测试效果 </a:t>
              </a:r>
            </a:p>
          </p:txBody>
        </p:sp>
        <p:sp>
          <p:nvSpPr>
            <p:cNvPr id="122" name="iŝḻîḑê"/>
            <p:cNvSpPr/>
            <p:nvPr/>
          </p:nvSpPr>
          <p:spPr bwMode="auto">
            <a:xfrm>
              <a:off x="1650206" y="3763088"/>
              <a:ext cx="1003300" cy="358775"/>
            </a:xfrm>
            <a:custGeom>
              <a:avLst/>
              <a:gdLst>
                <a:gd name="T0" fmla="*/ 632 w 632"/>
                <a:gd name="T1" fmla="*/ 0 h 226"/>
                <a:gd name="T2" fmla="*/ 545 w 632"/>
                <a:gd name="T3" fmla="*/ 113 h 226"/>
                <a:gd name="T4" fmla="*/ 632 w 632"/>
                <a:gd name="T5" fmla="*/ 226 h 226"/>
                <a:gd name="T6" fmla="*/ 90 w 632"/>
                <a:gd name="T7" fmla="*/ 226 h 226"/>
                <a:gd name="T8" fmla="*/ 0 w 632"/>
                <a:gd name="T9" fmla="*/ 113 h 226"/>
                <a:gd name="T10" fmla="*/ 90 w 632"/>
                <a:gd name="T11" fmla="*/ 0 h 226"/>
                <a:gd name="T12" fmla="*/ 632 w 63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26">
                  <a:moveTo>
                    <a:pt x="632" y="0"/>
                  </a:moveTo>
                  <a:lnTo>
                    <a:pt x="545" y="113"/>
                  </a:lnTo>
                  <a:lnTo>
                    <a:pt x="632" y="226"/>
                  </a:lnTo>
                  <a:lnTo>
                    <a:pt x="90" y="226"/>
                  </a:lnTo>
                  <a:lnTo>
                    <a:pt x="0" y="113"/>
                  </a:lnTo>
                  <a:lnTo>
                    <a:pt x="90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šḻîḑé"/>
            <p:cNvSpPr/>
            <p:nvPr/>
          </p:nvSpPr>
          <p:spPr bwMode="auto">
            <a:xfrm>
              <a:off x="2607469" y="3763088"/>
              <a:ext cx="1001713" cy="358775"/>
            </a:xfrm>
            <a:custGeom>
              <a:avLst/>
              <a:gdLst>
                <a:gd name="T0" fmla="*/ 631 w 631"/>
                <a:gd name="T1" fmla="*/ 0 h 226"/>
                <a:gd name="T2" fmla="*/ 542 w 631"/>
                <a:gd name="T3" fmla="*/ 113 h 226"/>
                <a:gd name="T4" fmla="*/ 631 w 631"/>
                <a:gd name="T5" fmla="*/ 226 h 226"/>
                <a:gd name="T6" fmla="*/ 89 w 631"/>
                <a:gd name="T7" fmla="*/ 226 h 226"/>
                <a:gd name="T8" fmla="*/ 0 w 631"/>
                <a:gd name="T9" fmla="*/ 113 h 226"/>
                <a:gd name="T10" fmla="*/ 89 w 631"/>
                <a:gd name="T11" fmla="*/ 0 h 226"/>
                <a:gd name="T12" fmla="*/ 631 w 631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226">
                  <a:moveTo>
                    <a:pt x="631" y="0"/>
                  </a:moveTo>
                  <a:lnTo>
                    <a:pt x="542" y="113"/>
                  </a:lnTo>
                  <a:lnTo>
                    <a:pt x="631" y="226"/>
                  </a:lnTo>
                  <a:lnTo>
                    <a:pt x="89" y="226"/>
                  </a:lnTo>
                  <a:lnTo>
                    <a:pt x="0" y="113"/>
                  </a:lnTo>
                  <a:lnTo>
                    <a:pt x="89" y="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şliḋe"/>
            <p:cNvSpPr/>
            <p:nvPr/>
          </p:nvSpPr>
          <p:spPr bwMode="auto">
            <a:xfrm>
              <a:off x="818356" y="3299538"/>
              <a:ext cx="882650" cy="822325"/>
            </a:xfrm>
            <a:custGeom>
              <a:avLst/>
              <a:gdLst>
                <a:gd name="T0" fmla="*/ 84 w 193"/>
                <a:gd name="T1" fmla="*/ 101 h 179"/>
                <a:gd name="T2" fmla="*/ 84 w 193"/>
                <a:gd name="T3" fmla="*/ 29 h 179"/>
                <a:gd name="T4" fmla="*/ 42 w 193"/>
                <a:gd name="T5" fmla="*/ 0 h 179"/>
                <a:gd name="T6" fmla="*/ 0 w 193"/>
                <a:gd name="T7" fmla="*/ 29 h 179"/>
                <a:gd name="T8" fmla="*/ 0 w 193"/>
                <a:gd name="T9" fmla="*/ 111 h 179"/>
                <a:gd name="T10" fmla="*/ 73 w 193"/>
                <a:gd name="T11" fmla="*/ 179 h 179"/>
                <a:gd name="T12" fmla="*/ 193 w 193"/>
                <a:gd name="T13" fmla="*/ 179 h 179"/>
                <a:gd name="T14" fmla="*/ 162 w 193"/>
                <a:gd name="T15" fmla="*/ 140 h 179"/>
                <a:gd name="T16" fmla="*/ 193 w 193"/>
                <a:gd name="T17" fmla="*/ 101 h 179"/>
                <a:gd name="T18" fmla="*/ 84 w 193"/>
                <a:gd name="T19" fmla="*/ 10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9">
                  <a:moveTo>
                    <a:pt x="84" y="10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48"/>
                    <a:pt x="33" y="179"/>
                    <a:pt x="73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01"/>
                    <a:pt x="193" y="101"/>
                    <a:pt x="193" y="101"/>
                  </a:cubicBezTo>
                  <a:lnTo>
                    <a:pt x="84" y="1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ṥ1íde"/>
            <p:cNvSpPr/>
            <p:nvPr/>
          </p:nvSpPr>
          <p:spPr bwMode="auto">
            <a:xfrm>
              <a:off x="818356" y="2523250"/>
              <a:ext cx="882650" cy="822325"/>
            </a:xfrm>
            <a:custGeom>
              <a:avLst/>
              <a:gdLst>
                <a:gd name="T0" fmla="*/ 84 w 193"/>
                <a:gd name="T1" fmla="*/ 77 h 179"/>
                <a:gd name="T2" fmla="*/ 162 w 193"/>
                <a:gd name="T3" fmla="*/ 77 h 179"/>
                <a:gd name="T4" fmla="*/ 193 w 193"/>
                <a:gd name="T5" fmla="*/ 38 h 179"/>
                <a:gd name="T6" fmla="*/ 162 w 193"/>
                <a:gd name="T7" fmla="*/ 0 h 179"/>
                <a:gd name="T8" fmla="*/ 73 w 193"/>
                <a:gd name="T9" fmla="*/ 0 h 179"/>
                <a:gd name="T10" fmla="*/ 0 w 193"/>
                <a:gd name="T11" fmla="*/ 68 h 179"/>
                <a:gd name="T12" fmla="*/ 0 w 193"/>
                <a:gd name="T13" fmla="*/ 179 h 179"/>
                <a:gd name="T14" fmla="*/ 42 w 193"/>
                <a:gd name="T15" fmla="*/ 150 h 179"/>
                <a:gd name="T16" fmla="*/ 84 w 193"/>
                <a:gd name="T17" fmla="*/ 179 h 179"/>
                <a:gd name="T18" fmla="*/ 84 w 193"/>
                <a:gd name="T19" fmla="*/ 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9">
                  <a:moveTo>
                    <a:pt x="84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0"/>
                    <a:pt x="0" y="6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4" y="7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ṥ1îḓé"/>
            <p:cNvSpPr/>
            <p:nvPr/>
          </p:nvSpPr>
          <p:spPr bwMode="auto">
            <a:xfrm>
              <a:off x="5014119" y="1539000"/>
              <a:ext cx="2163763" cy="1806575"/>
            </a:xfrm>
            <a:custGeom>
              <a:avLst/>
              <a:gdLst>
                <a:gd name="T0" fmla="*/ 244 w 473"/>
                <a:gd name="T1" fmla="*/ 49 h 393"/>
                <a:gd name="T2" fmla="*/ 262 w 473"/>
                <a:gd name="T3" fmla="*/ 83 h 393"/>
                <a:gd name="T4" fmla="*/ 213 w 473"/>
                <a:gd name="T5" fmla="*/ 174 h 393"/>
                <a:gd name="T6" fmla="*/ 176 w 473"/>
                <a:gd name="T7" fmla="*/ 197 h 393"/>
                <a:gd name="T8" fmla="*/ 161 w 473"/>
                <a:gd name="T9" fmla="*/ 275 h 393"/>
                <a:gd name="T10" fmla="*/ 236 w 473"/>
                <a:gd name="T11" fmla="*/ 301 h 393"/>
                <a:gd name="T12" fmla="*/ 311 w 473"/>
                <a:gd name="T13" fmla="*/ 275 h 393"/>
                <a:gd name="T14" fmla="*/ 297 w 473"/>
                <a:gd name="T15" fmla="*/ 197 h 393"/>
                <a:gd name="T16" fmla="*/ 260 w 473"/>
                <a:gd name="T17" fmla="*/ 103 h 393"/>
                <a:gd name="T18" fmla="*/ 268 w 473"/>
                <a:gd name="T19" fmla="*/ 100 h 393"/>
                <a:gd name="T20" fmla="*/ 334 w 473"/>
                <a:gd name="T21" fmla="*/ 35 h 393"/>
                <a:gd name="T22" fmla="*/ 319 w 473"/>
                <a:gd name="T23" fmla="*/ 21 h 393"/>
                <a:gd name="T24" fmla="*/ 244 w 473"/>
                <a:gd name="T25" fmla="*/ 10 h 393"/>
                <a:gd name="T26" fmla="*/ 251 w 473"/>
                <a:gd name="T27" fmla="*/ 0 h 393"/>
                <a:gd name="T28" fmla="*/ 244 w 473"/>
                <a:gd name="T29" fmla="*/ 0 h 393"/>
                <a:gd name="T30" fmla="*/ 221 w 473"/>
                <a:gd name="T31" fmla="*/ 0 h 393"/>
                <a:gd name="T32" fmla="*/ 229 w 473"/>
                <a:gd name="T33" fmla="*/ 10 h 393"/>
                <a:gd name="T34" fmla="*/ 154 w 473"/>
                <a:gd name="T35" fmla="*/ 21 h 393"/>
                <a:gd name="T36" fmla="*/ 139 w 473"/>
                <a:gd name="T37" fmla="*/ 35 h 393"/>
                <a:gd name="T38" fmla="*/ 143 w 473"/>
                <a:gd name="T39" fmla="*/ 44 h 393"/>
                <a:gd name="T40" fmla="*/ 205 w 473"/>
                <a:gd name="T41" fmla="*/ 100 h 393"/>
                <a:gd name="T42" fmla="*/ 213 w 473"/>
                <a:gd name="T43" fmla="*/ 103 h 393"/>
                <a:gd name="T44" fmla="*/ 213 w 473"/>
                <a:gd name="T45" fmla="*/ 174 h 393"/>
                <a:gd name="T46" fmla="*/ 393 w 473"/>
                <a:gd name="T47" fmla="*/ 207 h 393"/>
                <a:gd name="T48" fmla="*/ 473 w 473"/>
                <a:gd name="T49" fmla="*/ 312 h 393"/>
                <a:gd name="T50" fmla="*/ 431 w 473"/>
                <a:gd name="T51" fmla="*/ 364 h 393"/>
                <a:gd name="T52" fmla="*/ 389 w 473"/>
                <a:gd name="T53" fmla="*/ 318 h 393"/>
                <a:gd name="T54" fmla="*/ 343 w 473"/>
                <a:gd name="T55" fmla="*/ 291 h 393"/>
                <a:gd name="T56" fmla="*/ 324 w 473"/>
                <a:gd name="T57" fmla="*/ 275 h 393"/>
                <a:gd name="T58" fmla="*/ 324 w 473"/>
                <a:gd name="T59" fmla="*/ 182 h 393"/>
                <a:gd name="T60" fmla="*/ 343 w 473"/>
                <a:gd name="T61" fmla="*/ 197 h 393"/>
                <a:gd name="T62" fmla="*/ 130 w 473"/>
                <a:gd name="T63" fmla="*/ 197 h 393"/>
                <a:gd name="T64" fmla="*/ 148 w 473"/>
                <a:gd name="T65" fmla="*/ 182 h 393"/>
                <a:gd name="T66" fmla="*/ 130 w 473"/>
                <a:gd name="T67" fmla="*/ 291 h 393"/>
                <a:gd name="T68" fmla="*/ 84 w 473"/>
                <a:gd name="T69" fmla="*/ 318 h 393"/>
                <a:gd name="T70" fmla="*/ 42 w 473"/>
                <a:gd name="T71" fmla="*/ 393 h 393"/>
                <a:gd name="T72" fmla="*/ 0 w 473"/>
                <a:gd name="T73" fmla="*/ 317 h 393"/>
                <a:gd name="T74" fmla="*/ 110 w 473"/>
                <a:gd name="T75" fmla="*/ 199 h 393"/>
                <a:gd name="T76" fmla="*/ 130 w 473"/>
                <a:gd name="T77" fmla="*/ 197 h 393"/>
                <a:gd name="T78" fmla="*/ 229 w 473"/>
                <a:gd name="T79" fmla="*/ 49 h 393"/>
                <a:gd name="T80" fmla="*/ 211 w 473"/>
                <a:gd name="T81" fmla="*/ 8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3" h="393">
                  <a:moveTo>
                    <a:pt x="244" y="83"/>
                  </a:moveTo>
                  <a:cubicBezTo>
                    <a:pt x="244" y="49"/>
                    <a:pt x="244" y="49"/>
                    <a:pt x="244" y="4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44" y="83"/>
                    <a:pt x="244" y="83"/>
                    <a:pt x="244" y="83"/>
                  </a:cubicBezTo>
                  <a:close/>
                  <a:moveTo>
                    <a:pt x="213" y="174"/>
                  </a:moveTo>
                  <a:cubicBezTo>
                    <a:pt x="198" y="178"/>
                    <a:pt x="186" y="186"/>
                    <a:pt x="176" y="197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275"/>
                    <a:pt x="161" y="275"/>
                    <a:pt x="161" y="275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90" y="291"/>
                    <a:pt x="212" y="301"/>
                    <a:pt x="236" y="301"/>
                  </a:cubicBezTo>
                  <a:cubicBezTo>
                    <a:pt x="261" y="301"/>
                    <a:pt x="283" y="291"/>
                    <a:pt x="297" y="275"/>
                  </a:cubicBezTo>
                  <a:cubicBezTo>
                    <a:pt x="311" y="275"/>
                    <a:pt x="311" y="275"/>
                    <a:pt x="311" y="275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97" y="197"/>
                    <a:pt x="297" y="197"/>
                    <a:pt x="297" y="197"/>
                  </a:cubicBezTo>
                  <a:cubicBezTo>
                    <a:pt x="287" y="186"/>
                    <a:pt x="274" y="178"/>
                    <a:pt x="260" y="174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3" y="103"/>
                    <a:pt x="266" y="102"/>
                    <a:pt x="268" y="100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32" y="43"/>
                    <a:pt x="334" y="39"/>
                    <a:pt x="334" y="35"/>
                  </a:cubicBezTo>
                  <a:cubicBezTo>
                    <a:pt x="334" y="35"/>
                    <a:pt x="334" y="35"/>
                    <a:pt x="334" y="35"/>
                  </a:cubicBezTo>
                  <a:cubicBezTo>
                    <a:pt x="334" y="27"/>
                    <a:pt x="327" y="21"/>
                    <a:pt x="319" y="21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4" y="10"/>
                    <a:pt x="244" y="10"/>
                    <a:pt x="244" y="10"/>
                  </a:cubicBezTo>
                  <a:cubicBezTo>
                    <a:pt x="251" y="10"/>
                    <a:pt x="251" y="10"/>
                    <a:pt x="251" y="1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46" y="21"/>
                    <a:pt x="139" y="27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39" y="38"/>
                    <a:pt x="140" y="40"/>
                    <a:pt x="142" y="43"/>
                  </a:cubicBezTo>
                  <a:cubicBezTo>
                    <a:pt x="142" y="43"/>
                    <a:pt x="142" y="43"/>
                    <a:pt x="143" y="44"/>
                  </a:cubicBezTo>
                  <a:cubicBezTo>
                    <a:pt x="143" y="44"/>
                    <a:pt x="144" y="45"/>
                    <a:pt x="144" y="45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7" y="102"/>
                    <a:pt x="210" y="103"/>
                    <a:pt x="213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3" y="174"/>
                    <a:pt x="213" y="174"/>
                    <a:pt x="213" y="174"/>
                  </a:cubicBezTo>
                  <a:close/>
                  <a:moveTo>
                    <a:pt x="344" y="197"/>
                  </a:moveTo>
                  <a:cubicBezTo>
                    <a:pt x="361" y="198"/>
                    <a:pt x="377" y="201"/>
                    <a:pt x="393" y="207"/>
                  </a:cubicBezTo>
                  <a:cubicBezTo>
                    <a:pt x="436" y="225"/>
                    <a:pt x="463" y="257"/>
                    <a:pt x="472" y="300"/>
                  </a:cubicBezTo>
                  <a:cubicBezTo>
                    <a:pt x="473" y="312"/>
                    <a:pt x="473" y="312"/>
                    <a:pt x="473" y="312"/>
                  </a:cubicBezTo>
                  <a:cubicBezTo>
                    <a:pt x="473" y="393"/>
                    <a:pt x="473" y="393"/>
                    <a:pt x="473" y="393"/>
                  </a:cubicBezTo>
                  <a:cubicBezTo>
                    <a:pt x="431" y="364"/>
                    <a:pt x="431" y="364"/>
                    <a:pt x="431" y="364"/>
                  </a:cubicBezTo>
                  <a:cubicBezTo>
                    <a:pt x="389" y="393"/>
                    <a:pt x="389" y="393"/>
                    <a:pt x="389" y="393"/>
                  </a:cubicBezTo>
                  <a:cubicBezTo>
                    <a:pt x="389" y="318"/>
                    <a:pt x="389" y="318"/>
                    <a:pt x="389" y="318"/>
                  </a:cubicBezTo>
                  <a:cubicBezTo>
                    <a:pt x="389" y="295"/>
                    <a:pt x="368" y="275"/>
                    <a:pt x="343" y="275"/>
                  </a:cubicBezTo>
                  <a:cubicBezTo>
                    <a:pt x="343" y="291"/>
                    <a:pt x="343" y="291"/>
                    <a:pt x="34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75"/>
                    <a:pt x="324" y="275"/>
                    <a:pt x="324" y="275"/>
                  </a:cubicBezTo>
                  <a:cubicBezTo>
                    <a:pt x="324" y="197"/>
                    <a:pt x="324" y="197"/>
                    <a:pt x="324" y="197"/>
                  </a:cubicBezTo>
                  <a:cubicBezTo>
                    <a:pt x="324" y="182"/>
                    <a:pt x="324" y="182"/>
                    <a:pt x="324" y="182"/>
                  </a:cubicBezTo>
                  <a:cubicBezTo>
                    <a:pt x="343" y="182"/>
                    <a:pt x="343" y="182"/>
                    <a:pt x="343" y="182"/>
                  </a:cubicBezTo>
                  <a:cubicBezTo>
                    <a:pt x="343" y="197"/>
                    <a:pt x="343" y="197"/>
                    <a:pt x="343" y="197"/>
                  </a:cubicBezTo>
                  <a:cubicBezTo>
                    <a:pt x="344" y="197"/>
                    <a:pt x="344" y="197"/>
                    <a:pt x="344" y="197"/>
                  </a:cubicBezTo>
                  <a:close/>
                  <a:moveTo>
                    <a:pt x="130" y="197"/>
                  </a:moveTo>
                  <a:cubicBezTo>
                    <a:pt x="130" y="182"/>
                    <a:pt x="130" y="182"/>
                    <a:pt x="130" y="182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0" y="291"/>
                    <a:pt x="130" y="291"/>
                    <a:pt x="130" y="291"/>
                  </a:cubicBezTo>
                  <a:cubicBezTo>
                    <a:pt x="130" y="275"/>
                    <a:pt x="130" y="275"/>
                    <a:pt x="130" y="275"/>
                  </a:cubicBezTo>
                  <a:cubicBezTo>
                    <a:pt x="104" y="275"/>
                    <a:pt x="84" y="295"/>
                    <a:pt x="84" y="318"/>
                  </a:cubicBezTo>
                  <a:cubicBezTo>
                    <a:pt x="84" y="364"/>
                    <a:pt x="84" y="364"/>
                    <a:pt x="84" y="364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01"/>
                    <a:pt x="4" y="287"/>
                    <a:pt x="10" y="271"/>
                  </a:cubicBezTo>
                  <a:cubicBezTo>
                    <a:pt x="30" y="231"/>
                    <a:pt x="64" y="206"/>
                    <a:pt x="110" y="199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30" y="197"/>
                    <a:pt x="130" y="197"/>
                    <a:pt x="130" y="197"/>
                  </a:cubicBezTo>
                  <a:close/>
                  <a:moveTo>
                    <a:pt x="173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11" y="83"/>
                    <a:pt x="211" y="83"/>
                    <a:pt x="211" y="83"/>
                  </a:cubicBezTo>
                  <a:lnTo>
                    <a:pt x="173" y="4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şlíḍè"/>
            <p:cNvSpPr/>
            <p:nvPr/>
          </p:nvSpPr>
          <p:spPr bwMode="auto">
            <a:xfrm>
              <a:off x="4515644" y="3299538"/>
              <a:ext cx="877888" cy="822325"/>
            </a:xfrm>
            <a:custGeom>
              <a:avLst/>
              <a:gdLst>
                <a:gd name="T0" fmla="*/ 109 w 192"/>
                <a:gd name="T1" fmla="*/ 101 h 179"/>
                <a:gd name="T2" fmla="*/ 30 w 192"/>
                <a:gd name="T3" fmla="*/ 101 h 179"/>
                <a:gd name="T4" fmla="*/ 0 w 192"/>
                <a:gd name="T5" fmla="*/ 140 h 179"/>
                <a:gd name="T6" fmla="*/ 30 w 192"/>
                <a:gd name="T7" fmla="*/ 179 h 179"/>
                <a:gd name="T8" fmla="*/ 119 w 192"/>
                <a:gd name="T9" fmla="*/ 179 h 179"/>
                <a:gd name="T10" fmla="*/ 192 w 192"/>
                <a:gd name="T11" fmla="*/ 111 h 179"/>
                <a:gd name="T12" fmla="*/ 192 w 192"/>
                <a:gd name="T13" fmla="*/ 0 h 179"/>
                <a:gd name="T14" fmla="*/ 151 w 192"/>
                <a:gd name="T15" fmla="*/ 29 h 179"/>
                <a:gd name="T16" fmla="*/ 109 w 192"/>
                <a:gd name="T17" fmla="*/ 0 h 179"/>
                <a:gd name="T18" fmla="*/ 109 w 192"/>
                <a:gd name="T19" fmla="*/ 10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79">
                  <a:moveTo>
                    <a:pt x="109" y="101"/>
                  </a:moveTo>
                  <a:cubicBezTo>
                    <a:pt x="30" y="101"/>
                    <a:pt x="30" y="101"/>
                    <a:pt x="30" y="10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59" y="179"/>
                    <a:pt x="192" y="148"/>
                    <a:pt x="192" y="11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109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$1îḓe"/>
            <p:cNvSpPr/>
            <p:nvPr/>
          </p:nvSpPr>
          <p:spPr bwMode="auto">
            <a:xfrm>
              <a:off x="3558381" y="3763088"/>
              <a:ext cx="1003300" cy="358775"/>
            </a:xfrm>
            <a:custGeom>
              <a:avLst/>
              <a:gdLst>
                <a:gd name="T0" fmla="*/ 632 w 632"/>
                <a:gd name="T1" fmla="*/ 0 h 226"/>
                <a:gd name="T2" fmla="*/ 542 w 632"/>
                <a:gd name="T3" fmla="*/ 113 h 226"/>
                <a:gd name="T4" fmla="*/ 632 w 632"/>
                <a:gd name="T5" fmla="*/ 226 h 226"/>
                <a:gd name="T6" fmla="*/ 90 w 632"/>
                <a:gd name="T7" fmla="*/ 226 h 226"/>
                <a:gd name="T8" fmla="*/ 0 w 632"/>
                <a:gd name="T9" fmla="*/ 113 h 226"/>
                <a:gd name="T10" fmla="*/ 90 w 632"/>
                <a:gd name="T11" fmla="*/ 0 h 226"/>
                <a:gd name="T12" fmla="*/ 632 w 63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26">
                  <a:moveTo>
                    <a:pt x="632" y="0"/>
                  </a:moveTo>
                  <a:lnTo>
                    <a:pt x="542" y="113"/>
                  </a:lnTo>
                  <a:lnTo>
                    <a:pt x="632" y="226"/>
                  </a:lnTo>
                  <a:lnTo>
                    <a:pt x="90" y="226"/>
                  </a:lnTo>
                  <a:lnTo>
                    <a:pt x="0" y="113"/>
                  </a:lnTo>
                  <a:lnTo>
                    <a:pt x="90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ṥļïḓè"/>
            <p:cNvSpPr/>
            <p:nvPr/>
          </p:nvSpPr>
          <p:spPr bwMode="auto">
            <a:xfrm>
              <a:off x="7630319" y="3763088"/>
              <a:ext cx="1003300" cy="358775"/>
            </a:xfrm>
            <a:custGeom>
              <a:avLst/>
              <a:gdLst>
                <a:gd name="T0" fmla="*/ 632 w 632"/>
                <a:gd name="T1" fmla="*/ 0 h 226"/>
                <a:gd name="T2" fmla="*/ 542 w 632"/>
                <a:gd name="T3" fmla="*/ 113 h 226"/>
                <a:gd name="T4" fmla="*/ 632 w 632"/>
                <a:gd name="T5" fmla="*/ 226 h 226"/>
                <a:gd name="T6" fmla="*/ 87 w 632"/>
                <a:gd name="T7" fmla="*/ 226 h 226"/>
                <a:gd name="T8" fmla="*/ 0 w 632"/>
                <a:gd name="T9" fmla="*/ 113 h 226"/>
                <a:gd name="T10" fmla="*/ 87 w 632"/>
                <a:gd name="T11" fmla="*/ 0 h 226"/>
                <a:gd name="T12" fmla="*/ 632 w 63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26">
                  <a:moveTo>
                    <a:pt x="632" y="0"/>
                  </a:moveTo>
                  <a:lnTo>
                    <a:pt x="542" y="113"/>
                  </a:lnTo>
                  <a:lnTo>
                    <a:pt x="632" y="226"/>
                  </a:lnTo>
                  <a:lnTo>
                    <a:pt x="87" y="226"/>
                  </a:lnTo>
                  <a:lnTo>
                    <a:pt x="0" y="113"/>
                  </a:lnTo>
                  <a:lnTo>
                    <a:pt x="87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sľiḑé"/>
            <p:cNvSpPr/>
            <p:nvPr/>
          </p:nvSpPr>
          <p:spPr bwMode="auto">
            <a:xfrm>
              <a:off x="8582819" y="3763088"/>
              <a:ext cx="1001713" cy="358775"/>
            </a:xfrm>
            <a:custGeom>
              <a:avLst/>
              <a:gdLst>
                <a:gd name="T0" fmla="*/ 631 w 631"/>
                <a:gd name="T1" fmla="*/ 0 h 226"/>
                <a:gd name="T2" fmla="*/ 542 w 631"/>
                <a:gd name="T3" fmla="*/ 113 h 226"/>
                <a:gd name="T4" fmla="*/ 631 w 631"/>
                <a:gd name="T5" fmla="*/ 226 h 226"/>
                <a:gd name="T6" fmla="*/ 89 w 631"/>
                <a:gd name="T7" fmla="*/ 226 h 226"/>
                <a:gd name="T8" fmla="*/ 0 w 631"/>
                <a:gd name="T9" fmla="*/ 113 h 226"/>
                <a:gd name="T10" fmla="*/ 89 w 631"/>
                <a:gd name="T11" fmla="*/ 0 h 226"/>
                <a:gd name="T12" fmla="*/ 631 w 631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226">
                  <a:moveTo>
                    <a:pt x="631" y="0"/>
                  </a:moveTo>
                  <a:lnTo>
                    <a:pt x="542" y="113"/>
                  </a:lnTo>
                  <a:lnTo>
                    <a:pt x="631" y="226"/>
                  </a:lnTo>
                  <a:lnTo>
                    <a:pt x="89" y="226"/>
                  </a:lnTo>
                  <a:lnTo>
                    <a:pt x="0" y="113"/>
                  </a:lnTo>
                  <a:lnTo>
                    <a:pt x="89" y="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ṣļîḍê"/>
            <p:cNvSpPr/>
            <p:nvPr/>
          </p:nvSpPr>
          <p:spPr bwMode="auto">
            <a:xfrm>
              <a:off x="6793706" y="3299538"/>
              <a:ext cx="882650" cy="822325"/>
            </a:xfrm>
            <a:custGeom>
              <a:avLst/>
              <a:gdLst>
                <a:gd name="T0" fmla="*/ 84 w 193"/>
                <a:gd name="T1" fmla="*/ 101 h 179"/>
                <a:gd name="T2" fmla="*/ 84 w 193"/>
                <a:gd name="T3" fmla="*/ 29 h 179"/>
                <a:gd name="T4" fmla="*/ 42 w 193"/>
                <a:gd name="T5" fmla="*/ 0 h 179"/>
                <a:gd name="T6" fmla="*/ 0 w 193"/>
                <a:gd name="T7" fmla="*/ 29 h 179"/>
                <a:gd name="T8" fmla="*/ 0 w 193"/>
                <a:gd name="T9" fmla="*/ 111 h 179"/>
                <a:gd name="T10" fmla="*/ 74 w 193"/>
                <a:gd name="T11" fmla="*/ 179 h 179"/>
                <a:gd name="T12" fmla="*/ 193 w 193"/>
                <a:gd name="T13" fmla="*/ 179 h 179"/>
                <a:gd name="T14" fmla="*/ 162 w 193"/>
                <a:gd name="T15" fmla="*/ 140 h 179"/>
                <a:gd name="T16" fmla="*/ 193 w 193"/>
                <a:gd name="T17" fmla="*/ 101 h 179"/>
                <a:gd name="T18" fmla="*/ 84 w 193"/>
                <a:gd name="T19" fmla="*/ 10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9">
                  <a:moveTo>
                    <a:pt x="84" y="10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48"/>
                    <a:pt x="33" y="179"/>
                    <a:pt x="74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01"/>
                    <a:pt x="193" y="101"/>
                    <a:pt x="193" y="101"/>
                  </a:cubicBezTo>
                  <a:lnTo>
                    <a:pt x="84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ś1íḋé"/>
            <p:cNvSpPr/>
            <p:nvPr/>
          </p:nvSpPr>
          <p:spPr bwMode="auto">
            <a:xfrm>
              <a:off x="10490994" y="3299538"/>
              <a:ext cx="882650" cy="822325"/>
            </a:xfrm>
            <a:custGeom>
              <a:avLst/>
              <a:gdLst>
                <a:gd name="T0" fmla="*/ 109 w 193"/>
                <a:gd name="T1" fmla="*/ 101 h 179"/>
                <a:gd name="T2" fmla="*/ 31 w 193"/>
                <a:gd name="T3" fmla="*/ 101 h 179"/>
                <a:gd name="T4" fmla="*/ 0 w 193"/>
                <a:gd name="T5" fmla="*/ 140 h 179"/>
                <a:gd name="T6" fmla="*/ 31 w 193"/>
                <a:gd name="T7" fmla="*/ 179 h 179"/>
                <a:gd name="T8" fmla="*/ 119 w 193"/>
                <a:gd name="T9" fmla="*/ 179 h 179"/>
                <a:gd name="T10" fmla="*/ 193 w 193"/>
                <a:gd name="T11" fmla="*/ 111 h 179"/>
                <a:gd name="T12" fmla="*/ 193 w 193"/>
                <a:gd name="T13" fmla="*/ 0 h 179"/>
                <a:gd name="T14" fmla="*/ 151 w 193"/>
                <a:gd name="T15" fmla="*/ 29 h 179"/>
                <a:gd name="T16" fmla="*/ 109 w 193"/>
                <a:gd name="T17" fmla="*/ 0 h 179"/>
                <a:gd name="T18" fmla="*/ 109 w 193"/>
                <a:gd name="T19" fmla="*/ 10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9">
                  <a:moveTo>
                    <a:pt x="109" y="101"/>
                  </a:moveTo>
                  <a:cubicBezTo>
                    <a:pt x="31" y="101"/>
                    <a:pt x="31" y="101"/>
                    <a:pt x="31" y="10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60" y="179"/>
                    <a:pt x="193" y="148"/>
                    <a:pt x="193" y="11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109" y="1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ṧļïḋe"/>
            <p:cNvSpPr/>
            <p:nvPr/>
          </p:nvSpPr>
          <p:spPr bwMode="auto">
            <a:xfrm>
              <a:off x="9533731" y="3763088"/>
              <a:ext cx="1003300" cy="358775"/>
            </a:xfrm>
            <a:custGeom>
              <a:avLst/>
              <a:gdLst>
                <a:gd name="T0" fmla="*/ 632 w 632"/>
                <a:gd name="T1" fmla="*/ 0 h 226"/>
                <a:gd name="T2" fmla="*/ 542 w 632"/>
                <a:gd name="T3" fmla="*/ 113 h 226"/>
                <a:gd name="T4" fmla="*/ 632 w 632"/>
                <a:gd name="T5" fmla="*/ 226 h 226"/>
                <a:gd name="T6" fmla="*/ 90 w 632"/>
                <a:gd name="T7" fmla="*/ 226 h 226"/>
                <a:gd name="T8" fmla="*/ 0 w 632"/>
                <a:gd name="T9" fmla="*/ 113 h 226"/>
                <a:gd name="T10" fmla="*/ 90 w 632"/>
                <a:gd name="T11" fmla="*/ 0 h 226"/>
                <a:gd name="T12" fmla="*/ 632 w 63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226">
                  <a:moveTo>
                    <a:pt x="632" y="0"/>
                  </a:moveTo>
                  <a:lnTo>
                    <a:pt x="542" y="113"/>
                  </a:lnTo>
                  <a:lnTo>
                    <a:pt x="632" y="226"/>
                  </a:lnTo>
                  <a:lnTo>
                    <a:pt x="90" y="226"/>
                  </a:lnTo>
                  <a:lnTo>
                    <a:pt x="0" y="113"/>
                  </a:lnTo>
                  <a:lnTo>
                    <a:pt x="90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ṩḻïḓé"/>
            <p:cNvSpPr/>
            <p:nvPr/>
          </p:nvSpPr>
          <p:spPr bwMode="auto">
            <a:xfrm>
              <a:off x="10490994" y="2523250"/>
              <a:ext cx="882650" cy="822325"/>
            </a:xfrm>
            <a:custGeom>
              <a:avLst/>
              <a:gdLst>
                <a:gd name="T0" fmla="*/ 109 w 193"/>
                <a:gd name="T1" fmla="*/ 77 h 179"/>
                <a:gd name="T2" fmla="*/ 109 w 193"/>
                <a:gd name="T3" fmla="*/ 150 h 179"/>
                <a:gd name="T4" fmla="*/ 151 w 193"/>
                <a:gd name="T5" fmla="*/ 179 h 179"/>
                <a:gd name="T6" fmla="*/ 193 w 193"/>
                <a:gd name="T7" fmla="*/ 150 h 179"/>
                <a:gd name="T8" fmla="*/ 193 w 193"/>
                <a:gd name="T9" fmla="*/ 68 h 179"/>
                <a:gd name="T10" fmla="*/ 119 w 193"/>
                <a:gd name="T11" fmla="*/ 0 h 179"/>
                <a:gd name="T12" fmla="*/ 0 w 193"/>
                <a:gd name="T13" fmla="*/ 0 h 179"/>
                <a:gd name="T14" fmla="*/ 31 w 193"/>
                <a:gd name="T15" fmla="*/ 38 h 179"/>
                <a:gd name="T16" fmla="*/ 0 w 193"/>
                <a:gd name="T17" fmla="*/ 77 h 179"/>
                <a:gd name="T18" fmla="*/ 109 w 193"/>
                <a:gd name="T19" fmla="*/ 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9">
                  <a:moveTo>
                    <a:pt x="109" y="77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3" y="30"/>
                    <a:pt x="160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9" y="7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sḷîdé"/>
            <p:cNvSpPr/>
            <p:nvPr/>
          </p:nvSpPr>
          <p:spPr bwMode="auto">
            <a:xfrm>
              <a:off x="1769269" y="2518488"/>
              <a:ext cx="3094038" cy="1106488"/>
            </a:xfrm>
            <a:custGeom>
              <a:avLst/>
              <a:gdLst>
                <a:gd name="T0" fmla="*/ 603 w 676"/>
                <a:gd name="T1" fmla="*/ 241 h 241"/>
                <a:gd name="T2" fmla="*/ 73 w 676"/>
                <a:gd name="T3" fmla="*/ 241 h 241"/>
                <a:gd name="T4" fmla="*/ 0 w 676"/>
                <a:gd name="T5" fmla="*/ 173 h 241"/>
                <a:gd name="T6" fmla="*/ 0 w 676"/>
                <a:gd name="T7" fmla="*/ 68 h 241"/>
                <a:gd name="T8" fmla="*/ 73 w 676"/>
                <a:gd name="T9" fmla="*/ 0 h 241"/>
                <a:gd name="T10" fmla="*/ 603 w 676"/>
                <a:gd name="T11" fmla="*/ 0 h 241"/>
                <a:gd name="T12" fmla="*/ 676 w 676"/>
                <a:gd name="T13" fmla="*/ 68 h 241"/>
                <a:gd name="T14" fmla="*/ 676 w 676"/>
                <a:gd name="T15" fmla="*/ 173 h 241"/>
                <a:gd name="T16" fmla="*/ 603 w 676"/>
                <a:gd name="T1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241">
                  <a:moveTo>
                    <a:pt x="603" y="241"/>
                  </a:moveTo>
                  <a:cubicBezTo>
                    <a:pt x="73" y="241"/>
                    <a:pt x="73" y="241"/>
                    <a:pt x="73" y="241"/>
                  </a:cubicBezTo>
                  <a:cubicBezTo>
                    <a:pt x="33" y="241"/>
                    <a:pt x="0" y="211"/>
                    <a:pt x="0" y="1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3" y="0"/>
                    <a:pt x="7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43" y="0"/>
                    <a:pt x="676" y="31"/>
                    <a:pt x="676" y="68"/>
                  </a:cubicBezTo>
                  <a:cubicBezTo>
                    <a:pt x="676" y="173"/>
                    <a:pt x="676" y="173"/>
                    <a:pt x="676" y="173"/>
                  </a:cubicBezTo>
                  <a:cubicBezTo>
                    <a:pt x="676" y="211"/>
                    <a:pt x="643" y="241"/>
                    <a:pt x="603" y="24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6800" rIns="91440" bIns="46800" anchor="ctr" anchorCtr="0" compatLnSpc="1">
              <a:normAutofit fontScale="5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/>
                <a:t>预计需要多久完成迁移</a:t>
              </a:r>
            </a:p>
          </p:txBody>
        </p:sp>
        <p:sp>
          <p:nvSpPr>
            <p:cNvPr id="136" name="íślîḓê"/>
            <p:cNvSpPr/>
            <p:nvPr/>
          </p:nvSpPr>
          <p:spPr bwMode="auto">
            <a:xfrm>
              <a:off x="5723731" y="2977275"/>
              <a:ext cx="744538" cy="1144588"/>
            </a:xfrm>
            <a:custGeom>
              <a:avLst/>
              <a:gdLst>
                <a:gd name="T0" fmla="*/ 81 w 163"/>
                <a:gd name="T1" fmla="*/ 249 h 249"/>
                <a:gd name="T2" fmla="*/ 163 w 163"/>
                <a:gd name="T3" fmla="*/ 173 h 249"/>
                <a:gd name="T4" fmla="*/ 154 w 163"/>
                <a:gd name="T5" fmla="*/ 139 h 249"/>
                <a:gd name="T6" fmla="*/ 81 w 163"/>
                <a:gd name="T7" fmla="*/ 0 h 249"/>
                <a:gd name="T8" fmla="*/ 9 w 163"/>
                <a:gd name="T9" fmla="*/ 139 h 249"/>
                <a:gd name="T10" fmla="*/ 0 w 163"/>
                <a:gd name="T11" fmla="*/ 173 h 249"/>
                <a:gd name="T12" fmla="*/ 81 w 163"/>
                <a:gd name="T13" fmla="*/ 249 h 249"/>
                <a:gd name="T14" fmla="*/ 53 w 163"/>
                <a:gd name="T15" fmla="*/ 102 h 249"/>
                <a:gd name="T16" fmla="*/ 44 w 163"/>
                <a:gd name="T17" fmla="*/ 117 h 249"/>
                <a:gd name="T18" fmla="*/ 31 w 163"/>
                <a:gd name="T19" fmla="*/ 172 h 249"/>
                <a:gd name="T20" fmla="*/ 31 w 163"/>
                <a:gd name="T21" fmla="*/ 186 h 249"/>
                <a:gd name="T22" fmla="*/ 33 w 163"/>
                <a:gd name="T23" fmla="*/ 198 h 249"/>
                <a:gd name="T24" fmla="*/ 37 w 163"/>
                <a:gd name="T25" fmla="*/ 211 h 249"/>
                <a:gd name="T26" fmla="*/ 42 w 163"/>
                <a:gd name="T27" fmla="*/ 222 h 249"/>
                <a:gd name="T28" fmla="*/ 39 w 163"/>
                <a:gd name="T29" fmla="*/ 221 h 249"/>
                <a:gd name="T30" fmla="*/ 34 w 163"/>
                <a:gd name="T31" fmla="*/ 217 h 249"/>
                <a:gd name="T32" fmla="*/ 30 w 163"/>
                <a:gd name="T33" fmla="*/ 212 h 249"/>
                <a:gd name="T34" fmla="*/ 26 w 163"/>
                <a:gd name="T35" fmla="*/ 208 h 249"/>
                <a:gd name="T36" fmla="*/ 23 w 163"/>
                <a:gd name="T37" fmla="*/ 202 h 249"/>
                <a:gd name="T38" fmla="*/ 20 w 163"/>
                <a:gd name="T39" fmla="*/ 197 h 249"/>
                <a:gd name="T40" fmla="*/ 18 w 163"/>
                <a:gd name="T41" fmla="*/ 191 h 249"/>
                <a:gd name="T42" fmla="*/ 16 w 163"/>
                <a:gd name="T43" fmla="*/ 186 h 249"/>
                <a:gd name="T44" fmla="*/ 15 w 163"/>
                <a:gd name="T45" fmla="*/ 179 h 249"/>
                <a:gd name="T46" fmla="*/ 15 w 163"/>
                <a:gd name="T47" fmla="*/ 173 h 249"/>
                <a:gd name="T48" fmla="*/ 21 w 163"/>
                <a:gd name="T49" fmla="*/ 147 h 249"/>
                <a:gd name="T50" fmla="*/ 46 w 163"/>
                <a:gd name="T51" fmla="*/ 110 h 249"/>
                <a:gd name="T52" fmla="*/ 53 w 163"/>
                <a:gd name="T53" fmla="*/ 10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49">
                  <a:moveTo>
                    <a:pt x="81" y="249"/>
                  </a:moveTo>
                  <a:cubicBezTo>
                    <a:pt x="126" y="249"/>
                    <a:pt x="163" y="215"/>
                    <a:pt x="163" y="173"/>
                  </a:cubicBezTo>
                  <a:cubicBezTo>
                    <a:pt x="163" y="161"/>
                    <a:pt x="160" y="149"/>
                    <a:pt x="154" y="139"/>
                  </a:cubicBezTo>
                  <a:cubicBezTo>
                    <a:pt x="128" y="92"/>
                    <a:pt x="82" y="60"/>
                    <a:pt x="81" y="0"/>
                  </a:cubicBezTo>
                  <a:cubicBezTo>
                    <a:pt x="81" y="60"/>
                    <a:pt x="34" y="92"/>
                    <a:pt x="9" y="139"/>
                  </a:cubicBezTo>
                  <a:cubicBezTo>
                    <a:pt x="3" y="149"/>
                    <a:pt x="0" y="161"/>
                    <a:pt x="0" y="173"/>
                  </a:cubicBezTo>
                  <a:cubicBezTo>
                    <a:pt x="0" y="215"/>
                    <a:pt x="36" y="249"/>
                    <a:pt x="81" y="249"/>
                  </a:cubicBezTo>
                  <a:close/>
                  <a:moveTo>
                    <a:pt x="53" y="102"/>
                  </a:moveTo>
                  <a:cubicBezTo>
                    <a:pt x="50" y="107"/>
                    <a:pt x="47" y="112"/>
                    <a:pt x="44" y="117"/>
                  </a:cubicBezTo>
                  <a:cubicBezTo>
                    <a:pt x="35" y="135"/>
                    <a:pt x="31" y="152"/>
                    <a:pt x="31" y="172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7" y="211"/>
                    <a:pt x="37" y="211"/>
                    <a:pt x="37" y="211"/>
                  </a:cubicBezTo>
                  <a:cubicBezTo>
                    <a:pt x="42" y="222"/>
                    <a:pt x="42" y="222"/>
                    <a:pt x="42" y="222"/>
                  </a:cubicBezTo>
                  <a:cubicBezTo>
                    <a:pt x="39" y="221"/>
                    <a:pt x="39" y="221"/>
                    <a:pt x="39" y="221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0" y="212"/>
                    <a:pt x="30" y="212"/>
                    <a:pt x="30" y="212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64"/>
                    <a:pt x="17" y="155"/>
                    <a:pt x="21" y="147"/>
                  </a:cubicBezTo>
                  <a:cubicBezTo>
                    <a:pt x="28" y="134"/>
                    <a:pt x="37" y="122"/>
                    <a:pt x="46" y="110"/>
                  </a:cubicBezTo>
                  <a:cubicBezTo>
                    <a:pt x="48" y="107"/>
                    <a:pt x="51" y="105"/>
                    <a:pt x="53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7" name="iš1idè"/>
            <p:cNvGrpSpPr>
              <a:grpSpLocks noChangeAspect="1"/>
            </p:cNvGrpSpPr>
            <p:nvPr/>
          </p:nvGrpSpPr>
          <p:grpSpPr>
            <a:xfrm>
              <a:off x="741524" y="4898153"/>
              <a:ext cx="866703" cy="887945"/>
              <a:chOff x="497420" y="3238498"/>
              <a:chExt cx="431802" cy="442385"/>
            </a:xfrm>
          </p:grpSpPr>
          <p:sp>
            <p:nvSpPr>
              <p:cNvPr id="149" name="ïsḷiḓè"/>
              <p:cNvSpPr/>
              <p:nvPr/>
            </p:nvSpPr>
            <p:spPr bwMode="auto">
              <a:xfrm>
                <a:off x="497420" y="3238498"/>
                <a:ext cx="431802" cy="44238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iṡľïḑê"/>
              <p:cNvSpPr/>
              <p:nvPr/>
            </p:nvSpPr>
            <p:spPr bwMode="auto">
              <a:xfrm>
                <a:off x="649821" y="3318932"/>
                <a:ext cx="279401" cy="361951"/>
              </a:xfrm>
              <a:custGeom>
                <a:avLst/>
                <a:gdLst/>
                <a:ahLst/>
                <a:cxnLst>
                  <a:cxn ang="0">
                    <a:pos x="69" y="32"/>
                  </a:cxn>
                  <a:cxn ang="0">
                    <a:pos x="58" y="43"/>
                  </a:cxn>
                  <a:cxn ang="0">
                    <a:pos x="15" y="0"/>
                  </a:cxn>
                  <a:cxn ang="0">
                    <a:pos x="0" y="9"/>
                  </a:cxn>
                  <a:cxn ang="0">
                    <a:pos x="4" y="99"/>
                  </a:cxn>
                  <a:cxn ang="0">
                    <a:pos x="73" y="171"/>
                  </a:cxn>
                  <a:cxn ang="0">
                    <a:pos x="132" y="171"/>
                  </a:cxn>
                  <a:cxn ang="0">
                    <a:pos x="132" y="96"/>
                  </a:cxn>
                  <a:cxn ang="0">
                    <a:pos x="69" y="32"/>
                  </a:cxn>
                </a:cxnLst>
                <a:rect l="0" t="0" r="r" b="b"/>
                <a:pathLst>
                  <a:path w="132" h="171">
                    <a:moveTo>
                      <a:pt x="69" y="32"/>
                    </a:moveTo>
                    <a:lnTo>
                      <a:pt x="58" y="43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4" y="99"/>
                    </a:lnTo>
                    <a:lnTo>
                      <a:pt x="73" y="171"/>
                    </a:lnTo>
                    <a:lnTo>
                      <a:pt x="132" y="171"/>
                    </a:lnTo>
                    <a:lnTo>
                      <a:pt x="132" y="96"/>
                    </a:lnTo>
                    <a:lnTo>
                      <a:pt x="69" y="3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ḷiḋe"/>
              <p:cNvSpPr/>
              <p:nvPr/>
            </p:nvSpPr>
            <p:spPr bwMode="auto">
              <a:xfrm>
                <a:off x="609604" y="3297765"/>
                <a:ext cx="209551" cy="306918"/>
              </a:xfrm>
              <a:custGeom>
                <a:avLst/>
                <a:gdLst/>
                <a:ahLst/>
                <a:cxnLst>
                  <a:cxn ang="0">
                    <a:pos x="50" y="47"/>
                  </a:cxn>
                  <a:cxn ang="0">
                    <a:pos x="44" y="32"/>
                  </a:cxn>
                  <a:cxn ang="0">
                    <a:pos x="44" y="31"/>
                  </a:cxn>
                  <a:cxn ang="0">
                    <a:pos x="42" y="27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32" y="47"/>
                  </a:cxn>
                  <a:cxn ang="0">
                    <a:pos x="31" y="43"/>
                  </a:cxn>
                  <a:cxn ang="0">
                    <a:pos x="33" y="24"/>
                  </a:cxn>
                  <a:cxn ang="0">
                    <a:pos x="50" y="26"/>
                  </a:cxn>
                  <a:cxn ang="0">
                    <a:pos x="50" y="47"/>
                  </a:cxn>
                  <a:cxn ang="0">
                    <a:pos x="43" y="35"/>
                  </a:cxn>
                  <a:cxn ang="0">
                    <a:pos x="41" y="36"/>
                  </a:cxn>
                  <a:cxn ang="0">
                    <a:pos x="40" y="35"/>
                  </a:cxn>
                  <a:cxn ang="0">
                    <a:pos x="35" y="57"/>
                  </a:cxn>
                  <a:cxn ang="0">
                    <a:pos x="32" y="52"/>
                  </a:cxn>
                  <a:cxn ang="0">
                    <a:pos x="30" y="61"/>
                  </a:cxn>
                  <a:cxn ang="0">
                    <a:pos x="33" y="75"/>
                  </a:cxn>
                  <a:cxn ang="0">
                    <a:pos x="46" y="64"/>
                  </a:cxn>
                  <a:cxn ang="0">
                    <a:pos x="48" y="55"/>
                  </a:cxn>
                  <a:cxn ang="0">
                    <a:pos x="45" y="58"/>
                  </a:cxn>
                  <a:cxn ang="0">
                    <a:pos x="43" y="35"/>
                  </a:cxn>
                  <a:cxn ang="0">
                    <a:pos x="9" y="17"/>
                  </a:cxn>
                  <a:cxn ang="0">
                    <a:pos x="9" y="16"/>
                  </a:cxn>
                  <a:cxn ang="0">
                    <a:pos x="10" y="12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21" y="32"/>
                  </a:cxn>
                  <a:cxn ang="0">
                    <a:pos x="22" y="28"/>
                  </a:cxn>
                  <a:cxn ang="0">
                    <a:pos x="20" y="9"/>
                  </a:cxn>
                  <a:cxn ang="0">
                    <a:pos x="2" y="11"/>
                  </a:cxn>
                  <a:cxn ang="0">
                    <a:pos x="3" y="32"/>
                  </a:cxn>
                  <a:cxn ang="0">
                    <a:pos x="9" y="17"/>
                  </a:cxn>
                  <a:cxn ang="0">
                    <a:pos x="21" y="37"/>
                  </a:cxn>
                  <a:cxn ang="0">
                    <a:pos x="18" y="42"/>
                  </a:cxn>
                  <a:cxn ang="0">
                    <a:pos x="13" y="20"/>
                  </a:cxn>
                  <a:cxn ang="0">
                    <a:pos x="12" y="21"/>
                  </a:cxn>
                  <a:cxn ang="0">
                    <a:pos x="10" y="20"/>
                  </a:cxn>
                  <a:cxn ang="0">
                    <a:pos x="8" y="43"/>
                  </a:cxn>
                  <a:cxn ang="0">
                    <a:pos x="5" y="40"/>
                  </a:cxn>
                  <a:cxn ang="0">
                    <a:pos x="7" y="49"/>
                  </a:cxn>
                  <a:cxn ang="0">
                    <a:pos x="20" y="60"/>
                  </a:cxn>
                  <a:cxn ang="0">
                    <a:pos x="23" y="46"/>
                  </a:cxn>
                  <a:cxn ang="0">
                    <a:pos x="21" y="37"/>
                  </a:cxn>
                </a:cxnLst>
                <a:rect l="0" t="0" r="r" b="b"/>
                <a:pathLst>
                  <a:path w="53" h="77">
                    <a:moveTo>
                      <a:pt x="50" y="47"/>
                    </a:moveTo>
                    <a:cubicBezTo>
                      <a:pt x="51" y="38"/>
                      <a:pt x="46" y="34"/>
                      <a:pt x="44" y="32"/>
                    </a:cubicBezTo>
                    <a:cubicBezTo>
                      <a:pt x="44" y="32"/>
                      <a:pt x="44" y="32"/>
                      <a:pt x="44" y="31"/>
                    </a:cubicBezTo>
                    <a:cubicBezTo>
                      <a:pt x="44" y="29"/>
                      <a:pt x="43" y="27"/>
                      <a:pt x="42" y="27"/>
                    </a:cubicBezTo>
                    <a:cubicBezTo>
                      <a:pt x="41" y="27"/>
                      <a:pt x="40" y="29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3" y="37"/>
                      <a:pt x="32" y="42"/>
                      <a:pt x="32" y="47"/>
                    </a:cubicBezTo>
                    <a:cubicBezTo>
                      <a:pt x="32" y="46"/>
                      <a:pt x="32" y="44"/>
                      <a:pt x="31" y="43"/>
                    </a:cubicBezTo>
                    <a:cubicBezTo>
                      <a:pt x="30" y="32"/>
                      <a:pt x="33" y="24"/>
                      <a:pt x="33" y="24"/>
                    </a:cubicBezTo>
                    <a:cubicBezTo>
                      <a:pt x="37" y="15"/>
                      <a:pt x="46" y="19"/>
                      <a:pt x="50" y="26"/>
                    </a:cubicBezTo>
                    <a:cubicBezTo>
                      <a:pt x="53" y="30"/>
                      <a:pt x="52" y="38"/>
                      <a:pt x="50" y="47"/>
                    </a:cubicBezTo>
                    <a:close/>
                    <a:moveTo>
                      <a:pt x="43" y="35"/>
                    </a:moveTo>
                    <a:cubicBezTo>
                      <a:pt x="43" y="36"/>
                      <a:pt x="42" y="37"/>
                      <a:pt x="41" y="36"/>
                    </a:cubicBezTo>
                    <a:cubicBezTo>
                      <a:pt x="41" y="36"/>
                      <a:pt x="41" y="36"/>
                      <a:pt x="40" y="35"/>
                    </a:cubicBezTo>
                    <a:cubicBezTo>
                      <a:pt x="33" y="44"/>
                      <a:pt x="35" y="57"/>
                      <a:pt x="35" y="57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1" y="59"/>
                      <a:pt x="30" y="61"/>
                    </a:cubicBezTo>
                    <a:cubicBezTo>
                      <a:pt x="29" y="63"/>
                      <a:pt x="26" y="73"/>
                      <a:pt x="33" y="75"/>
                    </a:cubicBezTo>
                    <a:cubicBezTo>
                      <a:pt x="40" y="77"/>
                      <a:pt x="44" y="72"/>
                      <a:pt x="46" y="64"/>
                    </a:cubicBezTo>
                    <a:cubicBezTo>
                      <a:pt x="46" y="62"/>
                      <a:pt x="47" y="59"/>
                      <a:pt x="48" y="55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9" y="47"/>
                      <a:pt x="46" y="39"/>
                      <a:pt x="43" y="35"/>
                    </a:cubicBezTo>
                    <a:close/>
                    <a:moveTo>
                      <a:pt x="9" y="17"/>
                    </a:moveTo>
                    <a:cubicBezTo>
                      <a:pt x="9" y="17"/>
                      <a:pt x="9" y="16"/>
                      <a:pt x="9" y="16"/>
                    </a:cubicBezTo>
                    <a:cubicBezTo>
                      <a:pt x="9" y="14"/>
                      <a:pt x="9" y="12"/>
                      <a:pt x="10" y="12"/>
                    </a:cubicBezTo>
                    <a:cubicBezTo>
                      <a:pt x="12" y="12"/>
                      <a:pt x="13" y="14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22"/>
                      <a:pt x="21" y="27"/>
                      <a:pt x="21" y="32"/>
                    </a:cubicBezTo>
                    <a:cubicBezTo>
                      <a:pt x="21" y="31"/>
                      <a:pt x="21" y="29"/>
                      <a:pt x="22" y="28"/>
                    </a:cubicBezTo>
                    <a:cubicBezTo>
                      <a:pt x="23" y="17"/>
                      <a:pt x="20" y="9"/>
                      <a:pt x="20" y="9"/>
                    </a:cubicBezTo>
                    <a:cubicBezTo>
                      <a:pt x="16" y="0"/>
                      <a:pt x="7" y="4"/>
                      <a:pt x="2" y="11"/>
                    </a:cubicBezTo>
                    <a:cubicBezTo>
                      <a:pt x="0" y="15"/>
                      <a:pt x="1" y="23"/>
                      <a:pt x="3" y="32"/>
                    </a:cubicBezTo>
                    <a:cubicBezTo>
                      <a:pt x="2" y="23"/>
                      <a:pt x="7" y="19"/>
                      <a:pt x="9" y="17"/>
                    </a:cubicBezTo>
                    <a:close/>
                    <a:moveTo>
                      <a:pt x="21" y="37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20" y="29"/>
                      <a:pt x="13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2"/>
                      <a:pt x="10" y="21"/>
                      <a:pt x="10" y="20"/>
                    </a:cubicBezTo>
                    <a:cubicBezTo>
                      <a:pt x="7" y="24"/>
                      <a:pt x="3" y="32"/>
                      <a:pt x="8" y="43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4"/>
                      <a:pt x="6" y="47"/>
                      <a:pt x="7" y="49"/>
                    </a:cubicBezTo>
                    <a:cubicBezTo>
                      <a:pt x="9" y="57"/>
                      <a:pt x="12" y="62"/>
                      <a:pt x="20" y="60"/>
                    </a:cubicBezTo>
                    <a:cubicBezTo>
                      <a:pt x="27" y="58"/>
                      <a:pt x="24" y="48"/>
                      <a:pt x="23" y="46"/>
                    </a:cubicBezTo>
                    <a:cubicBezTo>
                      <a:pt x="22" y="44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8" name="i$lîďê"/>
            <p:cNvSpPr txBox="1"/>
            <p:nvPr/>
          </p:nvSpPr>
          <p:spPr bwMode="auto">
            <a:xfrm>
              <a:off x="1727184" y="4974625"/>
              <a:ext cx="2327131" cy="72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时间安排</a:t>
              </a:r>
            </a:p>
          </p:txBody>
        </p:sp>
        <p:grpSp>
          <p:nvGrpSpPr>
            <p:cNvPr id="139" name="ï$lïḑé"/>
            <p:cNvGrpSpPr>
              <a:grpSpLocks noChangeAspect="1"/>
            </p:cNvGrpSpPr>
            <p:nvPr/>
          </p:nvGrpSpPr>
          <p:grpSpPr>
            <a:xfrm>
              <a:off x="4474780" y="4898153"/>
              <a:ext cx="875199" cy="887945"/>
              <a:chOff x="1962160" y="3238498"/>
              <a:chExt cx="436035" cy="442385"/>
            </a:xfrm>
          </p:grpSpPr>
          <p:sp>
            <p:nvSpPr>
              <p:cNvPr id="146" name="íṣḻïde"/>
              <p:cNvSpPr/>
              <p:nvPr/>
            </p:nvSpPr>
            <p:spPr bwMode="auto">
              <a:xfrm>
                <a:off x="1962160" y="3238498"/>
                <a:ext cx="436035" cy="442385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íşļíḓè"/>
              <p:cNvSpPr/>
              <p:nvPr/>
            </p:nvSpPr>
            <p:spPr bwMode="auto">
              <a:xfrm>
                <a:off x="2103977" y="3325282"/>
                <a:ext cx="294218" cy="355601"/>
              </a:xfrm>
              <a:custGeom>
                <a:avLst/>
                <a:gdLst/>
                <a:ahLst/>
                <a:cxnLst>
                  <a:cxn ang="0">
                    <a:pos x="139" y="53"/>
                  </a:cxn>
                  <a:cxn ang="0">
                    <a:pos x="87" y="0"/>
                  </a:cxn>
                  <a:cxn ang="0">
                    <a:pos x="87" y="32"/>
                  </a:cxn>
                  <a:cxn ang="0">
                    <a:pos x="80" y="51"/>
                  </a:cxn>
                  <a:cxn ang="0">
                    <a:pos x="87" y="70"/>
                  </a:cxn>
                  <a:cxn ang="0">
                    <a:pos x="85" y="93"/>
                  </a:cxn>
                  <a:cxn ang="0">
                    <a:pos x="68" y="117"/>
                  </a:cxn>
                  <a:cxn ang="0">
                    <a:pos x="29" y="128"/>
                  </a:cxn>
                  <a:cxn ang="0">
                    <a:pos x="0" y="117"/>
                  </a:cxn>
                  <a:cxn ang="0">
                    <a:pos x="50" y="168"/>
                  </a:cxn>
                  <a:cxn ang="0">
                    <a:pos x="139" y="168"/>
                  </a:cxn>
                  <a:cxn ang="0">
                    <a:pos x="139" y="53"/>
                  </a:cxn>
                </a:cxnLst>
                <a:rect l="0" t="0" r="r" b="b"/>
                <a:pathLst>
                  <a:path w="139" h="168">
                    <a:moveTo>
                      <a:pt x="139" y="53"/>
                    </a:moveTo>
                    <a:lnTo>
                      <a:pt x="87" y="0"/>
                    </a:lnTo>
                    <a:lnTo>
                      <a:pt x="87" y="32"/>
                    </a:lnTo>
                    <a:lnTo>
                      <a:pt x="80" y="51"/>
                    </a:lnTo>
                    <a:lnTo>
                      <a:pt x="87" y="70"/>
                    </a:lnTo>
                    <a:lnTo>
                      <a:pt x="85" y="93"/>
                    </a:lnTo>
                    <a:lnTo>
                      <a:pt x="68" y="117"/>
                    </a:lnTo>
                    <a:lnTo>
                      <a:pt x="29" y="128"/>
                    </a:lnTo>
                    <a:lnTo>
                      <a:pt x="0" y="117"/>
                    </a:lnTo>
                    <a:lnTo>
                      <a:pt x="50" y="168"/>
                    </a:lnTo>
                    <a:lnTo>
                      <a:pt x="139" y="168"/>
                    </a:lnTo>
                    <a:lnTo>
                      <a:pt x="139" y="5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ŝļïďè"/>
              <p:cNvSpPr/>
              <p:nvPr/>
            </p:nvSpPr>
            <p:spPr bwMode="auto">
              <a:xfrm>
                <a:off x="2063760" y="3314698"/>
                <a:ext cx="239184" cy="285751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49" y="19"/>
                  </a:cxn>
                  <a:cxn ang="0">
                    <a:pos x="53" y="34"/>
                  </a:cxn>
                  <a:cxn ang="0">
                    <a:pos x="55" y="39"/>
                  </a:cxn>
                  <a:cxn ang="0">
                    <a:pos x="53" y="40"/>
                  </a:cxn>
                  <a:cxn ang="0">
                    <a:pos x="51" y="37"/>
                  </a:cxn>
                  <a:cxn ang="0">
                    <a:pos x="52" y="39"/>
                  </a:cxn>
                  <a:cxn ang="0">
                    <a:pos x="52" y="40"/>
                  </a:cxn>
                  <a:cxn ang="0">
                    <a:pos x="52" y="39"/>
                  </a:cxn>
                  <a:cxn ang="0">
                    <a:pos x="49" y="38"/>
                  </a:cxn>
                  <a:cxn ang="0">
                    <a:pos x="47" y="40"/>
                  </a:cxn>
                  <a:cxn ang="0">
                    <a:pos x="53" y="42"/>
                  </a:cxn>
                  <a:cxn ang="0">
                    <a:pos x="51" y="56"/>
                  </a:cxn>
                  <a:cxn ang="0">
                    <a:pos x="48" y="49"/>
                  </a:cxn>
                  <a:cxn ang="0">
                    <a:pos x="46" y="40"/>
                  </a:cxn>
                  <a:cxn ang="0">
                    <a:pos x="47" y="36"/>
                  </a:cxn>
                  <a:cxn ang="0">
                    <a:pos x="39" y="29"/>
                  </a:cxn>
                  <a:cxn ang="0">
                    <a:pos x="33" y="28"/>
                  </a:cxn>
                  <a:cxn ang="0">
                    <a:pos x="30" y="23"/>
                  </a:cxn>
                  <a:cxn ang="0">
                    <a:pos x="34" y="14"/>
                  </a:cxn>
                  <a:cxn ang="0">
                    <a:pos x="58" y="43"/>
                  </a:cxn>
                  <a:cxn ang="0">
                    <a:pos x="37" y="56"/>
                  </a:cxn>
                  <a:cxn ang="0">
                    <a:pos x="33" y="60"/>
                  </a:cxn>
                  <a:cxn ang="0">
                    <a:pos x="30" y="64"/>
                  </a:cxn>
                  <a:cxn ang="0">
                    <a:pos x="30" y="67"/>
                  </a:cxn>
                  <a:cxn ang="0">
                    <a:pos x="27" y="53"/>
                  </a:cxn>
                  <a:cxn ang="0">
                    <a:pos x="25" y="48"/>
                  </a:cxn>
                  <a:cxn ang="0">
                    <a:pos x="19" y="45"/>
                  </a:cxn>
                  <a:cxn ang="0">
                    <a:pos x="14" y="36"/>
                  </a:cxn>
                  <a:cxn ang="0">
                    <a:pos x="12" y="28"/>
                  </a:cxn>
                  <a:cxn ang="0">
                    <a:pos x="22" y="22"/>
                  </a:cxn>
                  <a:cxn ang="0">
                    <a:pos x="27" y="26"/>
                  </a:cxn>
                  <a:cxn ang="0">
                    <a:pos x="30" y="30"/>
                  </a:cxn>
                  <a:cxn ang="0">
                    <a:pos x="26" y="29"/>
                  </a:cxn>
                  <a:cxn ang="0">
                    <a:pos x="23" y="32"/>
                  </a:cxn>
                  <a:cxn ang="0">
                    <a:pos x="27" y="34"/>
                  </a:cxn>
                  <a:cxn ang="0">
                    <a:pos x="30" y="33"/>
                  </a:cxn>
                  <a:cxn ang="0">
                    <a:pos x="33" y="36"/>
                  </a:cxn>
                  <a:cxn ang="0">
                    <a:pos x="31" y="38"/>
                  </a:cxn>
                  <a:cxn ang="0">
                    <a:pos x="26" y="41"/>
                  </a:cxn>
                  <a:cxn ang="0">
                    <a:pos x="22" y="42"/>
                  </a:cxn>
                  <a:cxn ang="0">
                    <a:pos x="24" y="46"/>
                  </a:cxn>
                  <a:cxn ang="0">
                    <a:pos x="27" y="48"/>
                  </a:cxn>
                  <a:cxn ang="0">
                    <a:pos x="32" y="48"/>
                  </a:cxn>
                  <a:cxn ang="0">
                    <a:pos x="37" y="51"/>
                  </a:cxn>
                  <a:cxn ang="0">
                    <a:pos x="29" y="45"/>
                  </a:cxn>
                  <a:cxn ang="0">
                    <a:pos x="26" y="45"/>
                  </a:cxn>
                  <a:cxn ang="0">
                    <a:pos x="27" y="45"/>
                  </a:cxn>
                  <a:cxn ang="0">
                    <a:pos x="30" y="45"/>
                  </a:cxn>
                </a:cxnLst>
                <a:rect l="0" t="0" r="r" b="b"/>
                <a:pathLst>
                  <a:path w="61" h="72">
                    <a:moveTo>
                      <a:pt x="49" y="36"/>
                    </a:moveTo>
                    <a:cubicBezTo>
                      <a:pt x="49" y="36"/>
                      <a:pt x="61" y="24"/>
                      <a:pt x="61" y="12"/>
                    </a:cubicBezTo>
                    <a:cubicBezTo>
                      <a:pt x="61" y="5"/>
                      <a:pt x="55" y="0"/>
                      <a:pt x="49" y="0"/>
                    </a:cubicBezTo>
                    <a:cubicBezTo>
                      <a:pt x="42" y="0"/>
                      <a:pt x="36" y="5"/>
                      <a:pt x="36" y="12"/>
                    </a:cubicBezTo>
                    <a:cubicBezTo>
                      <a:pt x="36" y="24"/>
                      <a:pt x="49" y="36"/>
                      <a:pt x="49" y="36"/>
                    </a:cubicBezTo>
                    <a:close/>
                    <a:moveTo>
                      <a:pt x="49" y="5"/>
                    </a:moveTo>
                    <a:cubicBezTo>
                      <a:pt x="52" y="5"/>
                      <a:pt x="55" y="8"/>
                      <a:pt x="55" y="12"/>
                    </a:cubicBezTo>
                    <a:cubicBezTo>
                      <a:pt x="55" y="16"/>
                      <a:pt x="52" y="19"/>
                      <a:pt x="49" y="19"/>
                    </a:cubicBezTo>
                    <a:cubicBezTo>
                      <a:pt x="45" y="19"/>
                      <a:pt x="42" y="16"/>
                      <a:pt x="42" y="12"/>
                    </a:cubicBezTo>
                    <a:cubicBezTo>
                      <a:pt x="42" y="8"/>
                      <a:pt x="45" y="5"/>
                      <a:pt x="49" y="5"/>
                    </a:cubicBezTo>
                    <a:close/>
                    <a:moveTo>
                      <a:pt x="53" y="34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34"/>
                      <a:pt x="53" y="33"/>
                      <a:pt x="54" y="33"/>
                    </a:cubicBezTo>
                    <a:cubicBezTo>
                      <a:pt x="55" y="36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5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4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1"/>
                      <a:pt x="54" y="40"/>
                      <a:pt x="53" y="40"/>
                    </a:cubicBezTo>
                    <a:cubicBezTo>
                      <a:pt x="53" y="40"/>
                      <a:pt x="53" y="40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8"/>
                      <a:pt x="52" y="38"/>
                      <a:pt x="52" y="38"/>
                    </a:cubicBezTo>
                    <a:cubicBezTo>
                      <a:pt x="51" y="38"/>
                      <a:pt x="52" y="38"/>
                      <a:pt x="51" y="37"/>
                    </a:cubicBezTo>
                    <a:cubicBezTo>
                      <a:pt x="51" y="37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1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1" y="39"/>
                    </a:cubicBezTo>
                    <a:cubicBezTo>
                      <a:pt x="51" y="39"/>
                      <a:pt x="51" y="39"/>
                      <a:pt x="51" y="38"/>
                    </a:cubicBezTo>
                    <a:cubicBezTo>
                      <a:pt x="50" y="38"/>
                      <a:pt x="50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9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39"/>
                      <a:pt x="47" y="40"/>
                      <a:pt x="47" y="40"/>
                    </a:cubicBezTo>
                    <a:cubicBezTo>
                      <a:pt x="46" y="40"/>
                      <a:pt x="47" y="40"/>
                      <a:pt x="48" y="40"/>
                    </a:cubicBezTo>
                    <a:cubicBezTo>
                      <a:pt x="49" y="40"/>
                      <a:pt x="50" y="40"/>
                      <a:pt x="50" y="40"/>
                    </a:cubicBezTo>
                    <a:cubicBezTo>
                      <a:pt x="51" y="40"/>
                      <a:pt x="51" y="41"/>
                      <a:pt x="51" y="41"/>
                    </a:cubicBezTo>
                    <a:cubicBezTo>
                      <a:pt x="51" y="42"/>
                      <a:pt x="52" y="42"/>
                      <a:pt x="53" y="42"/>
                    </a:cubicBezTo>
                    <a:cubicBezTo>
                      <a:pt x="53" y="42"/>
                      <a:pt x="53" y="41"/>
                      <a:pt x="54" y="41"/>
                    </a:cubicBezTo>
                    <a:cubicBezTo>
                      <a:pt x="54" y="41"/>
                      <a:pt x="54" y="42"/>
                      <a:pt x="55" y="42"/>
                    </a:cubicBezTo>
                    <a:cubicBezTo>
                      <a:pt x="56" y="49"/>
                      <a:pt x="54" y="54"/>
                      <a:pt x="53" y="56"/>
                    </a:cubicBezTo>
                    <a:cubicBezTo>
                      <a:pt x="52" y="57"/>
                      <a:pt x="52" y="57"/>
                      <a:pt x="51" y="56"/>
                    </a:cubicBezTo>
                    <a:cubicBezTo>
                      <a:pt x="51" y="55"/>
                      <a:pt x="51" y="54"/>
                      <a:pt x="51" y="53"/>
                    </a:cubicBezTo>
                    <a:cubicBezTo>
                      <a:pt x="52" y="52"/>
                      <a:pt x="51" y="52"/>
                      <a:pt x="50" y="51"/>
                    </a:cubicBezTo>
                    <a:cubicBezTo>
                      <a:pt x="50" y="51"/>
                      <a:pt x="50" y="50"/>
                      <a:pt x="50" y="49"/>
                    </a:cubicBezTo>
                    <a:cubicBezTo>
                      <a:pt x="50" y="49"/>
                      <a:pt x="49" y="49"/>
                      <a:pt x="48" y="49"/>
                    </a:cubicBezTo>
                    <a:cubicBezTo>
                      <a:pt x="47" y="49"/>
                      <a:pt x="46" y="49"/>
                      <a:pt x="45" y="48"/>
                    </a:cubicBezTo>
                    <a:cubicBezTo>
                      <a:pt x="44" y="48"/>
                      <a:pt x="44" y="48"/>
                      <a:pt x="43" y="46"/>
                    </a:cubicBezTo>
                    <a:cubicBezTo>
                      <a:pt x="43" y="44"/>
                      <a:pt x="45" y="43"/>
                      <a:pt x="45" y="42"/>
                    </a:cubicBezTo>
                    <a:cubicBezTo>
                      <a:pt x="45" y="41"/>
                      <a:pt x="46" y="41"/>
                      <a:pt x="46" y="40"/>
                    </a:cubicBezTo>
                    <a:cubicBezTo>
                      <a:pt x="46" y="40"/>
                      <a:pt x="45" y="40"/>
                      <a:pt x="45" y="39"/>
                    </a:cubicBezTo>
                    <a:cubicBezTo>
                      <a:pt x="45" y="39"/>
                      <a:pt x="46" y="38"/>
                      <a:pt x="46" y="38"/>
                    </a:cubicBezTo>
                    <a:cubicBezTo>
                      <a:pt x="47" y="38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6" y="36"/>
                      <a:pt x="46" y="36"/>
                      <a:pt x="45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3"/>
                      <a:pt x="42" y="31"/>
                      <a:pt x="40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29"/>
                      <a:pt x="38" y="30"/>
                      <a:pt x="37" y="30"/>
                    </a:cubicBezTo>
                    <a:cubicBezTo>
                      <a:pt x="37" y="30"/>
                      <a:pt x="36" y="31"/>
                      <a:pt x="36" y="32"/>
                    </a:cubicBezTo>
                    <a:cubicBezTo>
                      <a:pt x="36" y="33"/>
                      <a:pt x="34" y="31"/>
                      <a:pt x="34" y="30"/>
                    </a:cubicBezTo>
                    <a:cubicBezTo>
                      <a:pt x="33" y="30"/>
                      <a:pt x="34" y="29"/>
                      <a:pt x="33" y="28"/>
                    </a:cubicBezTo>
                    <a:cubicBezTo>
                      <a:pt x="33" y="27"/>
                      <a:pt x="33" y="28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29" y="25"/>
                      <a:pt x="29" y="24"/>
                      <a:pt x="28" y="24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1" y="23"/>
                      <a:pt x="30" y="22"/>
                      <a:pt x="31" y="22"/>
                    </a:cubicBezTo>
                    <a:cubicBezTo>
                      <a:pt x="31" y="22"/>
                      <a:pt x="32" y="21"/>
                      <a:pt x="33" y="21"/>
                    </a:cubicBezTo>
                    <a:cubicBezTo>
                      <a:pt x="34" y="21"/>
                      <a:pt x="35" y="21"/>
                      <a:pt x="36" y="21"/>
                    </a:cubicBezTo>
                    <a:cubicBezTo>
                      <a:pt x="35" y="18"/>
                      <a:pt x="34" y="16"/>
                      <a:pt x="34" y="14"/>
                    </a:cubicBezTo>
                    <a:cubicBezTo>
                      <a:pt x="32" y="14"/>
                      <a:pt x="31" y="14"/>
                      <a:pt x="29" y="14"/>
                    </a:cubicBezTo>
                    <a:cubicBezTo>
                      <a:pt x="13" y="14"/>
                      <a:pt x="0" y="27"/>
                      <a:pt x="0" y="43"/>
                    </a:cubicBezTo>
                    <a:cubicBezTo>
                      <a:pt x="0" y="59"/>
                      <a:pt x="13" y="72"/>
                      <a:pt x="29" y="72"/>
                    </a:cubicBezTo>
                    <a:cubicBezTo>
                      <a:pt x="45" y="72"/>
                      <a:pt x="58" y="59"/>
                      <a:pt x="58" y="43"/>
                    </a:cubicBezTo>
                    <a:cubicBezTo>
                      <a:pt x="58" y="39"/>
                      <a:pt x="57" y="34"/>
                      <a:pt x="56" y="30"/>
                    </a:cubicBezTo>
                    <a:cubicBezTo>
                      <a:pt x="55" y="32"/>
                      <a:pt x="53" y="33"/>
                      <a:pt x="53" y="34"/>
                    </a:cubicBezTo>
                    <a:close/>
                    <a:moveTo>
                      <a:pt x="37" y="54"/>
                    </a:moveTo>
                    <a:cubicBezTo>
                      <a:pt x="37" y="54"/>
                      <a:pt x="37" y="55"/>
                      <a:pt x="37" y="56"/>
                    </a:cubicBezTo>
                    <a:cubicBezTo>
                      <a:pt x="36" y="57"/>
                      <a:pt x="35" y="57"/>
                      <a:pt x="35" y="57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4" y="58"/>
                      <a:pt x="34" y="59"/>
                      <a:pt x="34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33" y="61"/>
                      <a:pt x="32" y="61"/>
                      <a:pt x="32" y="61"/>
                    </a:cubicBezTo>
                    <a:cubicBezTo>
                      <a:pt x="31" y="61"/>
                      <a:pt x="31" y="62"/>
                      <a:pt x="31" y="62"/>
                    </a:cubicBezTo>
                    <a:cubicBezTo>
                      <a:pt x="31" y="62"/>
                      <a:pt x="30" y="62"/>
                      <a:pt x="30" y="63"/>
                    </a:cubicBezTo>
                    <a:cubicBezTo>
                      <a:pt x="30" y="63"/>
                      <a:pt x="30" y="63"/>
                      <a:pt x="30" y="64"/>
                    </a:cubicBezTo>
                    <a:cubicBezTo>
                      <a:pt x="30" y="64"/>
                      <a:pt x="30" y="64"/>
                      <a:pt x="30" y="65"/>
                    </a:cubicBezTo>
                    <a:cubicBezTo>
                      <a:pt x="30" y="65"/>
                      <a:pt x="30" y="65"/>
                      <a:pt x="29" y="65"/>
                    </a:cubicBezTo>
                    <a:cubicBezTo>
                      <a:pt x="29" y="66"/>
                      <a:pt x="29" y="66"/>
                      <a:pt x="30" y="66"/>
                    </a:cubicBezTo>
                    <a:cubicBezTo>
                      <a:pt x="30" y="67"/>
                      <a:pt x="31" y="67"/>
                      <a:pt x="30" y="67"/>
                    </a:cubicBezTo>
                    <a:cubicBezTo>
                      <a:pt x="26" y="67"/>
                      <a:pt x="28" y="63"/>
                      <a:pt x="28" y="62"/>
                    </a:cubicBezTo>
                    <a:cubicBezTo>
                      <a:pt x="28" y="61"/>
                      <a:pt x="29" y="59"/>
                      <a:pt x="29" y="58"/>
                    </a:cubicBezTo>
                    <a:cubicBezTo>
                      <a:pt x="29" y="56"/>
                      <a:pt x="30" y="56"/>
                      <a:pt x="28" y="55"/>
                    </a:cubicBezTo>
                    <a:cubicBezTo>
                      <a:pt x="27" y="54"/>
                      <a:pt x="28" y="54"/>
                      <a:pt x="27" y="53"/>
                    </a:cubicBezTo>
                    <a:cubicBezTo>
                      <a:pt x="25" y="51"/>
                      <a:pt x="26" y="50"/>
                      <a:pt x="27" y="50"/>
                    </a:cubicBezTo>
                    <a:cubicBezTo>
                      <a:pt x="27" y="49"/>
                      <a:pt x="27" y="50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6" y="48"/>
                      <a:pt x="25" y="48"/>
                    </a:cubicBezTo>
                    <a:cubicBezTo>
                      <a:pt x="25" y="48"/>
                      <a:pt x="25" y="48"/>
                      <a:pt x="25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0" y="46"/>
                      <a:pt x="19" y="4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3"/>
                      <a:pt x="18" y="42"/>
                      <a:pt x="16" y="41"/>
                    </a:cubicBezTo>
                    <a:cubicBezTo>
                      <a:pt x="15" y="41"/>
                      <a:pt x="14" y="39"/>
                      <a:pt x="14" y="38"/>
                    </a:cubicBezTo>
                    <a:cubicBezTo>
                      <a:pt x="15" y="37"/>
                      <a:pt x="14" y="37"/>
                      <a:pt x="14" y="36"/>
                    </a:cubicBezTo>
                    <a:cubicBezTo>
                      <a:pt x="13" y="35"/>
                      <a:pt x="13" y="34"/>
                      <a:pt x="11" y="33"/>
                    </a:cubicBezTo>
                    <a:cubicBezTo>
                      <a:pt x="9" y="31"/>
                      <a:pt x="6" y="33"/>
                      <a:pt x="4" y="33"/>
                    </a:cubicBezTo>
                    <a:cubicBezTo>
                      <a:pt x="5" y="30"/>
                      <a:pt x="7" y="28"/>
                      <a:pt x="7" y="28"/>
                    </a:cubicBezTo>
                    <a:cubicBezTo>
                      <a:pt x="9" y="28"/>
                      <a:pt x="10" y="28"/>
                      <a:pt x="12" y="28"/>
                    </a:cubicBezTo>
                    <a:cubicBezTo>
                      <a:pt x="13" y="28"/>
                      <a:pt x="14" y="27"/>
                      <a:pt x="14" y="27"/>
                    </a:cubicBezTo>
                    <a:cubicBezTo>
                      <a:pt x="15" y="26"/>
                      <a:pt x="16" y="25"/>
                      <a:pt x="16" y="25"/>
                    </a:cubicBezTo>
                    <a:cubicBezTo>
                      <a:pt x="17" y="24"/>
                      <a:pt x="18" y="24"/>
                      <a:pt x="20" y="24"/>
                    </a:cubicBezTo>
                    <a:cubicBezTo>
                      <a:pt x="22" y="23"/>
                      <a:pt x="21" y="23"/>
                      <a:pt x="22" y="22"/>
                    </a:cubicBezTo>
                    <a:cubicBezTo>
                      <a:pt x="24" y="21"/>
                      <a:pt x="27" y="21"/>
                      <a:pt x="30" y="21"/>
                    </a:cubicBezTo>
                    <a:cubicBezTo>
                      <a:pt x="32" y="21"/>
                      <a:pt x="29" y="22"/>
                      <a:pt x="28" y="23"/>
                    </a:cubicBezTo>
                    <a:cubicBezTo>
                      <a:pt x="28" y="23"/>
                      <a:pt x="27" y="24"/>
                      <a:pt x="27" y="24"/>
                    </a:cubicBezTo>
                    <a:cubicBezTo>
                      <a:pt x="26" y="25"/>
                      <a:pt x="26" y="25"/>
                      <a:pt x="27" y="26"/>
                    </a:cubicBezTo>
                    <a:cubicBezTo>
                      <a:pt x="27" y="26"/>
                      <a:pt x="29" y="27"/>
                      <a:pt x="29" y="28"/>
                    </a:cubicBezTo>
                    <a:cubicBezTo>
                      <a:pt x="30" y="28"/>
                      <a:pt x="29" y="28"/>
                      <a:pt x="30" y="29"/>
                    </a:cubicBezTo>
                    <a:cubicBezTo>
                      <a:pt x="31" y="29"/>
                      <a:pt x="31" y="30"/>
                      <a:pt x="30" y="30"/>
                    </a:cubicBezTo>
                    <a:cubicBezTo>
                      <a:pt x="29" y="29"/>
                      <a:pt x="30" y="30"/>
                      <a:pt x="30" y="30"/>
                    </a:cubicBezTo>
                    <a:cubicBezTo>
                      <a:pt x="30" y="31"/>
                      <a:pt x="31" y="31"/>
                      <a:pt x="30" y="31"/>
                    </a:cubicBezTo>
                    <a:cubicBezTo>
                      <a:pt x="29" y="31"/>
                      <a:pt x="29" y="31"/>
                      <a:pt x="28" y="30"/>
                    </a:cubicBezTo>
                    <a:cubicBezTo>
                      <a:pt x="27" y="30"/>
                      <a:pt x="27" y="30"/>
                      <a:pt x="28" y="29"/>
                    </a:cubicBezTo>
                    <a:cubicBezTo>
                      <a:pt x="29" y="28"/>
                      <a:pt x="27" y="29"/>
                      <a:pt x="26" y="29"/>
                    </a:cubicBezTo>
                    <a:cubicBezTo>
                      <a:pt x="25" y="28"/>
                      <a:pt x="26" y="29"/>
                      <a:pt x="26" y="30"/>
                    </a:cubicBezTo>
                    <a:cubicBezTo>
                      <a:pt x="26" y="31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0"/>
                      <a:pt x="23" y="31"/>
                      <a:pt x="23" y="32"/>
                    </a:cubicBezTo>
                    <a:cubicBezTo>
                      <a:pt x="22" y="32"/>
                      <a:pt x="23" y="33"/>
                      <a:pt x="23" y="33"/>
                    </a:cubicBezTo>
                    <a:cubicBezTo>
                      <a:pt x="24" y="33"/>
                      <a:pt x="24" y="34"/>
                      <a:pt x="25" y="34"/>
                    </a:cubicBezTo>
                    <a:cubicBezTo>
                      <a:pt x="26" y="34"/>
                      <a:pt x="25" y="34"/>
                      <a:pt x="26" y="35"/>
                    </a:cubicBezTo>
                    <a:cubicBezTo>
                      <a:pt x="27" y="36"/>
                      <a:pt x="26" y="35"/>
                      <a:pt x="27" y="34"/>
                    </a:cubicBezTo>
                    <a:cubicBezTo>
                      <a:pt x="27" y="34"/>
                      <a:pt x="27" y="34"/>
                      <a:pt x="27" y="33"/>
                    </a:cubicBezTo>
                    <a:cubicBezTo>
                      <a:pt x="27" y="32"/>
                      <a:pt x="27" y="32"/>
                      <a:pt x="27" y="31"/>
                    </a:cubicBezTo>
                    <a:cubicBezTo>
                      <a:pt x="28" y="31"/>
                      <a:pt x="28" y="31"/>
                      <a:pt x="29" y="32"/>
                    </a:cubicBezTo>
                    <a:cubicBezTo>
                      <a:pt x="29" y="32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1" y="33"/>
                    </a:cubicBezTo>
                    <a:cubicBezTo>
                      <a:pt x="31" y="33"/>
                      <a:pt x="31" y="33"/>
                      <a:pt x="32" y="34"/>
                    </a:cubicBezTo>
                    <a:cubicBezTo>
                      <a:pt x="32" y="34"/>
                      <a:pt x="32" y="34"/>
                      <a:pt x="32" y="35"/>
                    </a:cubicBezTo>
                    <a:cubicBezTo>
                      <a:pt x="33" y="35"/>
                      <a:pt x="33" y="36"/>
                      <a:pt x="33" y="36"/>
                    </a:cubicBezTo>
                    <a:cubicBezTo>
                      <a:pt x="34" y="37"/>
                      <a:pt x="33" y="37"/>
                      <a:pt x="32" y="37"/>
                    </a:cubicBezTo>
                    <a:cubicBezTo>
                      <a:pt x="31" y="37"/>
                      <a:pt x="32" y="36"/>
                      <a:pt x="32" y="36"/>
                    </a:cubicBezTo>
                    <a:cubicBezTo>
                      <a:pt x="31" y="35"/>
                      <a:pt x="31" y="36"/>
                      <a:pt x="30" y="37"/>
                    </a:cubicBezTo>
                    <a:cubicBezTo>
                      <a:pt x="30" y="37"/>
                      <a:pt x="31" y="37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8" y="38"/>
                      <a:pt x="29" y="39"/>
                      <a:pt x="28" y="39"/>
                    </a:cubicBezTo>
                    <a:cubicBezTo>
                      <a:pt x="28" y="39"/>
                      <a:pt x="28" y="40"/>
                      <a:pt x="27" y="40"/>
                    </a:cubicBezTo>
                    <a:cubicBezTo>
                      <a:pt x="27" y="41"/>
                      <a:pt x="27" y="41"/>
                      <a:pt x="26" y="41"/>
                    </a:cubicBezTo>
                    <a:cubicBezTo>
                      <a:pt x="26" y="42"/>
                      <a:pt x="26" y="43"/>
                      <a:pt x="26" y="43"/>
                    </a:cubicBezTo>
                    <a:cubicBezTo>
                      <a:pt x="26" y="44"/>
                      <a:pt x="26" y="44"/>
                      <a:pt x="26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2"/>
                      <a:pt x="23" y="42"/>
                      <a:pt x="22" y="42"/>
                    </a:cubicBezTo>
                    <a:cubicBezTo>
                      <a:pt x="21" y="43"/>
                      <a:pt x="21" y="44"/>
                      <a:pt x="22" y="45"/>
                    </a:cubicBezTo>
                    <a:cubicBezTo>
                      <a:pt x="22" y="46"/>
                      <a:pt x="23" y="46"/>
                      <a:pt x="23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4" y="45"/>
                      <a:pt x="24" y="46"/>
                    </a:cubicBezTo>
                    <a:cubicBezTo>
                      <a:pt x="24" y="46"/>
                      <a:pt x="24" y="46"/>
                      <a:pt x="25" y="46"/>
                    </a:cubicBezTo>
                    <a:cubicBezTo>
                      <a:pt x="26" y="46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26" y="48"/>
                      <a:pt x="26" y="48"/>
                      <a:pt x="27" y="48"/>
                    </a:cubicBezTo>
                    <a:cubicBezTo>
                      <a:pt x="27" y="48"/>
                      <a:pt x="27" y="48"/>
                      <a:pt x="28" y="47"/>
                    </a:cubicBezTo>
                    <a:cubicBezTo>
                      <a:pt x="28" y="47"/>
                      <a:pt x="28" y="47"/>
                      <a:pt x="29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1" y="48"/>
                      <a:pt x="31" y="48"/>
                      <a:pt x="32" y="48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4" y="50"/>
                      <a:pt x="34" y="50"/>
                    </a:cubicBezTo>
                    <a:cubicBezTo>
                      <a:pt x="34" y="50"/>
                      <a:pt x="35" y="51"/>
                      <a:pt x="35" y="51"/>
                    </a:cubicBezTo>
                    <a:cubicBezTo>
                      <a:pt x="36" y="51"/>
                      <a:pt x="36" y="51"/>
                      <a:pt x="37" y="51"/>
                    </a:cubicBezTo>
                    <a:cubicBezTo>
                      <a:pt x="37" y="51"/>
                      <a:pt x="38" y="52"/>
                      <a:pt x="38" y="52"/>
                    </a:cubicBezTo>
                    <a:cubicBezTo>
                      <a:pt x="39" y="53"/>
                      <a:pt x="37" y="54"/>
                      <a:pt x="37" y="54"/>
                    </a:cubicBezTo>
                    <a:close/>
                    <a:moveTo>
                      <a:pt x="30" y="46"/>
                    </a:move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6" y="45"/>
                    </a:cubicBezTo>
                    <a:cubicBezTo>
                      <a:pt x="26" y="44"/>
                      <a:pt x="26" y="44"/>
                      <a:pt x="25" y="44"/>
                    </a:cubicBezTo>
                    <a:cubicBezTo>
                      <a:pt x="25" y="45"/>
                      <a:pt x="25" y="45"/>
                      <a:pt x="25" y="44"/>
                    </a:cubicBezTo>
                    <a:cubicBezTo>
                      <a:pt x="25" y="44"/>
                      <a:pt x="26" y="44"/>
                      <a:pt x="26" y="44"/>
                    </a:cubicBezTo>
                    <a:cubicBezTo>
                      <a:pt x="27" y="44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30" y="45"/>
                      <a:pt x="30" y="45"/>
                    </a:cubicBezTo>
                    <a:cubicBezTo>
                      <a:pt x="30" y="45"/>
                      <a:pt x="30" y="46"/>
                      <a:pt x="30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0" name="ïŝ1íďé"/>
            <p:cNvSpPr txBox="1"/>
            <p:nvPr/>
          </p:nvSpPr>
          <p:spPr bwMode="auto">
            <a:xfrm>
              <a:off x="5381589" y="4869137"/>
              <a:ext cx="2327131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人员配比</a:t>
              </a:r>
            </a:p>
          </p:txBody>
        </p:sp>
        <p:grpSp>
          <p:nvGrpSpPr>
            <p:cNvPr id="141" name="íṥḷîḑe"/>
            <p:cNvGrpSpPr>
              <a:grpSpLocks noChangeAspect="1"/>
            </p:cNvGrpSpPr>
            <p:nvPr/>
          </p:nvGrpSpPr>
          <p:grpSpPr>
            <a:xfrm>
              <a:off x="8216531" y="4898152"/>
              <a:ext cx="875202" cy="887945"/>
              <a:chOff x="4234" y="3238498"/>
              <a:chExt cx="436036" cy="442385"/>
            </a:xfrm>
          </p:grpSpPr>
          <p:sp>
            <p:nvSpPr>
              <p:cNvPr id="143" name="íṥľíḑe"/>
              <p:cNvSpPr/>
              <p:nvPr/>
            </p:nvSpPr>
            <p:spPr bwMode="auto">
              <a:xfrm>
                <a:off x="4234" y="3238498"/>
                <a:ext cx="436035" cy="44238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šļîďe"/>
              <p:cNvSpPr/>
              <p:nvPr/>
            </p:nvSpPr>
            <p:spPr bwMode="auto">
              <a:xfrm>
                <a:off x="86785" y="3354915"/>
                <a:ext cx="353485" cy="325968"/>
              </a:xfrm>
              <a:custGeom>
                <a:avLst/>
                <a:gdLst/>
                <a:ahLst/>
                <a:cxnLst>
                  <a:cxn ang="0">
                    <a:pos x="167" y="77"/>
                  </a:cxn>
                  <a:cxn ang="0">
                    <a:pos x="123" y="32"/>
                  </a:cxn>
                  <a:cxn ang="0">
                    <a:pos x="123" y="33"/>
                  </a:cxn>
                  <a:cxn ang="0">
                    <a:pos x="97" y="7"/>
                  </a:cxn>
                  <a:cxn ang="0">
                    <a:pos x="80" y="0"/>
                  </a:cxn>
                  <a:cxn ang="0">
                    <a:pos x="50" y="7"/>
                  </a:cxn>
                  <a:cxn ang="0">
                    <a:pos x="22" y="11"/>
                  </a:cxn>
                  <a:cxn ang="0">
                    <a:pos x="9" y="18"/>
                  </a:cxn>
                  <a:cxn ang="0">
                    <a:pos x="0" y="33"/>
                  </a:cxn>
                  <a:cxn ang="0">
                    <a:pos x="61" y="96"/>
                  </a:cxn>
                  <a:cxn ang="0">
                    <a:pos x="28" y="109"/>
                  </a:cxn>
                  <a:cxn ang="0">
                    <a:pos x="20" y="118"/>
                  </a:cxn>
                  <a:cxn ang="0">
                    <a:pos x="56" y="154"/>
                  </a:cxn>
                  <a:cxn ang="0">
                    <a:pos x="167" y="154"/>
                  </a:cxn>
                  <a:cxn ang="0">
                    <a:pos x="167" y="77"/>
                  </a:cxn>
                </a:cxnLst>
                <a:rect l="0" t="0" r="r" b="b"/>
                <a:pathLst>
                  <a:path w="167" h="154">
                    <a:moveTo>
                      <a:pt x="167" y="77"/>
                    </a:moveTo>
                    <a:lnTo>
                      <a:pt x="123" y="32"/>
                    </a:lnTo>
                    <a:lnTo>
                      <a:pt x="123" y="33"/>
                    </a:lnTo>
                    <a:lnTo>
                      <a:pt x="97" y="7"/>
                    </a:lnTo>
                    <a:lnTo>
                      <a:pt x="80" y="0"/>
                    </a:lnTo>
                    <a:lnTo>
                      <a:pt x="50" y="7"/>
                    </a:lnTo>
                    <a:lnTo>
                      <a:pt x="22" y="11"/>
                    </a:lnTo>
                    <a:lnTo>
                      <a:pt x="9" y="18"/>
                    </a:lnTo>
                    <a:lnTo>
                      <a:pt x="0" y="33"/>
                    </a:lnTo>
                    <a:lnTo>
                      <a:pt x="61" y="96"/>
                    </a:lnTo>
                    <a:lnTo>
                      <a:pt x="28" y="109"/>
                    </a:lnTo>
                    <a:lnTo>
                      <a:pt x="20" y="118"/>
                    </a:lnTo>
                    <a:lnTo>
                      <a:pt x="56" y="154"/>
                    </a:lnTo>
                    <a:lnTo>
                      <a:pt x="167" y="154"/>
                    </a:lnTo>
                    <a:lnTo>
                      <a:pt x="167" y="7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îṡḻíďè"/>
              <p:cNvSpPr/>
              <p:nvPr/>
            </p:nvSpPr>
            <p:spPr bwMode="auto">
              <a:xfrm>
                <a:off x="86785" y="3314698"/>
                <a:ext cx="283635" cy="285751"/>
              </a:xfrm>
              <a:custGeom>
                <a:avLst/>
                <a:gdLst/>
                <a:ahLst/>
                <a:cxnLst>
                  <a:cxn ang="0">
                    <a:pos x="11" y="72"/>
                  </a:cxn>
                  <a:cxn ang="0">
                    <a:pos x="30" y="21"/>
                  </a:cxn>
                  <a:cxn ang="0">
                    <a:pos x="42" y="59"/>
                  </a:cxn>
                  <a:cxn ang="0">
                    <a:pos x="48" y="60"/>
                  </a:cxn>
                  <a:cxn ang="0">
                    <a:pos x="12" y="19"/>
                  </a:cxn>
                  <a:cxn ang="0">
                    <a:pos x="20" y="20"/>
                  </a:cxn>
                  <a:cxn ang="0">
                    <a:pos x="22" y="38"/>
                  </a:cxn>
                  <a:cxn ang="0">
                    <a:pos x="24" y="35"/>
                  </a:cxn>
                  <a:cxn ang="0">
                    <a:pos x="23" y="27"/>
                  </a:cxn>
                  <a:cxn ang="0">
                    <a:pos x="28" y="18"/>
                  </a:cxn>
                  <a:cxn ang="0">
                    <a:pos x="34" y="15"/>
                  </a:cxn>
                  <a:cxn ang="0">
                    <a:pos x="39" y="12"/>
                  </a:cxn>
                  <a:cxn ang="0">
                    <a:pos x="43" y="16"/>
                  </a:cxn>
                  <a:cxn ang="0">
                    <a:pos x="46" y="16"/>
                  </a:cxn>
                  <a:cxn ang="0">
                    <a:pos x="31" y="10"/>
                  </a:cxn>
                  <a:cxn ang="0">
                    <a:pos x="26" y="12"/>
                  </a:cxn>
                  <a:cxn ang="0">
                    <a:pos x="13" y="8"/>
                  </a:cxn>
                  <a:cxn ang="0">
                    <a:pos x="14" y="10"/>
                  </a:cxn>
                  <a:cxn ang="0">
                    <a:pos x="18" y="8"/>
                  </a:cxn>
                  <a:cxn ang="0">
                    <a:pos x="20" y="13"/>
                  </a:cxn>
                  <a:cxn ang="0">
                    <a:pos x="4" y="28"/>
                  </a:cxn>
                  <a:cxn ang="0">
                    <a:pos x="7" y="27"/>
                  </a:cxn>
                  <a:cxn ang="0">
                    <a:pos x="12" y="19"/>
                  </a:cxn>
                  <a:cxn ang="0">
                    <a:pos x="62" y="32"/>
                  </a:cxn>
                  <a:cxn ang="0">
                    <a:pos x="64" y="31"/>
                  </a:cxn>
                  <a:cxn ang="0">
                    <a:pos x="65" y="28"/>
                  </a:cxn>
                  <a:cxn ang="0">
                    <a:pos x="68" y="28"/>
                  </a:cxn>
                  <a:cxn ang="0">
                    <a:pos x="53" y="21"/>
                  </a:cxn>
                  <a:cxn ang="0">
                    <a:pos x="38" y="28"/>
                  </a:cxn>
                  <a:cxn ang="0">
                    <a:pos x="46" y="27"/>
                  </a:cxn>
                  <a:cxn ang="0">
                    <a:pos x="47" y="30"/>
                  </a:cxn>
                  <a:cxn ang="0">
                    <a:pos x="48" y="31"/>
                  </a:cxn>
                  <a:cxn ang="0">
                    <a:pos x="46" y="37"/>
                  </a:cxn>
                  <a:cxn ang="0">
                    <a:pos x="53" y="39"/>
                  </a:cxn>
                  <a:cxn ang="0">
                    <a:pos x="53" y="42"/>
                  </a:cxn>
                  <a:cxn ang="0">
                    <a:pos x="57" y="46"/>
                  </a:cxn>
                  <a:cxn ang="0">
                    <a:pos x="56" y="50"/>
                  </a:cxn>
                  <a:cxn ang="0">
                    <a:pos x="63" y="40"/>
                  </a:cxn>
                  <a:cxn ang="0">
                    <a:pos x="65" y="41"/>
                  </a:cxn>
                  <a:cxn ang="0">
                    <a:pos x="69" y="40"/>
                  </a:cxn>
                  <a:cxn ang="0">
                    <a:pos x="71" y="46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6" y="63"/>
                      <a:pt x="30" y="60"/>
                    </a:cubicBezTo>
                    <a:cubicBezTo>
                      <a:pt x="37" y="45"/>
                      <a:pt x="30" y="21"/>
                      <a:pt x="30" y="21"/>
                    </a:cubicBezTo>
                    <a:cubicBezTo>
                      <a:pt x="40" y="38"/>
                      <a:pt x="39" y="54"/>
                      <a:pt x="38" y="59"/>
                    </a:cubicBezTo>
                    <a:cubicBezTo>
                      <a:pt x="40" y="59"/>
                      <a:pt x="41" y="59"/>
                      <a:pt x="42" y="59"/>
                    </a:cubicBezTo>
                    <a:cubicBezTo>
                      <a:pt x="42" y="54"/>
                      <a:pt x="43" y="44"/>
                      <a:pt x="53" y="36"/>
                    </a:cubicBezTo>
                    <a:cubicBezTo>
                      <a:pt x="53" y="36"/>
                      <a:pt x="46" y="45"/>
                      <a:pt x="48" y="60"/>
                    </a:cubicBezTo>
                    <a:cubicBezTo>
                      <a:pt x="61" y="63"/>
                      <a:pt x="65" y="72"/>
                      <a:pt x="65" y="72"/>
                    </a:cubicBezTo>
                    <a:close/>
                    <a:moveTo>
                      <a:pt x="12" y="19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2"/>
                      <a:pt x="18" y="21"/>
                      <a:pt x="20" y="20"/>
                    </a:cubicBezTo>
                    <a:cubicBezTo>
                      <a:pt x="20" y="20"/>
                      <a:pt x="10" y="30"/>
                      <a:pt x="20" y="41"/>
                    </a:cubicBezTo>
                    <a:cubicBezTo>
                      <a:pt x="20" y="41"/>
                      <a:pt x="21" y="40"/>
                      <a:pt x="22" y="38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4"/>
                      <a:pt x="26" y="32"/>
                      <a:pt x="27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4"/>
                      <a:pt x="29" y="21"/>
                      <a:pt x="28" y="18"/>
                    </a:cubicBezTo>
                    <a:cubicBezTo>
                      <a:pt x="32" y="23"/>
                      <a:pt x="39" y="26"/>
                      <a:pt x="39" y="26"/>
                    </a:cubicBezTo>
                    <a:cubicBezTo>
                      <a:pt x="40" y="19"/>
                      <a:pt x="34" y="15"/>
                      <a:pt x="34" y="15"/>
                    </a:cubicBezTo>
                    <a:cubicBezTo>
                      <a:pt x="35" y="15"/>
                      <a:pt x="37" y="16"/>
                      <a:pt x="38" y="16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1" y="16"/>
                      <a:pt x="42" y="16"/>
                      <a:pt x="43" y="16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0" y="16"/>
                      <a:pt x="53" y="15"/>
                      <a:pt x="53" y="15"/>
                    </a:cubicBezTo>
                    <a:cubicBezTo>
                      <a:pt x="45" y="2"/>
                      <a:pt x="31" y="10"/>
                      <a:pt x="31" y="10"/>
                    </a:cubicBezTo>
                    <a:cubicBezTo>
                      <a:pt x="35" y="6"/>
                      <a:pt x="34" y="0"/>
                      <a:pt x="34" y="0"/>
                    </a:cubicBezTo>
                    <a:cubicBezTo>
                      <a:pt x="27" y="1"/>
                      <a:pt x="26" y="9"/>
                      <a:pt x="26" y="12"/>
                    </a:cubicBezTo>
                    <a:cubicBezTo>
                      <a:pt x="24" y="8"/>
                      <a:pt x="19" y="0"/>
                      <a:pt x="11" y="6"/>
                    </a:cubicBezTo>
                    <a:cubicBezTo>
                      <a:pt x="11" y="6"/>
                      <a:pt x="12" y="7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1"/>
                      <a:pt x="16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3"/>
                      <a:pt x="19" y="13"/>
                      <a:pt x="20" y="13"/>
                    </a:cubicBezTo>
                    <a:cubicBezTo>
                      <a:pt x="12" y="13"/>
                      <a:pt x="2" y="14"/>
                      <a:pt x="0" y="29"/>
                    </a:cubicBezTo>
                    <a:cubicBezTo>
                      <a:pt x="0" y="29"/>
                      <a:pt x="1" y="29"/>
                      <a:pt x="4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6"/>
                      <a:pt x="10" y="26"/>
                      <a:pt x="11" y="25"/>
                    </a:cubicBezTo>
                    <a:lnTo>
                      <a:pt x="12" y="19"/>
                    </a:lnTo>
                    <a:close/>
                    <a:moveTo>
                      <a:pt x="61" y="32"/>
                    </a:moveTo>
                    <a:cubicBezTo>
                      <a:pt x="61" y="32"/>
                      <a:pt x="62" y="32"/>
                      <a:pt x="62" y="32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5" y="31"/>
                      <a:pt x="65" y="30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7" y="29"/>
                      <a:pt x="68" y="28"/>
                      <a:pt x="68" y="28"/>
                    </a:cubicBezTo>
                    <a:cubicBezTo>
                      <a:pt x="63" y="23"/>
                      <a:pt x="59" y="28"/>
                      <a:pt x="57" y="30"/>
                    </a:cubicBezTo>
                    <a:cubicBezTo>
                      <a:pt x="57" y="28"/>
                      <a:pt x="58" y="23"/>
                      <a:pt x="53" y="21"/>
                    </a:cubicBezTo>
                    <a:cubicBezTo>
                      <a:pt x="53" y="21"/>
                      <a:pt x="52" y="25"/>
                      <a:pt x="54" y="28"/>
                    </a:cubicBezTo>
                    <a:cubicBezTo>
                      <a:pt x="54" y="28"/>
                      <a:pt x="46" y="21"/>
                      <a:pt x="38" y="28"/>
                    </a:cubicBezTo>
                    <a:cubicBezTo>
                      <a:pt x="38" y="28"/>
                      <a:pt x="40" y="29"/>
                      <a:pt x="43" y="3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6" y="30"/>
                      <a:pt x="47" y="30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1"/>
                      <a:pt x="50" y="31"/>
                      <a:pt x="51" y="31"/>
                    </a:cubicBezTo>
                    <a:cubicBezTo>
                      <a:pt x="51" y="31"/>
                      <a:pt x="47" y="32"/>
                      <a:pt x="46" y="37"/>
                    </a:cubicBezTo>
                    <a:cubicBezTo>
                      <a:pt x="46" y="37"/>
                      <a:pt x="51" y="37"/>
                      <a:pt x="55" y="34"/>
                    </a:cubicBezTo>
                    <a:cubicBezTo>
                      <a:pt x="54" y="35"/>
                      <a:pt x="53" y="37"/>
                      <a:pt x="53" y="39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4" y="43"/>
                      <a:pt x="54" y="44"/>
                      <a:pt x="54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5" y="49"/>
                      <a:pt x="56" y="50"/>
                      <a:pt x="56" y="50"/>
                    </a:cubicBezTo>
                    <a:cubicBezTo>
                      <a:pt x="64" y="45"/>
                      <a:pt x="60" y="36"/>
                      <a:pt x="60" y="36"/>
                    </a:cubicBezTo>
                    <a:cubicBezTo>
                      <a:pt x="60" y="37"/>
                      <a:pt x="62" y="38"/>
                      <a:pt x="63" y="40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2"/>
                      <a:pt x="66" y="42"/>
                      <a:pt x="67" y="43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5"/>
                      <a:pt x="71" y="46"/>
                      <a:pt x="71" y="46"/>
                    </a:cubicBezTo>
                    <a:cubicBezTo>
                      <a:pt x="72" y="36"/>
                      <a:pt x="66" y="33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2" name="ïśḷïďè"/>
            <p:cNvSpPr txBox="1"/>
            <p:nvPr/>
          </p:nvSpPr>
          <p:spPr bwMode="auto">
            <a:xfrm>
              <a:off x="9181881" y="4987549"/>
              <a:ext cx="2327131" cy="75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硬件档次</a:t>
              </a:r>
            </a:p>
          </p:txBody>
        </p:sp>
      </p:grpSp>
      <p:pic>
        <p:nvPicPr>
          <p:cNvPr id="7" name="图片 6" descr="达梦LOGO+标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文本框 4"/>
          <p:cNvSpPr txBox="1">
            <a:spLocks noChangeArrowheads="1"/>
          </p:cNvSpPr>
          <p:nvPr/>
        </p:nvSpPr>
        <p:spPr bwMode="auto">
          <a:xfrm>
            <a:off x="518160" y="332105"/>
            <a:ext cx="559117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200" dirty="0">
                <a:solidFill>
                  <a:srgbClr val="1C2682"/>
                </a:solidFill>
                <a:latin typeface="+mn-lt"/>
                <a:ea typeface="+mn-ea"/>
                <a:cs typeface="+mn-ea"/>
                <a:sym typeface="+mn-lt"/>
              </a:rPr>
              <a:t>庞大的产品生态</a:t>
            </a:r>
          </a:p>
        </p:txBody>
      </p:sp>
      <p:pic>
        <p:nvPicPr>
          <p:cNvPr id="221" name="图片 6" descr="达梦LOGO+标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" name="矩形 221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生态图谱1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1082040"/>
            <a:ext cx="9787890" cy="538607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迁移手段对比</a:t>
            </a:r>
          </a:p>
        </p:txBody>
      </p:sp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达梦LOGO+标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871220" y="1160780"/>
          <a:ext cx="9955530" cy="5697220"/>
        </p:xfrm>
        <a:graphic>
          <a:graphicData uri="http://schemas.openxmlformats.org/drawingml/2006/table">
            <a:tbl>
              <a:tblPr firstRow="1" bandRow="1"/>
              <a:tblGrid>
                <a:gridCol w="1659255"/>
                <a:gridCol w="1659255"/>
                <a:gridCol w="1659255"/>
                <a:gridCol w="1659255"/>
                <a:gridCol w="1659255"/>
                <a:gridCol w="1659255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FFFFFF"/>
                          </a:solidFill>
                        </a:rPr>
                        <a:t>对比项目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DTS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7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SQL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DMHS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DMETL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2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FLDR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E9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上手难度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★★★★★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适合数据量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500G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以内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500G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以上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停机窗口（以</a:t>
                      </a:r>
                      <a:r>
                        <a:rPr lang="en-US" altLang="zh-CN" b="1">
                          <a:solidFill>
                            <a:srgbClr val="404040"/>
                          </a:solidFill>
                        </a:rPr>
                        <a:t>500G</a:t>
                      </a: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为例）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8-10h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10-12h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1-2h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4-5h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4-5h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增量迁移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数据清洗转换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●(</a:t>
                      </a:r>
                      <a:r>
                        <a:rPr lang="zh-CN" altLang="en-US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部分</a:t>
                      </a: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)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数据对比功能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迁移对象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800" b="1" spc="120" dirty="0">
                        <a:solidFill>
                          <a:srgbClr val="40404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Wingdings" panose="05000000000000000000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●(</a:t>
                      </a:r>
                      <a:r>
                        <a:rPr lang="zh-CN" altLang="en-US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部分</a:t>
                      </a: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)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●(</a:t>
                      </a:r>
                      <a:r>
                        <a:rPr lang="zh-CN" altLang="en-US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部分</a:t>
                      </a: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)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峰值速率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15w/s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5w/s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30w/s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25w/s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35w/s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数据校验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索引创建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120" dirty="0">
                          <a:solidFill>
                            <a:srgbClr val="40404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charset="0"/>
                        </a:rPr>
                        <a:t>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推荐指数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★★★★★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★★★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1C268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迁移手段对比</a:t>
            </a:r>
          </a:p>
        </p:txBody>
      </p:sp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达梦LOGO+标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692785" y="1129665"/>
          <a:ext cx="11022330" cy="5377815"/>
        </p:xfrm>
        <a:graphic>
          <a:graphicData uri="http://schemas.openxmlformats.org/drawingml/2006/table">
            <a:tbl>
              <a:tblPr firstRow="1" bandRow="1"/>
              <a:tblGrid>
                <a:gridCol w="955675"/>
                <a:gridCol w="2718435"/>
                <a:gridCol w="1837055"/>
                <a:gridCol w="1837055"/>
                <a:gridCol w="1837055"/>
                <a:gridCol w="1837055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FFFFFF"/>
                          </a:solidFill>
                        </a:rPr>
                        <a:t>对比项目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DTS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7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SQL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DMHS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DMETL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2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FFFF"/>
                          </a:solidFill>
                        </a:rPr>
                        <a:t>FLDR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E9FE"/>
                    </a:solidFill>
                  </a:tcPr>
                </a:tc>
              </a:tr>
              <a:tr h="28060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优势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、操作方便，图形化界面适合基础人员使用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、丰富的迁移功能与选项，支持达梦所有对象的移植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、迁移中小数据的首选方案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、逻辑最清晰的迁移方式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、可根据数据内容设计增量同步效果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、唯一支持增量同步的方式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、支持大数据量的对比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、适合时间窗口短，数据量大的场景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、支持大量数据清晰转换策略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web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端界面，便于操作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、服务端数据同步，减少客户端带来的影响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、纯数据</a:t>
                      </a: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CSV/TXT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方式导入，入库速率最快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FLDR</a:t>
                      </a:r>
                      <a:r>
                        <a:rPr lang="zh-CN" altLang="en-US" sz="18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接口可对接其他应用程序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1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404040"/>
                          </a:solidFill>
                        </a:rPr>
                        <a:t>劣势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、性能效率一般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、依赖客户端配置，数据迁移会通过</a:t>
                      </a: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DTS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客户端跳转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3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、网络、内存均会影响迁移效果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、性能效率最低，数据需要落地并再次入库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、可能会存在乱码、语法等各种问题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1、操作复杂，上手门槛高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2</a:t>
                      </a:r>
                      <a:r>
                        <a:rPr lang="zh-CN" altLang="en-US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、</a:t>
                      </a:r>
                      <a:r>
                        <a:rPr lang="en-US" altLang="zh-CN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HS</a:t>
                      </a:r>
                      <a:r>
                        <a:rPr lang="zh-CN" altLang="en-US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同步需要对</a:t>
                      </a:r>
                      <a:r>
                        <a:rPr lang="en-US" altLang="zh-CN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DM</a:t>
                      </a:r>
                      <a:r>
                        <a:rPr lang="zh-CN" altLang="en-US" sz="1800">
                          <a:solidFill>
                            <a:srgbClr val="404040"/>
                          </a:solidFill>
                          <a:sym typeface="Wingdings" panose="05000000000000000000" charset="0"/>
                        </a:rPr>
                        <a:t>，操作系统等有良好的了解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、环境部署较为复杂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、数据同步需配置转换流程，较为繁琐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、须有编写脚本能力</a:t>
                      </a:r>
                    </a:p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、数据处理需落地，整体流程效率一般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2"/>
          <p:cNvPicPr>
            <a:picLocks noChangeAspect="1"/>
          </p:cNvPicPr>
          <p:nvPr/>
        </p:nvPicPr>
        <p:blipFill>
          <a:blip r:embed="rId2"/>
          <a:srcRect r="1451"/>
          <a:stretch>
            <a:fillRect/>
          </a:stretch>
        </p:blipFill>
        <p:spPr>
          <a:xfrm>
            <a:off x="7021830" y="-1270"/>
            <a:ext cx="5175250" cy="6843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0100" y="3228340"/>
            <a:ext cx="7048500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感谢各位专家和领导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5665" y="4476115"/>
            <a:ext cx="600075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THANK YOU !</a:t>
            </a:r>
          </a:p>
        </p:txBody>
      </p:sp>
      <p:sp>
        <p:nvSpPr>
          <p:cNvPr id="4" name="矩形 3"/>
          <p:cNvSpPr/>
          <p:nvPr/>
        </p:nvSpPr>
        <p:spPr>
          <a:xfrm>
            <a:off x="1955800" y="4206875"/>
            <a:ext cx="504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5665" y="4206875"/>
            <a:ext cx="108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达梦LOGO+标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489835"/>
            <a:ext cx="1619885" cy="738505"/>
          </a:xfrm>
          <a:prstGeom prst="rect">
            <a:avLst/>
          </a:prstGeom>
        </p:spPr>
      </p:pic>
      <p:pic>
        <p:nvPicPr>
          <p:cNvPr id="2" name="图片 1" descr="大数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980" y="4399915"/>
            <a:ext cx="1720850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文本框 4"/>
          <p:cNvSpPr txBox="1">
            <a:spLocks noChangeArrowheads="1"/>
          </p:cNvSpPr>
          <p:nvPr/>
        </p:nvSpPr>
        <p:spPr bwMode="auto">
          <a:xfrm>
            <a:off x="434975" y="323850"/>
            <a:ext cx="755650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200" noProof="0" dirty="0">
                <a:ln>
                  <a:noFill/>
                </a:ln>
                <a:solidFill>
                  <a:srgbClr val="1C2682"/>
                </a:solidFill>
                <a:effectLst/>
                <a:uLnTx/>
                <a:uFillTx/>
                <a:latin typeface="Franklin Gothic Medium" panose="020B0603020102020204"/>
                <a:ea typeface="微软雅黑" panose="020B0503020204020204" charset="-122"/>
                <a:sym typeface="+mn-ea"/>
              </a:rPr>
              <a:t>丰富的产品功能</a:t>
            </a:r>
            <a:endParaRPr lang="zh-CN" sz="2200" noProof="0" dirty="0">
              <a:ln>
                <a:noFill/>
              </a:ln>
              <a:solidFill>
                <a:srgbClr val="1C2682"/>
              </a:solidFill>
              <a:effectLst/>
              <a:uLnTx/>
              <a:uFillTx/>
              <a:latin typeface="Franklin Gothic Medium" panose="020B0603020102020204"/>
              <a:ea typeface="微软雅黑" panose="020B0503020204020204" charset="-122"/>
            </a:endParaRPr>
          </a:p>
        </p:txBody>
      </p:sp>
      <p:pic>
        <p:nvPicPr>
          <p:cNvPr id="261" name="图片 6" descr="达梦LOGO+标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8" y="257175"/>
            <a:ext cx="2108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矩形 261"/>
          <p:cNvSpPr/>
          <p:nvPr/>
        </p:nvSpPr>
        <p:spPr>
          <a:xfrm>
            <a:off x="2955925" y="844550"/>
            <a:ext cx="7199313" cy="5715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63" name="矩形 262"/>
          <p:cNvSpPr/>
          <p:nvPr/>
        </p:nvSpPr>
        <p:spPr>
          <a:xfrm>
            <a:off x="434975" y="844550"/>
            <a:ext cx="2519363" cy="5715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40765" y="1655445"/>
            <a:ext cx="8029575" cy="3985343"/>
            <a:chOff x="757" y="3306"/>
            <a:chExt cx="12199" cy="5548"/>
          </a:xfrm>
        </p:grpSpPr>
        <p:grpSp>
          <p:nvGrpSpPr>
            <p:cNvPr id="52" name="组合 51"/>
            <p:cNvGrpSpPr/>
            <p:nvPr/>
          </p:nvGrpSpPr>
          <p:grpSpPr>
            <a:xfrm>
              <a:off x="1445" y="3306"/>
              <a:ext cx="11511" cy="2020"/>
              <a:chOff x="1352" y="5163"/>
              <a:chExt cx="15348" cy="269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4669" y="5163"/>
                <a:ext cx="2031" cy="1713"/>
                <a:chOff x="10614845" y="4879882"/>
                <a:chExt cx="1289729" cy="1087712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10764912" y="4892838"/>
                  <a:ext cx="454502" cy="442796"/>
                  <a:chOff x="336430" y="4721524"/>
                  <a:chExt cx="931654" cy="971909"/>
                </a:xfrm>
              </p:grpSpPr>
              <p:sp>
                <p:nvSpPr>
                  <p:cNvPr id="8" name="流程图: 磁盘 7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9" name="流程图: 磁盘 8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0" name="流程图: 磁盘 9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230731" y="4879882"/>
                  <a:ext cx="454502" cy="442796"/>
                  <a:chOff x="336430" y="4721524"/>
                  <a:chExt cx="931654" cy="971909"/>
                </a:xfrm>
              </p:grpSpPr>
              <p:sp>
                <p:nvSpPr>
                  <p:cNvPr id="12" name="流程图: 磁盘 11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3" name="流程图: 磁盘 12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5" name="流程图: 磁盘 14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11254527" y="5475365"/>
                  <a:ext cx="454502" cy="442796"/>
                  <a:chOff x="336430" y="4721524"/>
                  <a:chExt cx="931654" cy="971909"/>
                </a:xfrm>
                <a:solidFill>
                  <a:srgbClr val="B5B5B5">
                    <a:lumMod val="75000"/>
                  </a:srgbClr>
                </a:solidFill>
              </p:grpSpPr>
              <p:sp>
                <p:nvSpPr>
                  <p:cNvPr id="17" name="流程图: 磁盘 16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8" name="流程图: 磁盘 17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9" name="流程图: 磁盘 18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20" name="组合 19"/>
                <p:cNvGrpSpPr/>
                <p:nvPr/>
              </p:nvGrpSpPr>
              <p:grpSpPr>
                <a:xfrm>
                  <a:off x="11450072" y="5514410"/>
                  <a:ext cx="454502" cy="442796"/>
                  <a:chOff x="336430" y="4721524"/>
                  <a:chExt cx="931654" cy="971909"/>
                </a:xfrm>
                <a:solidFill>
                  <a:srgbClr val="B5B5B5">
                    <a:lumMod val="75000"/>
                  </a:srgbClr>
                </a:solidFill>
              </p:grpSpPr>
              <p:sp>
                <p:nvSpPr>
                  <p:cNvPr id="21" name="流程图: 磁盘 20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22" name="流程图: 磁盘 21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23" name="流程图: 磁盘 22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10995570" y="4987161"/>
                  <a:ext cx="454502" cy="442796"/>
                  <a:chOff x="336430" y="4721524"/>
                  <a:chExt cx="931654" cy="971909"/>
                </a:xfrm>
              </p:grpSpPr>
              <p:sp>
                <p:nvSpPr>
                  <p:cNvPr id="25" name="流程图: 磁盘 24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26" name="流程图: 磁盘 25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27" name="流程图: 磁盘 26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10614845" y="5485753"/>
                  <a:ext cx="454502" cy="442796"/>
                  <a:chOff x="336430" y="4721524"/>
                  <a:chExt cx="931654" cy="971909"/>
                </a:xfrm>
                <a:solidFill>
                  <a:srgbClr val="B5B5B5">
                    <a:lumMod val="75000"/>
                  </a:srgbClr>
                </a:solidFill>
              </p:grpSpPr>
              <p:sp>
                <p:nvSpPr>
                  <p:cNvPr id="29" name="流程图: 磁盘 28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30" name="流程图: 磁盘 29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31" name="流程图: 磁盘 30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10810390" y="5524798"/>
                  <a:ext cx="454502" cy="442796"/>
                  <a:chOff x="336430" y="4721524"/>
                  <a:chExt cx="931654" cy="971909"/>
                </a:xfrm>
                <a:solidFill>
                  <a:srgbClr val="B5B5B5">
                    <a:lumMod val="75000"/>
                  </a:srgbClr>
                </a:solidFill>
              </p:grpSpPr>
              <p:sp>
                <p:nvSpPr>
                  <p:cNvPr id="33" name="流程图: 磁盘 32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34" name="流程图: 磁盘 33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35" name="流程图: 磁盘 34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</p:grpSp>
          <p:grpSp>
            <p:nvGrpSpPr>
              <p:cNvPr id="36" name="组合 35"/>
              <p:cNvGrpSpPr/>
              <p:nvPr/>
            </p:nvGrpSpPr>
            <p:grpSpPr>
              <a:xfrm>
                <a:off x="1708" y="5531"/>
                <a:ext cx="1311" cy="976"/>
                <a:chOff x="2803582" y="3088032"/>
                <a:chExt cx="1273834" cy="926208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3335545" y="3088032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38" name="流程图: 磁盘 37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39" name="流程图: 磁盘 38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1" name="流程图: 磁盘 40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2803582" y="3231176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44" name="流程图: 磁盘 43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5" name="流程图: 磁盘 44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46" name="流程图: 磁盘 45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</p:grpSp>
          <p:grpSp>
            <p:nvGrpSpPr>
              <p:cNvPr id="47" name="组合 46"/>
              <p:cNvGrpSpPr/>
              <p:nvPr/>
            </p:nvGrpSpPr>
            <p:grpSpPr>
              <a:xfrm>
                <a:off x="12372" y="5564"/>
                <a:ext cx="1381" cy="910"/>
                <a:chOff x="6904004" y="1983316"/>
                <a:chExt cx="1483742" cy="800315"/>
              </a:xfrm>
            </p:grpSpPr>
            <p:sp>
              <p:nvSpPr>
                <p:cNvPr id="48" name="流程图: 磁盘 47"/>
                <p:cNvSpPr/>
                <p:nvPr/>
              </p:nvSpPr>
              <p:spPr>
                <a:xfrm>
                  <a:off x="6904004" y="2443068"/>
                  <a:ext cx="1483741" cy="340563"/>
                </a:xfrm>
                <a:prstGeom prst="flowChartMagneticDisk">
                  <a:avLst/>
                </a:prstGeom>
                <a:solidFill>
                  <a:sysClr val="windowText" lastClr="000000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D485D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endParaRPr>
                </a:p>
              </p:txBody>
            </p:sp>
            <p:sp>
              <p:nvSpPr>
                <p:cNvPr id="49" name="流程图: 磁盘 48"/>
                <p:cNvSpPr/>
                <p:nvPr/>
              </p:nvSpPr>
              <p:spPr>
                <a:xfrm>
                  <a:off x="6904006" y="2201091"/>
                  <a:ext cx="741870" cy="340563"/>
                </a:xfrm>
                <a:prstGeom prst="flowChartMagneticDisk">
                  <a:avLst/>
                </a:prstGeom>
                <a:solidFill>
                  <a:sysClr val="windowText" lastClr="000000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D485D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endParaRPr>
                </a:p>
              </p:txBody>
            </p:sp>
            <p:sp>
              <p:nvSpPr>
                <p:cNvPr id="50" name="流程图: 磁盘 49"/>
                <p:cNvSpPr/>
                <p:nvPr/>
              </p:nvSpPr>
              <p:spPr>
                <a:xfrm>
                  <a:off x="6904006" y="1983316"/>
                  <a:ext cx="741870" cy="340563"/>
                </a:xfrm>
                <a:prstGeom prst="flowChartMagneticDisk">
                  <a:avLst/>
                </a:prstGeom>
                <a:solidFill>
                  <a:sysClr val="windowText" lastClr="000000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D485D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endParaRPr>
                </a:p>
              </p:txBody>
            </p:sp>
            <p:sp>
              <p:nvSpPr>
                <p:cNvPr id="51" name="流程图: 磁盘 50"/>
                <p:cNvSpPr/>
                <p:nvPr/>
              </p:nvSpPr>
              <p:spPr>
                <a:xfrm>
                  <a:off x="7645876" y="2205612"/>
                  <a:ext cx="741870" cy="340563"/>
                </a:xfrm>
                <a:prstGeom prst="flowChartMagneticDisk">
                  <a:avLst/>
                </a:prstGeom>
                <a:solidFill>
                  <a:sysClr val="windowText" lastClr="000000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D485D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endParaRPr>
                </a:p>
              </p:txBody>
            </p:sp>
            <p:sp>
              <p:nvSpPr>
                <p:cNvPr id="53" name="流程图: 磁盘 52"/>
                <p:cNvSpPr/>
                <p:nvPr/>
              </p:nvSpPr>
              <p:spPr>
                <a:xfrm>
                  <a:off x="7645876" y="1987837"/>
                  <a:ext cx="741870" cy="340563"/>
                </a:xfrm>
                <a:prstGeom prst="flowChartMagneticDisk">
                  <a:avLst/>
                </a:prstGeom>
                <a:solidFill>
                  <a:sysClr val="windowText" lastClr="000000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D485D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3935" y="5336"/>
                <a:ext cx="1473" cy="1366"/>
                <a:chOff x="3359985" y="2313218"/>
                <a:chExt cx="1526877" cy="1534169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>
                  <a:off x="3730922" y="2313218"/>
                  <a:ext cx="741871" cy="783064"/>
                  <a:chOff x="336430" y="4721524"/>
                  <a:chExt cx="931654" cy="971909"/>
                </a:xfrm>
                <a:solidFill>
                  <a:srgbClr val="B5B5B5">
                    <a:lumMod val="75000"/>
                  </a:srgbClr>
                </a:solidFill>
              </p:grpSpPr>
              <p:sp>
                <p:nvSpPr>
                  <p:cNvPr id="56" name="流程图: 磁盘 55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7" name="流程图: 磁盘 56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8" name="流程图: 磁盘 57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4144991" y="2512081"/>
                  <a:ext cx="741871" cy="783064"/>
                  <a:chOff x="336430" y="4721524"/>
                  <a:chExt cx="931654" cy="971909"/>
                </a:xfrm>
                <a:solidFill>
                  <a:srgbClr val="B5B5B5">
                    <a:lumMod val="75000"/>
                  </a:srgbClr>
                </a:solidFill>
              </p:grpSpPr>
              <p:sp>
                <p:nvSpPr>
                  <p:cNvPr id="60" name="流程图: 磁盘 59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61" name="流程图: 磁盘 60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62" name="流程图: 磁盘 61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grpFill/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3359985" y="3064323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64" name="流程图: 磁盘 63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65" name="流程图: 磁盘 64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66" name="流程图: 磁盘 65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</p:grpSp>
          <p:grpSp>
            <p:nvGrpSpPr>
              <p:cNvPr id="67" name="组合 66"/>
              <p:cNvGrpSpPr/>
              <p:nvPr/>
            </p:nvGrpSpPr>
            <p:grpSpPr>
              <a:xfrm>
                <a:off x="9292" y="5202"/>
                <a:ext cx="2164" cy="1635"/>
                <a:chOff x="5310995" y="3847386"/>
                <a:chExt cx="2239986" cy="1756875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5310995" y="4225668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69" name="流程图: 磁盘 68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70" name="流程图: 磁盘 69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71" name="流程图: 磁盘 70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72" name="组合 71"/>
                <p:cNvGrpSpPr/>
                <p:nvPr/>
              </p:nvGrpSpPr>
              <p:grpSpPr>
                <a:xfrm>
                  <a:off x="6067239" y="3847386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73" name="流程图: 磁盘 72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74" name="流程图: 磁盘 73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75" name="流程图: 磁盘 74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6052865" y="4821197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77" name="流程图: 磁盘 76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78" name="流程图: 磁盘 77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79" name="流程图: 磁盘 78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  <p:grpSp>
              <p:nvGrpSpPr>
                <p:cNvPr id="80" name="组合 79"/>
                <p:cNvGrpSpPr/>
                <p:nvPr/>
              </p:nvGrpSpPr>
              <p:grpSpPr>
                <a:xfrm>
                  <a:off x="6809110" y="4255909"/>
                  <a:ext cx="741871" cy="783064"/>
                  <a:chOff x="336430" y="4721524"/>
                  <a:chExt cx="931654" cy="971909"/>
                </a:xfrm>
              </p:grpSpPr>
              <p:sp>
                <p:nvSpPr>
                  <p:cNvPr id="81" name="流程图: 磁盘 80"/>
                  <p:cNvSpPr/>
                  <p:nvPr/>
                </p:nvSpPr>
                <p:spPr>
                  <a:xfrm>
                    <a:off x="336430" y="5270739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82" name="流程图: 磁盘 81"/>
                  <p:cNvSpPr/>
                  <p:nvPr/>
                </p:nvSpPr>
                <p:spPr>
                  <a:xfrm>
                    <a:off x="336431" y="4991818"/>
                    <a:ext cx="931653" cy="422694"/>
                  </a:xfrm>
                  <a:prstGeom prst="flowChartMagneticDisk">
                    <a:avLst/>
                  </a:prstGeom>
                  <a:solidFill>
                    <a:srgbClr val="B5B5B5">
                      <a:lumMod val="75000"/>
                    </a:srgbClr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83" name="流程图: 磁盘 82"/>
                  <p:cNvSpPr/>
                  <p:nvPr/>
                </p:nvSpPr>
                <p:spPr>
                  <a:xfrm>
                    <a:off x="336431" y="4721524"/>
                    <a:ext cx="931653" cy="422694"/>
                  </a:xfrm>
                  <a:prstGeom prst="flowChartMagneticDisk">
                    <a:avLst/>
                  </a:prstGeom>
                  <a:solidFill>
                    <a:sysClr val="windowText" lastClr="000000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485D"/>
                      </a:solidFill>
                      <a:effectLst/>
                      <a:uLnTx/>
                      <a:uFillTx/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cs typeface="思源黑体 CN Medium" panose="020B0600000000000000" pitchFamily="34" charset="-122"/>
                    </a:endParaRPr>
                  </a:p>
                </p:txBody>
              </p:sp>
            </p:grpSp>
          </p:grpSp>
          <p:sp>
            <p:nvSpPr>
              <p:cNvPr id="84" name="文本框 83"/>
              <p:cNvSpPr txBox="1"/>
              <p:nvPr/>
            </p:nvSpPr>
            <p:spPr>
              <a:xfrm>
                <a:off x="1352" y="7291"/>
                <a:ext cx="1892" cy="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主备集群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3662" y="6916"/>
                <a:ext cx="1892" cy="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读写分离集群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9313" y="6916"/>
                <a:ext cx="1892" cy="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并行计算集群</a:t>
                </a: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12163" y="6916"/>
                <a:ext cx="1892" cy="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共享存储集群</a:t>
                </a:r>
              </a:p>
            </p:txBody>
          </p:sp>
          <p:sp>
            <p:nvSpPr>
              <p:cNvPr id="171" name="文本框 170"/>
              <p:cNvSpPr txBox="1"/>
              <p:nvPr/>
            </p:nvSpPr>
            <p:spPr>
              <a:xfrm>
                <a:off x="14763" y="6811"/>
                <a:ext cx="1892" cy="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分布式</a:t>
                </a:r>
              </a:p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集群</a:t>
                </a: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6324" y="5602"/>
                <a:ext cx="2052" cy="834"/>
                <a:chOff x="7410" y="8354"/>
                <a:chExt cx="2052" cy="834"/>
              </a:xfrm>
            </p:grpSpPr>
            <p:grpSp>
              <p:nvGrpSpPr>
                <p:cNvPr id="173" name="组合 172"/>
                <p:cNvGrpSpPr/>
                <p:nvPr/>
              </p:nvGrpSpPr>
              <p:grpSpPr>
                <a:xfrm>
                  <a:off x="7410" y="8354"/>
                  <a:ext cx="2053" cy="834"/>
                  <a:chOff x="2803582" y="3223116"/>
                  <a:chExt cx="1994841" cy="791118"/>
                </a:xfrm>
              </p:grpSpPr>
              <p:grpSp>
                <p:nvGrpSpPr>
                  <p:cNvPr id="174" name="组合 173"/>
                  <p:cNvGrpSpPr/>
                  <p:nvPr/>
                </p:nvGrpSpPr>
                <p:grpSpPr>
                  <a:xfrm>
                    <a:off x="4054363" y="3223116"/>
                    <a:ext cx="744060" cy="780769"/>
                    <a:chOff x="1239134" y="4889191"/>
                    <a:chExt cx="934402" cy="969062"/>
                  </a:xfrm>
                </p:grpSpPr>
                <p:sp>
                  <p:nvSpPr>
                    <p:cNvPr id="175" name="流程图: 磁盘 174"/>
                    <p:cNvSpPr/>
                    <p:nvPr/>
                  </p:nvSpPr>
                  <p:spPr>
                    <a:xfrm>
                      <a:off x="1241882" y="5435559"/>
                      <a:ext cx="931653" cy="422694"/>
                    </a:xfrm>
                    <a:prstGeom prst="flowChartMagneticDisk">
                      <a:avLst/>
                    </a:prstGeom>
                    <a:solidFill>
                      <a:srgbClr val="B5B5B5">
                        <a:lumMod val="75000"/>
                      </a:srgbClr>
                    </a:solidFill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2">
                      <a:srgbClr val="F15B67">
                        <a:shade val="50000"/>
                      </a:srgbClr>
                    </a:lnRef>
                    <a:fillRef idx="1">
                      <a:srgbClr val="F15B67"/>
                    </a:fillRef>
                    <a:effectRef idx="0">
                      <a:srgbClr val="F15B67"/>
                    </a:effectRef>
                    <a:fontRef idx="minor">
                      <a:srgbClr val="3D485D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>
                        <a:cs typeface="思源黑体 CN Medium" panose="020B0600000000000000" pitchFamily="34" charset="-122"/>
                      </a:endParaRPr>
                    </a:p>
                  </p:txBody>
                </p:sp>
                <p:sp>
                  <p:nvSpPr>
                    <p:cNvPr id="176" name="流程图: 磁盘 175"/>
                    <p:cNvSpPr/>
                    <p:nvPr/>
                  </p:nvSpPr>
                  <p:spPr>
                    <a:xfrm>
                      <a:off x="1241883" y="5156638"/>
                      <a:ext cx="931653" cy="422694"/>
                    </a:xfrm>
                    <a:prstGeom prst="flowChartMagneticDisk">
                      <a:avLst/>
                    </a:prstGeom>
                    <a:solidFill>
                      <a:srgbClr val="B5B5B5">
                        <a:lumMod val="75000"/>
                      </a:srgbClr>
                    </a:solidFill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2">
                      <a:srgbClr val="F15B67">
                        <a:shade val="50000"/>
                      </a:srgbClr>
                    </a:lnRef>
                    <a:fillRef idx="1">
                      <a:srgbClr val="F15B67"/>
                    </a:fillRef>
                    <a:effectRef idx="0">
                      <a:srgbClr val="F15B67"/>
                    </a:effectRef>
                    <a:fontRef idx="minor">
                      <a:srgbClr val="3D485D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>
                        <a:cs typeface="思源黑体 CN Medium" panose="020B0600000000000000" pitchFamily="34" charset="-122"/>
                      </a:endParaRPr>
                    </a:p>
                  </p:txBody>
                </p:sp>
                <p:sp>
                  <p:nvSpPr>
                    <p:cNvPr id="177" name="流程图: 磁盘 176"/>
                    <p:cNvSpPr/>
                    <p:nvPr/>
                  </p:nvSpPr>
                  <p:spPr>
                    <a:xfrm>
                      <a:off x="1239134" y="4889191"/>
                      <a:ext cx="931653" cy="422694"/>
                    </a:xfrm>
                    <a:prstGeom prst="flowChartMagneticDisk">
                      <a:avLst/>
                    </a:prstGeom>
                    <a:solidFill>
                      <a:srgbClr val="B5B5B5">
                        <a:lumMod val="75000"/>
                      </a:srgbClr>
                    </a:solidFill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2">
                      <a:srgbClr val="F15B67">
                        <a:shade val="50000"/>
                      </a:srgbClr>
                    </a:lnRef>
                    <a:fillRef idx="1">
                      <a:srgbClr val="F15B67"/>
                    </a:fillRef>
                    <a:effectRef idx="0">
                      <a:srgbClr val="F15B67"/>
                    </a:effectRef>
                    <a:fontRef idx="minor">
                      <a:srgbClr val="3D485D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>
                        <a:cs typeface="思源黑体 CN Medium" panose="020B0600000000000000" pitchFamily="34" charset="-122"/>
                      </a:endParaRPr>
                    </a:p>
                  </p:txBody>
                </p:sp>
              </p:grpSp>
              <p:grpSp>
                <p:nvGrpSpPr>
                  <p:cNvPr id="178" name="组合 177"/>
                  <p:cNvGrpSpPr/>
                  <p:nvPr/>
                </p:nvGrpSpPr>
                <p:grpSpPr>
                  <a:xfrm>
                    <a:off x="2803582" y="3231171"/>
                    <a:ext cx="741871" cy="783063"/>
                    <a:chOff x="336430" y="4721524"/>
                    <a:chExt cx="931654" cy="971909"/>
                  </a:xfrm>
                </p:grpSpPr>
                <p:sp>
                  <p:nvSpPr>
                    <p:cNvPr id="179" name="流程图: 磁盘 178"/>
                    <p:cNvSpPr/>
                    <p:nvPr/>
                  </p:nvSpPr>
                  <p:spPr>
                    <a:xfrm>
                      <a:off x="336430" y="5270739"/>
                      <a:ext cx="931653" cy="422694"/>
                    </a:xfrm>
                    <a:prstGeom prst="flowChartMagneticDisk">
                      <a:avLst/>
                    </a:prstGeom>
                    <a:solidFill>
                      <a:sysClr val="windowText" lastClr="000000"/>
                    </a:solidFill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2">
                      <a:srgbClr val="F15B67">
                        <a:shade val="50000"/>
                      </a:srgbClr>
                    </a:lnRef>
                    <a:fillRef idx="1">
                      <a:srgbClr val="F15B67"/>
                    </a:fillRef>
                    <a:effectRef idx="0">
                      <a:srgbClr val="F15B67"/>
                    </a:effectRef>
                    <a:fontRef idx="minor">
                      <a:srgbClr val="3D485D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>
                        <a:cs typeface="思源黑体 CN Medium" panose="020B0600000000000000" pitchFamily="34" charset="-122"/>
                      </a:endParaRPr>
                    </a:p>
                  </p:txBody>
                </p:sp>
                <p:sp>
                  <p:nvSpPr>
                    <p:cNvPr id="180" name="流程图: 磁盘 179"/>
                    <p:cNvSpPr/>
                    <p:nvPr/>
                  </p:nvSpPr>
                  <p:spPr>
                    <a:xfrm>
                      <a:off x="336431" y="4991818"/>
                      <a:ext cx="931653" cy="422694"/>
                    </a:xfrm>
                    <a:prstGeom prst="flowChartMagneticDisk">
                      <a:avLst/>
                    </a:prstGeom>
                    <a:solidFill>
                      <a:sysClr val="windowText" lastClr="000000"/>
                    </a:solidFill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2">
                      <a:srgbClr val="F15B67">
                        <a:shade val="50000"/>
                      </a:srgbClr>
                    </a:lnRef>
                    <a:fillRef idx="1">
                      <a:srgbClr val="F15B67"/>
                    </a:fillRef>
                    <a:effectRef idx="0">
                      <a:srgbClr val="F15B67"/>
                    </a:effectRef>
                    <a:fontRef idx="minor">
                      <a:srgbClr val="3D485D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>
                        <a:cs typeface="思源黑体 CN Medium" panose="020B0600000000000000" pitchFamily="34" charset="-122"/>
                      </a:endParaRPr>
                    </a:p>
                  </p:txBody>
                </p:sp>
                <p:sp>
                  <p:nvSpPr>
                    <p:cNvPr id="181" name="流程图: 磁盘 180"/>
                    <p:cNvSpPr/>
                    <p:nvPr/>
                  </p:nvSpPr>
                  <p:spPr>
                    <a:xfrm>
                      <a:off x="336431" y="4721524"/>
                      <a:ext cx="931653" cy="422694"/>
                    </a:xfrm>
                    <a:prstGeom prst="flowChartMagneticDisk">
                      <a:avLst/>
                    </a:prstGeom>
                    <a:solidFill>
                      <a:sysClr val="windowText" lastClr="000000"/>
                    </a:solidFill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2">
                      <a:srgbClr val="F15B67">
                        <a:shade val="50000"/>
                      </a:srgbClr>
                    </a:lnRef>
                    <a:fillRef idx="1">
                      <a:srgbClr val="F15B67"/>
                    </a:fillRef>
                    <a:effectRef idx="0">
                      <a:srgbClr val="F15B67"/>
                    </a:effectRef>
                    <a:fontRef idx="minor">
                      <a:srgbClr val="3D485D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>
                        <a:cs typeface="思源黑体 CN Medium" panose="020B0600000000000000" pitchFamily="34" charset="-122"/>
                      </a:endParaRPr>
                    </a:p>
                  </p:txBody>
                </p:sp>
              </p:grpSp>
            </p:grpSp>
            <p:cxnSp>
              <p:nvCxnSpPr>
                <p:cNvPr id="182" name="直接箭头连接符 181"/>
                <p:cNvCxnSpPr/>
                <p:nvPr/>
              </p:nvCxnSpPr>
              <p:spPr>
                <a:xfrm flipV="1">
                  <a:off x="8165" y="8805"/>
                  <a:ext cx="526" cy="11"/>
                </a:xfrm>
                <a:prstGeom prst="straightConnector1">
                  <a:avLst/>
                </a:prstGeom>
                <a:ln w="38100">
                  <a:solidFill>
                    <a:schemeClr val="accent5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文本框 182"/>
              <p:cNvSpPr txBox="1"/>
              <p:nvPr/>
            </p:nvSpPr>
            <p:spPr>
              <a:xfrm>
                <a:off x="6424" y="6916"/>
                <a:ext cx="1892" cy="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>
                    <a:cs typeface="思源黑体 CN Medium" panose="020B0600000000000000" pitchFamily="34" charset="-122"/>
                  </a:rPr>
                  <a:t>实时同步集群</a:t>
                </a:r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6015" y="6719"/>
              <a:ext cx="2264" cy="2135"/>
              <a:chOff x="8481" y="6997"/>
              <a:chExt cx="2398" cy="2277"/>
            </a:xfrm>
          </p:grpSpPr>
          <p:pic>
            <p:nvPicPr>
              <p:cNvPr id="185" name="图片 184" descr="logo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1" y="8717"/>
                <a:ext cx="2398" cy="557"/>
              </a:xfrm>
              <a:prstGeom prst="rect">
                <a:avLst/>
              </a:prstGeom>
            </p:spPr>
          </p:pic>
          <p:pic>
            <p:nvPicPr>
              <p:cNvPr id="186" name="图片 185" descr="u=2752284526,2003329707&amp;fm=90&amp;gp=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" y="6997"/>
                <a:ext cx="1720" cy="1720"/>
              </a:xfrm>
              <a:prstGeom prst="rect">
                <a:avLst/>
              </a:prstGeom>
            </p:spPr>
          </p:pic>
        </p:grpSp>
        <p:cxnSp>
          <p:nvCxnSpPr>
            <p:cNvPr id="187" name="曲线连接符 186"/>
            <p:cNvCxnSpPr>
              <a:stCxn id="186" idx="0"/>
            </p:cNvCxnSpPr>
            <p:nvPr/>
          </p:nvCxnSpPr>
          <p:spPr>
            <a:xfrm rot="16200000" flipV="1">
              <a:off x="3986" y="3506"/>
              <a:ext cx="1382" cy="504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曲线连接符 187"/>
            <p:cNvCxnSpPr>
              <a:stCxn id="186" idx="0"/>
            </p:cNvCxnSpPr>
            <p:nvPr/>
          </p:nvCxnSpPr>
          <p:spPr>
            <a:xfrm rot="16200000" flipV="1">
              <a:off x="4875" y="4394"/>
              <a:ext cx="1336" cy="3314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曲线连接符 188"/>
            <p:cNvCxnSpPr>
              <a:stCxn id="186" idx="0"/>
            </p:cNvCxnSpPr>
            <p:nvPr/>
          </p:nvCxnSpPr>
          <p:spPr>
            <a:xfrm rot="16200000" flipV="1">
              <a:off x="5911" y="5430"/>
              <a:ext cx="1336" cy="1243"/>
            </a:xfrm>
            <a:prstGeom prst="curvedConnector3">
              <a:avLst>
                <a:gd name="adj1" fmla="val 49972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曲线连接符 189"/>
            <p:cNvCxnSpPr>
              <a:stCxn id="186" idx="0"/>
            </p:cNvCxnSpPr>
            <p:nvPr/>
          </p:nvCxnSpPr>
          <p:spPr>
            <a:xfrm rot="16200000">
              <a:off x="6995" y="5589"/>
              <a:ext cx="1336" cy="92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曲线连接符 190"/>
            <p:cNvCxnSpPr>
              <a:stCxn id="186" idx="0"/>
            </p:cNvCxnSpPr>
            <p:nvPr/>
          </p:nvCxnSpPr>
          <p:spPr>
            <a:xfrm rot="16200000">
              <a:off x="8063" y="4520"/>
              <a:ext cx="1336" cy="3062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曲线连接符 191"/>
            <p:cNvCxnSpPr>
              <a:stCxn id="186" idx="0"/>
            </p:cNvCxnSpPr>
            <p:nvPr/>
          </p:nvCxnSpPr>
          <p:spPr>
            <a:xfrm rot="16200000">
              <a:off x="8999" y="3506"/>
              <a:ext cx="1415" cy="5012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文本框 192"/>
            <p:cNvSpPr txBox="1"/>
            <p:nvPr/>
          </p:nvSpPr>
          <p:spPr>
            <a:xfrm>
              <a:off x="757" y="7194"/>
              <a:ext cx="5957" cy="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2254F3"/>
                  </a:solidFill>
                  <a:cs typeface="思源黑体 CN Medium" panose="020B0600000000000000" pitchFamily="34" charset="-122"/>
                </a:rPr>
                <a:t>同一架构、</a:t>
              </a:r>
              <a:r>
                <a:rPr lang="zh-CN" altLang="en-US" b="1" dirty="0">
                  <a:solidFill>
                    <a:srgbClr val="2254F3"/>
                  </a:solidFill>
                  <a:cs typeface="思源黑体 CN Medium" panose="020B0600000000000000" pitchFamily="34" charset="-122"/>
                  <a:sym typeface="+mn-ea"/>
                </a:rPr>
                <a:t>同一</a:t>
              </a:r>
              <a:r>
                <a:rPr lang="zh-CN" altLang="en-US" b="1" dirty="0">
                  <a:solidFill>
                    <a:srgbClr val="2254F3"/>
                  </a:solidFill>
                  <a:cs typeface="思源黑体 CN Medium" panose="020B0600000000000000" pitchFamily="34" charset="-122"/>
                </a:rPr>
                <a:t>代码</a:t>
              </a:r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8355" y="7194"/>
              <a:ext cx="4370" cy="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b="1" dirty="0">
                  <a:solidFill>
                    <a:srgbClr val="2254F3"/>
                  </a:solidFill>
                  <a:cs typeface="思源黑体 CN Medium" panose="020B0600000000000000" pitchFamily="34" charset="-122"/>
                  <a:sym typeface="+mn-ea"/>
                </a:rPr>
                <a:t>同一团队、高度复用</a:t>
              </a:r>
              <a:endParaRPr lang="zh-CN" altLang="en-US" b="1" dirty="0">
                <a:solidFill>
                  <a:srgbClr val="2254F3"/>
                </a:solidFill>
                <a:cs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95" y="1757045"/>
            <a:ext cx="241935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5240" y="2319020"/>
            <a:ext cx="1895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595959"/>
                </a:solidFill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8410" y="3761740"/>
            <a:ext cx="7048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  <a:sym typeface="+mn-ea"/>
              </a:rPr>
              <a:t>系统迁移思路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4975" y="323850"/>
            <a:ext cx="55911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 dirty="0">
                <a:solidFill>
                  <a:srgbClr val="1C2682"/>
                </a:solidFill>
              </a:rPr>
              <a:t>整体迁移流程</a:t>
            </a:r>
          </a:p>
        </p:txBody>
      </p:sp>
      <p:pic>
        <p:nvPicPr>
          <p:cNvPr id="7" name="图片 6" descr="达梦LOGO+标语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5555" y="257175"/>
            <a:ext cx="2107565" cy="9607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5290" y="844550"/>
            <a:ext cx="7200000" cy="57600"/>
          </a:xfrm>
          <a:prstGeom prst="rect">
            <a:avLst/>
          </a:prstGeom>
          <a:solidFill>
            <a:srgbClr val="1C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975" y="844550"/>
            <a:ext cx="2520000" cy="57600"/>
          </a:xfrm>
          <a:prstGeom prst="rect">
            <a:avLst/>
          </a:prstGeom>
          <a:solidFill>
            <a:srgbClr val="DF2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75" y="1548765"/>
            <a:ext cx="7889240" cy="4511040"/>
          </a:xfrm>
          <a:prstGeom prst="rect">
            <a:avLst/>
          </a:prstGeom>
        </p:spPr>
      </p:pic>
      <p:sp>
        <p:nvSpPr>
          <p:cNvPr id="3" name="矩形 2" descr="7b0a2020202022776f7264617274223a20227b5c2269645c223a32353030353034392c5c227469645c223a31333439337d220a7d0a"/>
          <p:cNvSpPr/>
          <p:nvPr/>
        </p:nvSpPr>
        <p:spPr>
          <a:xfrm>
            <a:off x="8638223" y="1726565"/>
            <a:ext cx="3536950" cy="4156075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bliqueTopRight"/>
              <a:lightRig rig="threePt" dir="t"/>
            </a:scene3d>
            <a:sp3d extrusionH="254000" contourW="6350">
              <a:extrusionClr>
                <a:srgbClr val="CC0400"/>
              </a:extrusionClr>
              <a:contourClr>
                <a:srgbClr val="CC0400"/>
              </a:contourClr>
            </a:sp3d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迁移四部曲：</a:t>
            </a:r>
          </a:p>
          <a:p>
            <a:pPr algn="l">
              <a:lnSpc>
                <a:spcPct val="120000"/>
              </a:lnSpc>
            </a:pPr>
            <a:r>
              <a:rPr lang="en-US" altLang="zh-CN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1</a:t>
            </a:r>
            <a:r>
              <a:rPr lang="zh-CN" altLang="en-US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、调研分析</a:t>
            </a:r>
          </a:p>
          <a:p>
            <a:pPr algn="l">
              <a:lnSpc>
                <a:spcPct val="120000"/>
              </a:lnSpc>
            </a:pPr>
            <a:r>
              <a:rPr lang="en-US" altLang="zh-CN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2</a:t>
            </a:r>
            <a:r>
              <a:rPr lang="zh-CN" altLang="en-US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、数据迁移</a:t>
            </a:r>
          </a:p>
          <a:p>
            <a:pPr algn="l">
              <a:lnSpc>
                <a:spcPct val="120000"/>
              </a:lnSpc>
            </a:pPr>
            <a:r>
              <a:rPr lang="en-US" altLang="zh-CN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3</a:t>
            </a:r>
            <a:r>
              <a:rPr lang="zh-CN" altLang="en-US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、应用移植</a:t>
            </a:r>
          </a:p>
          <a:p>
            <a:pPr algn="l">
              <a:lnSpc>
                <a:spcPct val="120000"/>
              </a:lnSpc>
            </a:pPr>
            <a:r>
              <a:rPr lang="en-US" altLang="zh-CN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4</a:t>
            </a:r>
            <a:r>
              <a:rPr lang="zh-CN" altLang="en-US" sz="4400" b="1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、系统测试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eff5d97-61cf-45d9-9be6-6010166e465b"/>
  <p:tag name="COMMONDATA" val="eyJoZGlkIjoiYTU2OTkyOTE0MTdlN2FmMzkxMmJjM2Q0ZTVkZDFi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430_2*m_h_f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160430_2*m_h_z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430_2*m_h_i*1_2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0_2*m_h_i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430_2*m_h_f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160430_2*m_h_z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430_2*m_h_i*1_3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430_2*m_h_i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430_2*m_h_f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430_2*m_h_a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.9685039370079,&quot;width&quot;:9638.00787401574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430_2*m_h_a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430_2*m_h_a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243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2f64c9-2971-45d0-aede-9c5e24e7089a}"/>
  <p:tag name="TABLE_ENDDRAG_ORIGIN_RECT" val="783*416"/>
  <p:tag name="TABLE_ENDDRAG_RECT" val="67*95*783*416"/>
  <p:tag name="TABLE_EMPHASIZE_COLOR" val="16754589"/>
  <p:tag name="TABLE_SKINIDX" val="3"/>
  <p:tag name="TABLE_COLORIDX" val="16"/>
  <p:tag name="TABLE_COLOR_RGB" val="0x000000*0xFFFFFF*0x212121*0xFFFFFF*0xFFA79D*0xFED585*0xFEF284*0xC3E29E*0xABE9FE*0x96AFE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2f64c9-2971-45d0-aede-9c5e24e7089a}"/>
  <p:tag name="TABLE_ENDDRAG_ORIGIN_RECT" val="867*458"/>
  <p:tag name="TABLE_ENDDRAG_RECT" val="71*78*867*458"/>
  <p:tag name="TABLE_EMPHASIZE_COLOR" val="16754589"/>
  <p:tag name="TABLE_SKINIDX" val="3"/>
  <p:tag name="TABLE_COLORIDX" val="16"/>
  <p:tag name="TABLE_COLOR_RGB" val="0x000000*0xFFFFFF*0x212121*0xFFFFFF*0xFFA79D*0xFED585*0xFEF284*0xC3E29E*0xABE9FE*0x96AFE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1dad8dc-d33d-40ac-9879-be2404b66e87}"/>
  <p:tag name="TABLE_SKINIDX" val="2"/>
  <p:tag name="TABLE_ENCOLOR" val="#FFFFFF"/>
  <p:tag name="KSO_WM_UNIT_VALUE" val="1146*2675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326*158"/>
  <p:tag name="TABLE_ENDDRAG_RECT" val="228*225*326*1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b070737-a991-4652-a082-bdaa38bd59f0}"/>
  <p:tag name="TABLE_SKINIDX" val="2"/>
  <p:tag name="TABLE_ENCOLOR" val="#FFFFFF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3806_1*i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154*208"/>
  <p:tag name="TABLE_ENDDRAG_RECT" val="737*284*154*2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d039d5-efa0-4be4-907a-636a5c17f59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70cbb4f-2f20-43cf-9db6-3ddea0f07435}"/>
  <p:tag name="TABLE_ENDDRAG_ORIGIN_RECT" val="442*287"/>
  <p:tag name="TABLE_ENDDRAG_RECT" val="24*243*442*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99b08e-59e1-42c6-ba92-b14e913b1d45}"/>
  <p:tag name="TABLE_ENDDRAG_ORIGIN_RECT" val="405*293"/>
  <p:tag name="TABLE_ENDDRAG_RECT" val="484*243*405*293"/>
  <p:tag name="TABLE_SKINIDX" val="0"/>
  <p:tag name="TABLE_COLORIDX" val="17"/>
  <p:tag name="TABLE_COLOR_RGB" val="0x000000*0xFFFFFF*0x212121*0xFFFFFF*0x76889C*0x9DB1CA*0x8C9DBB*0x7A9DB3*0xB5CFCE*0xD7ECF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430_2*m_h_i*1_1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0_2*m_h_i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gICAiRmlsZUlkIiA6ICIxMjY2Mjc0MjMwNDYiLAogICAiR3JvdXBJZCIgOiAiMTM4NDU3MzM3MSIsCiAgICJJbWFnZSIgOiAiaVZCT1J3MEtHZ29BQUFBTlNVaEVVZ0FBQkk0QUFBR2tDQVlBQUFCWFpHNXVBQUFBQ1hCSVdYTUFBQXNUQUFBTEV3RUFtcHdZQUFBZ0FFbEVRVlI0bk96ZGVWeFU5ZjdIOGRjQW91Q0M0cjVnV1YzTnZHWU8xOHlvMUZ0cGVkRkkwZXRXb1puWkxTdVgzTlBRTUVrdGN0ZHlTMU5VY0VuTm0xWS9UWTNVQzZhNVpPNnB1SUlzZ216TytmMUJuQndCaFJKbmxQZno4WmpIZ3pubmZNLzV6UEJ4NUh6bXU0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kzSUVzamc1QVJFUkU3bWd1dnI2K1BRM0RlQUY0QUtqazZJQ0ttUXZBUG92RnNpQTZPbm9PWUhOMFFMY2g1YkJqS1lkelUwNDZWbkhLU2VXYVl6bE5ycWx3SkNJaUlrWEZ4V3ExcmdMOEhSMklBTEE2SmlZbWdEdjdKdWRtVXc0N0YrV3djdExaM01rNXFWeHpMZzdOTlJXT1JFUkVwRWo0K3ZyMk1nemowL3Z1dTQ4aFE0WlF0MjVkU3BjdTdlaXdpcFdVbEJSKy9mVlh4bzBieDZGRGh6QU1vOWZPblR0bk96cXUyNFZ5MlBHVXcvYVVrNDVYWEhKU3VlWjR6cFJyTG82NHFJaUlpTno1ZnUvYXpwQWhRMmpjdUxIKzRIU0EwcVZMMDdoeFl3WVBIZ3lBeFdKNXdjRWgzVmFVdzQ2bkhMYW5uSFM4NHBLVHlqWEhjNlpjVStGSVJFUkVpc29EQUhYcjFuVjBITVhlVmIrREJvNk00emFrSEhZU3ltR1RjdEpKRklPY1ZLNDVDV2ZJTlJXT1JFUkVwS2hVQXZRdHBSTW9VNlpNem8rYTJMUndsTU5PUWpsc1VrNDZpV0tRazhvMUorRU11YWJDa1lpSWlJaUlpSWlJNUVtRkl4RVJFUkVSRVJFUnlaTUtSeUlpSWlJaUlpSWlraWNWamtSRVJFUkVSRVJFSkU4cUhJbUlpSWlJaUlpSVNKNVVPQklSRVJFUkVSRVJrVHlwY0NRaUlpSWlJaUlpSW5sUzRVaEVSRVJFUkVSRVJQS2t3cEdJaUlpSWlJaUlpT1JKaFNNUkVSRVJFUkVSRWNtVENrY2lJaUlpSWlJaUlwSW5GWTVFUkVSRVJFUkVSQ1JQS2h5SmlJaUlpSWlJaUVpZVZEZ1NFUkdSMjhLMGFkTklTRWdvZEx1VWxCUW1USmpBcFV1WENuVDhsU3RYT0h6NGNLN3R4NDRkNC9UcDAvbTJPM3o0TUZldVhDbDBmQWtKQ1d6ZnZqM1BmVGFiamExYnR4YjZuQ0lpSWlJM2l3cEhJaUlpNHBTV0xsMUtWRlNVK1h6MjdObC9xbkRrNGVIQi8vNzNQK2JPblp2dk1YdjM3aVU0T0pqVTFGUVNFaExvMUtrVEFBc1hMaVE2T2hxQXNXUEhzbmJ0Mm56UDBhbFRKek8rNXMyYjA2eFpzK3MrTGwrK0RNQ1dMVnY0OU5OUDh6eW54V0poNnRTcDF5MVlpWWlJaUJRbE4wY0hJQ0lpSW5LdGpJd01wazJieHVEQmd3dmM1dXpaczdScDB5YmYvUWNQSG1UZXZIbDU3dHUyYlJ2eDhmR0VoSVRRdjM5L0lMdVl0R3JWS2pwMDZFQkdSZ2I3OSs5bjFLaFJCWTUvelpvMVZLeFlNYy85dnI2K0dJWUJ3TWFORzJuU3BJbTU3L3Z2ditmRER6ODBuNmVucC9QS0s2L1l0Vit6WmsyQjRoQVJFUkg1cTFRNEVoRVJFYWV6YXRVcU1qSXlxRmV2SHJHeHNlYjJjK2ZPNGU3dW51djRhdFdxVWFWS0ZUWnYzZ3hBWm1ZbWt5ZFBwbHUzYmxTdFd0WHUySysrK2dvZkh4OGFObXhvYm5OemMyUDgrUEc0dUxpUW1KZ0lRUDM2OVpreVpRb2VIaDVzMnJTSjFOUlUyclZyWjNjdVgxOWZHalpzYUJha1dyVnFCWkJuakhtSmk0dGp5NVl0Yk5xMHlleDF0R1BIRHA1NDRnbmVmZmRkdW5mdlRyMTY5Y2pJeUdEa3lKR01HemV1UU9jVkVSRVJ1VmxVT0JJUkVSR25rcGFXeHR5NWMwbFBUNmRqeDQ1MisxNTc3YlU4MjZ4ZnY1NktGU3ZpNmVscGJrdEpTV0hreUpITW1UT0hFaVZLQUJBYkc4dkhIMy9NMEtGRDdZNXQxcXlaK1hOV1ZoWUFmbjUrQUV5ZVBKbUlpQWo2OSs5UHQyN2RBQmcvZmp4bnpweGg0c1NKWkdSa0VCUVVSSXNXTFZpK2ZEbmUzdDYwYXRVS2YzLy9HNzdXK2ZQbjA2NWRPNFlORzVaclg0MGFOZmo4ODg4SkNRbmh2Ly85cnhtWGlJaUl5SzJrd3BHSWlJZzRsYzgrK3d5THhjTG16WnZ0aWp1K3ZyNUVSa1p5OTkxM0YrZzhJMGFNWU9qUW9adzdkNDZhTld0aXM5a1lOV29VenozM1hLNmlUczVjU3R1M2IyZjQ4T0hFeDhjemV2Um9ubjc2YWZiczJjTVBQL3hBL2ZyMXplUFBuRGxEalJvMWdPemVSVGs5ak1xVUtVUFpzbVVCN0lhcVpXWm1zbmJ0V2dJQ0FnRDQ0WWNmS0ZXcUZGV3FWR0hhdEdsRVJrWUM4UGJiYjdOa3lSSzcySzZPTmVmbjl1M2IwN05uendLOUR5SWlJaUovaFFwSElpSWk0alNpbzZOWnVIQWhreVpOc2lzYUZZYXZyNi9kODJ1SGw4WEV4TmdWWjNyMzdzMkxMNzdJbkRseldMMTZOWU1HRFdMSWtDR3NXTEdDQXdjT3NILy9mcnk5dmUxV1dqdDA2SkRaSTZrZzB0TFNHRE5takZrNGV2VFJSd0hvM3IwNzNidDN4OWZYbDZpb0tOemQzZW5jdVRPQmdZSDVuaXNpSXNMc1FTVWlJaUpTMUZRNEVoRVJFYWRSdlhwMWhnd1p3c01QUC95WHpyTjA2ZElDOTB5NmZQa3lIVHQycEVHREJpeGF0TWljdERvc0xJeWhRNGZ5NG9zdkVoOGZ6OFNKRTdIWmJDUW1Kbkx5NUVtN09aSlNVbElBQ0E0T3h0ZlhsNnlzTEhPK282dGRYZFFhT25Sb25nVWl3ekE0ZWZLa3VacmJ0ZTF6NGhNUkVSRzVGVlE0RWhFUkVhZFJvMFlOQWdJQ2N2VWF5dEdoUTRkYzIvejkvUWtPRGdiQVpyTUJVS0pFQ1Z4ZFhRdDB6VEpseWpCOStuUjhmSHo0NmFlZkdEbHlKTjk5OXgzdTd1NU1uRGdSZ0lTRUJCSVRFOW0xYXhlLy9mWWJsU3BWNHQ1Nzd3V3loOWJObVRNSGdKbzFhOUtrU1JOc05wdmRVTHZrNUdSYXRHaVJxeGcwZE9oUTFxOWZEL3d4ejlMR2pSdUI3TjVJSWlJaUlvNm13cEdJaUlnNG5aVXJWK2JhRmhBUXdOU3BVNmxaczZiZDl0S2xTNXMvcDZXbEFWQ3laTWxDWGE5VHAwNFloa0ZXVmhZdUxpNDg4OHd6QUZ5NWNvVXRXN1pRdm54NS9QejhXTEprQ2FkT25hSlZxMWE0dUxnQVVLbFNKVUpEUTNuNzdiZnAxYXNYR1JrWmxDeFpza0JEN1Q3NDRBTSsrT0FEdTZGcUdSa1pBQ3hjdUREWDhma1YxRVJFUkVTS2lvdWpBeEFSRVJHNWxvK1BUNjRIUUxWcTFYSnQ5L2IyTnR1ZE8zY09pOFZDaFFvVkNuVzlxS2dvV3JkdVRlUEdqZm54eHgrSmlvcGkzcng1M0gvLy9lYkUxejE2OU9DYmI3N2gxMTkvcFV1WExtYmJnSUFBSG4vOGNmUDUwYU5IcVZXckZzbkp5Zmo2K3RLc1dUTmF0V3FGdTdzN3pabzFNeDgzOHR4enorVjZ5SjNseXBVcmRuTm41VGgyN0JpblQ1L090OTNodzRlNWN1VktVWWFXeTRJRkMwaEtTc3ExdlgzNzlwdzZkZXFXeGlMTzVhL21SbHhjbk5sYjlNODRkKzRjTzNic01JZnhuajU5V2owMjcxQTM0M1BvNDQ4LzV2ang0N20ybno5L25rR0RCaFU0bGt1WEx2SFpaNThWK1BqYm5RcEhJaUlpa3FjSEgzeXdWc2VPSFFzMjNzdEo3Tm16aDFxMWFwbkZub0pLVEV3a0xpNk8yTmhZNXM2ZFMyeHNMS05IajZaWHIxN21NVjVlWHBRb1VZSnk1Y3BkdDBmVHpwMDc3VlpnaTRxS3NudXNXYk1tejNZMm00M0preWVUa1pIQlYxOTl4UmRmZk1IcDA2ZFpzbVFKSjArZVpObXlaV3pldkpralI0NHdlL2JzUXIyKzRzb1pjM2p2M3IwRUJ3ZVRtcHBLUWtJQ25UcDFBcko3bU9VTVpSdzdkaXhyMTY3Tjl4eWRPblVpSVNFQmdPYk5tOXNWSlBONlhMNTh1VkF4SGp0MkxGZnZ0ckN3TU9MajQzTWRlL3o0Y1RJek13dDEvdUxNR1hPeU1Jb2lOMXExYXNXWk0yY0FPSEhpQkw2K3Z0ZDlYSHZPaUlnSVJvMGFaVDVQVDA5bi8vNzlmK2JsM1ZHVWE3a2RPSENBSlV1VzJQVlV6cEdTa3NLMzMzNWI0UGlTa3BLWVBuMTZnWSsvM1dtb21vaUlpT1RKemMxdHhLRkRod0o4ZlgxWDJHeTJTQzh2cjQwYk4yN01Lc3ByMm13MnNyTHl2MFJtWnFZNWxPdGE3dTd1ZlBubGx6UnYzcnpRMS9YeThtTEtsQ2tjTzNhTUR6NzRnR25UcG5IWFhYZlJxRkVqQUdKalkzbmpqVGRvMnJRcHNiR3g5TzdkbTBtVEp1VWFObWNZQmhzMmJPRFZWMTh0OExWenZta2ZNR0FBKy9mdnAwdVhMbFN0V3BXWk0yZnkwRU1QVWFwVUtmTllUMDlQNHVMaStMLy8rejllZnZubFFyL080c1lST1h3ajllclZJejQrbnBDUUVQcjM3dzlrRjVOV3JWcEZodzRkeU1qSVlQLysvWFkzd3RlVGtaSEJtalZycUZpeFlwNzdjeVpVNzk2OWU1NDMwM2xOd3Y1WFRaOCtuYXBWcTlLK2ZmdWJmdTdiblRQbXBEUG1SbFJVVks1dEowNmNvRXVYTG5hclNsNitmSm1JaUFpZWZ2cHBFaE1UZ2V3NTVRQ3p1SnJEeGNXRmN1WEsvZFdYY050UXJ1WE90Y1dMRjlPbVRSc3FWYXFFeldZemg3ZkRIMFBkVTFOVDdjNXpkWS9pdk9RM2hIekJnZ1U4OE1BRGZ6WjhwNlBDa1lpSWlPVExZckZVTlF5amo4Vmk2Wk9ZbUJodnRWcFhXU3lXeU1URXhHOE9IVHFVZnJPdkZ4NGViazVJblpmT25Udm51Mi9hdEduczI3ZVBNV1BHRlBxNkZ5OWU1TWNmZjJUZHVuVWNPWEtFL3YzN3MyL2ZQdnIyN1V1L2Z2MFlOR2dRVnF1Vk1XUEdrSnljek91dnYwN1hybDNwMTY4ZlRabzA0ZXpac3dCODg4MDNKQ1FrMEtKRkM3TUE5dGhqajlsZDY5cFYwZmJ1M1F0a2YzdTVlUEZpU3BRb1FWaFlHSkdSa1h6NjZhZEE5bVRmRnk1Y29FYU5HaHc0Y0lDNzdycXIwSyt4dUxyVk9Yd2pibTV1akI4L0hoY1hGL05HdDM3OStreVpNZ1VQRHc4MmJkcEVhbW9xN2RxMXMydm42K3RMdzRZTm1UZHZIb0M1YWw5QmU5ZE5talRKN2h2NTNidDNFeElTQW1EbWI0NjR1RGh6dTV1Ylc3NUZxYndzWExpUStmUG5YL2ZmY1hIbmJEbnBxTnl3Mld6bTU2SE5ack1iZm5sdFhodUd3YTVkdTNMMUZKazdkeTZKaVlsRVJFUVFFUkZodCsvSko1KzBlMTZsU2hYV3JWdFg0SGp2Qk1xMVB6Nkh6cDA3eC9yMTYxbThlREh4OGZGRVIwY3paTWlRWEcydkxSVGxWY1NFN0NHUjdkdTN6M2YvMVFYT080RUtSeUlpSWxJZ0ZvdkZHK2hoR0VhUGN1WEtKVFZ1M0hpTnhXS0p0RmdzLzQyT2prNjk0UWtLSURBd2tMWnQyLzZwdHFWTGwrYVRUejZoYXRXcWhXcVhrSkJBMjdadGFkU29FYzg4OHd6ang0ODNoNktkUDMrZWwxOSttVzdkdXZIU1N5OWhzVmlvV0xFaWMrZk9aY0tFQ1p3NWM0Wk5tell4YTlZcy9QMzlLVldxRkVGQlFYaDRlSmpmZW0vWnNzWHVlbkZ4Y2ZqNys1dlB2YjI5Q1FnSVlQRGd3YXhidDQ0UFB2aUF2Ly85Nzh5ZVBadTZkZXNDOFB6eno5TzVjMmRzTmh2bHlwWDdVOFV4dVRVNWZDTlh6MitWVTF6MDgvTURZUExreVVSRVJOQy9mMys2ZGVzR3dQang0emx6NWd3VEowNGtJeU9Eb0tBZ1dyUm93ZkxseS9IMjlxWlZxMVoyK1pRZnd6Q0lpNHN6dndHL2ZQbXlXWUJzMDZaTm5tM2F0R2xEclZxMVdMVnFWWUZlVzg0S2d4TW1UREJmazF5Zk0rU2tvM0tqYytmTzVoeGZPWE80WGJzd2dyKy92em5mbDZ1ckt4MDdkalQzSFR4NGtBVUxGdENyVnk5ZWUrMDFjL3V4WThmbzBLRkRrZlJpdVowVjUxd0RtRDE3TmkxYnR1U3V1KzZpWDc5Ky9QM3ZmN2ZMa2NMbVRVNWhxTEJENDI5WEtoeUppSWpJbjFIT1lyRjBCYm9haHBGcXRWclhHWVlSNmU3dXZuYmJ0bTI1WjY0c0lIZDM5Ny8wUjlpZldYV3NmUG55L04vLy9WK2UzdzVXcmx5WmlJaUlYREY1ZUhqdzdydnZtcys3ZHUxcS9wd3o5S3hzMmJKNS9nRmFzV0pGdTI4b2E5YXNhWjdyMldlZnBYSGp4dFN1WGR1dXplREJneGs4ZUhDaFg1dGNWNUhrOEkzay9PNjNiOS9POE9IRGlZK1BaL1RvMFR6OTlOUHMyYk9ISDM3NHdXNk9yRE5uemxDalJnM0EvdDlIbVRKbEtGdTJMSURkVUxYTXpFeldybDFMUUVBQUFELzg4QU9sU3BWaTQ4YU5USjA2bFdYTGx1SHA2Y25CZ3dmTjYxeWJwL25kUUhYbzBNSHVlVmhZR0pBOXA4eW9VYVBZdkhrejA2Wk40NkdISHZycmIxVHg1SkNjM0xadG0wTnlZK25TcFVEMjUvYnExYXVwVWFNR0owNmNzRHZQOHVYTHljckt3bWF6NGVucGFhNW1tWFB1RGgwNjBMdDM3Ny80RGhSTHhTclhEaDQ4eU9yVnF3a1BEK2Z3NGNQODhzc3ZoZm9DNXV6WnMva1d0dkw2dStOT0xGcXFjQ1FpSWxKTU5HN2MrQ21MeGJLT20vLy92eWZRd1dLeGRNak16TVJxdGE0QkltL3lOWXJVOWJxVUY3YVFkZldOVFdHNXU3dm5LaHJkYkZhcjFianhVY1hPTGN2aHk1Y3ZNMmZPSEZhdlhzMmdRWU1ZTW1RSUsxYXM0TUNCQSt6ZnZ4OXZiMis3bGRZT0hUcFVxTjQ3YVdscGpCa3p4aXdjUGZyb28wRDJ0L1pmZmZVVllXRmhEQnMyakppWUdGNTQ0UVVnK3lZblBUM2RQRFkvczJiTm9sYXRXdWJ6bk5VTCsvWHJSOW15WlZtd1lFR3VlYitLUWpISjRWdVdrODZZRzFmUFplZm1sdjFmVms0UHZSSWxTckJwMHlZR0RCZ0FaTTliazVmOHZrZ29pcHY2Mnp3bjcvaGNPMzc4T09ucDZYVHUzSm4wOUhUR2p4OVBtVEpsOHN5UnE3ZUZob2J5MUZOUG1jK3Z6cDNZMkZqYXRtMmI1N1k3a1FwSElpSWl4WVRGWW5tTVcvTi92Mkd4V0l4cjUvSVJ1WTBVU1E2bnBxYlNxVk1uR2pSb3dLSkZpOHo1WGNMQ3doZzZkQ2d2dnZnaThmSHhUSnc0RVp2TlJtSmlJaWRQbnFSaHc0Ym1PVkpTVWdBSURnN0cxOWVYckt3c2M3NmpxMTE5OHpOMDZGQUNBd01aUG53NG5UcDE0c0VISCtUZ3dZUG1zTGtUSjA0d1k4WU1JaU1qODF4dEtFZkZpaFh6SEFyYXRHbFRoZ3daY3QzVkJ1VXZLOUxQVlVmblJsUlVGQWNQSGpTSGFGNDlwUE5hYTlhc3djL1ByMUFyWUVtaDNIRzU5dFJUVHhFZEhjM3ExYXVKaW9yaW4vLzhKd0FiTjI2OGJxd2VIaDZGZUdWM05oV09SRVJFaXAvZ21KaVk5MjUwa05WcW5RRVVaSG13Vkl2RjhwWE5ab3YwOVBSY3UzWHIxdVRmMjgvN2EyRktVWWlKaWJFNE9vWmJ4ZGx5Mk5QVGsrblRwK1BqNDhOUFAvM0V5SkVqK2U2NzczQjNkemNuY1UxSVNDQXhNWkZkdTNieDIyKy9VYWxTSmU2OTkxN2dqN2s3SUh1SVk1TW1UYkRaYkd6ZXZCbFBUMDhnZTBXcEZpMWE1Tm1yb25yMTZ2VHAwNGZnNEdDYU5tMktsNWNYQU8zYXRTTThQSnhaczJiUnIxKy9Rcit1bDE1NjZaWVdqVzduSEhhMm5NemhpTnlJaUlndzU0QmJ1blNwM1lxWU8zYnM0TWtubnlROFBOd3NFdXpjdVpQKy9mdFR1WEpsM056Y0tGKytQSVpoY1BueTVRTEZrdk52cENnNFkwNHExK3p0MmJPSHp6NzdqQVVMRnBDVmxjV2xTNWNvWDc1OG9hNXhveDVLZHpJVmprUkVST1RQU0FKV0E1RVdpK1hyV3pXeDVxMlFtcHBxZDROeDhlSkZzckt5cUZ5NXNnT2praUxna0J6dTFLa1RobUdRbFpXRmk0c0x6enp6REFCWHJseGh5NVl0bEM5ZkhqOC9QNVlzV2NLcFU2ZG8xYXFWT2Z5eFVxVktoSWFHOHZiYmI5T3JWeTh5TWpJb1diSmtvVzZJQXdJQ21EeDVzamsvRW1RUHIremJ0eThEQmd6Z3BaZGUrc3V2TVNNamc4dVhMNXMzaEZKZ0R2MWN2ZFc1c1duVEpwbzJiY3Jtelp2NStPT1A3ZVk0Y25GeG9XWExscXhhdGNxY3d5ZzhQSncyYmRxWVE5Y2dld2pTdFhQZTVPZnFBcXNVcjF4TFNFaWdiOSsrbEMxYmxoNDllbkRpeEFtQ2dvSm8yN2F0T2F3M0x5dFhyc1RIeHdlTHhZSzd1N3M1UjkzKy9mdDU4ODAzaVkrUHAxNjllc3ljT1pPeVpjdWFLNjNkaVZRNEVoRVJrWUtLQTFhNXVMaEVKaVFrZk91SXBYeUxtbUVZQkFZR01tSENCQjU0NEFHT0h6OU9VRkFRbzBhTm9rV0xGbzRPVC80NmgrZHdWRlFVbzBhTklqWTJscGt6WitMaTRzS0JBd2NJQ1FreDU5UHEwYU1ITDcvOE1xNnVyb1NHaHBwdHI3M0JPWHIwS0xWcTFUSjdHZVcwZDNkM3R4dnFjL1ZrN1BQbno2ZHk1Y3A4KysyM3JGeTUwanlubjU4ZnMyZlB4dHZibTZTa0c4K051MnZYTHVyVXFaUG52cU5Iai9MQ0N5K3dmdjM2UW4ralh3dzVQQ2R6M09yY21EeDVNZ0FmZi94eG5zZDI2OWFObDE5K21iWnQyM0wwNkZHaW9xS0lpSWpJODlqcnpWdDB2WW1OaTVsaW0ydGx5NWFsWGJ0MjNIMzMzZFNwVTRmYXRXdmo3ZTF0RmlxM2I5K2VxLzNERHo5cy9seWxTaFh6YzNUanhvMjgrKzY3UFBiWVk2eGZ2NTZLRlN2eXhodHZFQllXUnZYcTFlMCtiKzhrS2h5SmlJaEl2Z3pET0Fzc0J5Szl2THcyYmR5NE1jdlJNUldsM2J0MzQrYm1SdjM2OVRsMTZoU3Z2ZllhYm01dWhJU0VFQklTUWxaV0ZrbEpTVVJFUk9UN3g2bzRGMmZMNGNURVJPTGk0b2lOaldYdTNMazgrK3l6akI0OW1sZGYvV05FaVplWEZ5VktsS0JNbVRMWEhYcXhjK2RPdXhYWXJyMWhpWXVMdzkvZjMzeStkKzllNXMrZno1UXBVOWl5WlF1aG9hSFVxMWZQUEVlREJnMnVHN3ZOWnVQLy91Ly9XTEJnQWZ2MjdXUFpzbVY1SG5mKy9IbGNYVjNWNHlnZnpwYVQ0Snk1Y2UrOTkvTDg4OC96NXB0dmN1SENCUVlOR2tTVktsVUsvK0tLTWVWYWRxNVpMQmE3NFcveDhmSHMzYnVYY3VYS0FlRHE2bnJEdU5QVDA1azZkU3JoNGVIMDdkdVhKNTk4a3ZYcjF6Tng0a1FHRFJyRUN5KzhRR2hvNkEzanYxMnBjQ1FpSWlKNXlzcktlcjlldlhxdkwxdTI3SXFqWTdsVlZxMWFSYnQyN2Rpelp3K0RCdyttWjgrZUJBWUdBdGwvYUw3OTl0dTBhdFZLUmFQYmhEUG1zSmVYRjFPbVRPSFlzV044OE1FSFRKczJqYnZ1dW90R2pSb0IyYXZ5dlBIR0d6UnQycFRZMkZoNjkrN05wRW1UY3EwU1pCZ0dHelpzc0NzNFhjLzU4K2NaT0hBZ2dZR0JOR25TaEFZTkdyQmh3d2FHRHgvTzBxVkw3WWIvWERzcDdtKy8vUWJBSzYrOGdxdXJLLy8rOTcrWk9IRWlGU3BVb0dUSmtody9mcHk3Nzc0YnlMNnArK0dISC9qYjMvNkd4ZUowMDc0NG5EUG1wRFBueGozMzNNUG5uMzlPMmJKbHpmTkl3U2pYL3NpMWt5ZFBzbVhMRnZidDI4ZWVQWHM0ZmZvMHp6Ly9QRjI2ZENsUTNGdTNidVhERHo4a0t5dUw2ZE9uNCt2clMyeHNMSkRkdy9Pamp6NWl4b3dadlB6eXl3UUdCdkx5eXkrYnE3M2RLVlE0RWhFUmtUenQzcjM3NU83ZHV4MGR4aTJUbEpURTExOS96ZFNwVTNucnJiZElURXhrNXN5WnpKdzVFOGp1S2VMcDZjbjgrZk9aUDM4KzhmSHhSYktzczl3OHpwakRGeTllNU1jZmYyVGR1blVjT1hLRS92MzdzMi9mUHZyMjdVdS9mdjBZTkdnUVZxdVZNV1BHa0p5Y3pPdXZ2MDdYcmwzcDE2OGZUWm8wNGV6WnN3Qjg4ODAzSkNRazBLSkZDM09aOHNjZWU4enVXamszWHFtcHFiejY2cXY0K1BpWTM3cDdlbm95ZnZ4NEtsYXNpSnViRytmT25lUDgrZk40ZUhqdzlkZGYyOTMwWkdWbDRlM3RUWThlUFFnTUREU0h4QUcwYjkrZUFRTUcyTjNrbFM1ZG10R2pSeGZORzNpYmM3YWNkR1J1SER0MmpJU0VCQUJLbENoaEY5ZkpreWY1K09PUE9YcjBLTk9tVGVPWFgzNmhkKy9ldEd6WmtuLy8rOTg4K09DRGRzY1hsd21LQzBPNTlrZXVIVDE2bE8rLy81NG1UWm9RR0JqSS9mZmZqN3U3dXpsVUxiLzh1WExsQ3YvNXozK0lqbzZtVTZkT3ZQYmFhM25PaytYaTRzSi8vdk1mbWpkdnpvY2Zmb2kvdnorTEZ5K21kdTNhZi8yTkV4RVJFYm1WckZicmUxYXIxYkJhcmUvZG91c1pWcXZWdUYxTW1UTEZqUGZjdVhPRzFXbzFzckt5RE1Nd2pNVEVSTVBQejg4NGRlcVVZUmlHa1pXVmRWdTlOc013akp6Zng2MzQzZDhwYm5ZT1g3eDQwZkR6OHpQKzg1Ly9HRjkrK2FXUmxwWm03anQzN3B6UnRtMWJZKzdjdVliTlpqTzNwNmFtR3FOSGp6YW1UNTl1ZlBIRkYwYno1czJOa1NOSEdpdFdyRERtenAxckdJWmhKQ1VsNVJubmhRc1hqRWNlZWNRd0RNUDQ5Tk5QalpTVWxIeGoyN0psaStIcjYydFlyVmFqUllzV3hxcFZxK3oyWHgzcnRkTFQwNDJrcENRaktTbkpTRTVPTnE1Y3VWS2c5Nk93bE1ORjg3bnFxTnpvMjdldjRldnJhN3oyMm10bXpwOC9mOTU0ODgwM2pVbVRKaG5MbGkwek1qTXp6ZU5QbkRoaERCczJ6Smd4WTRhNTdlVEprMGJIamgyTmxKU1VmQjg1eDF3dnpqL3JUczdKT3luWDhuUHk1RW5qaVNlZU1OTFQwM005bm5qaUNlUGt5Wk5HVEV5TWNmTGt5Vnh0VDUwNmxlLzdzMi9mdmh0ZXU3QWNuV3ZxUHlvaUlsSk0vRjR3R2dVRXg4VEV2SGNMcm1mQTlTY3RkUmJuejUrbmUvZnVYTGh3d1l6WDE5Y1hiMjl2QURJek0wbEpTYkdiNlBkMjYzR1U4NDJxTXk0YjdheUtJb2N6TXpOejlhN0lrWkdSWWZjdCtvM1liRFp6eGJYaVFEbDhlMzJ1RmdkM2NrNHExNXlMbzNPdCtQeFBJeUlpSXBLUHFWT244dnp6ejl0dEN3b0tJanc4bkhyMTZwR2NuRXhrWkNRYk5td3dIMTkrK2FXRG9wWGJXWDVGSTZCUVJTT2dXQldOUkVURWNmUy9qWWlJaUJSN0R6MzBFQys4OElMNVBDTWpBMjl2YndJREF5bGZ2andCQVFHTUhUc1d5SjdyYU5DZ1FmVHYzOStjVzBaRVJFVGtUcVhDa1lpSWlCUjdBUUVCbENwVkNzZ2VndWJ2NzgvbXpac0pDd3VqWmN1V1JFVkZjZWJNR2NhT0hVdGdZQ0NsU3BWaTNyeDVkaXZBaUlpSWlOeUo5TmVPaUlpSXlGVzh2YjFac0dBQmx5NWRZdXJVcVp3L2Y1N0preWN6YTlZc05tM2FoTCsvUC9IeDhYaDRlRGc2VkJFUkVaRWlwOEtSaUlpSXlGVVNFaElJRGc3bThPSER2UExLS3pScjFvelJvMGZqN3U1T1JrWUd2WHYzSmlBZ2dPam9hQzBCTFNJaUluYzhEVlVURVJFUnVVcjU4dVhwMXEwYlM1Y3VKU2twaVI0OWV0Q3laVXRDUTBOSlNVbkJ3OE9EZnYzNk1YRGdRUGJ1M2V2b2NFVkVSRVNLbEFwSElpSWlJbGRKUzB0aisvYnRkT2pRZ1lNSER6SjU4bVRhdDIvUDJyVnJxVjI3TmdEUFBQTU0vL3JYdjFpNWNxV0RveFVSRVJFcFdocXFKaUlpSW5LVlVxVktVYjE2ZGViTW1ZTzN0emV0VzdjbUt5dUw2dFdyTTJMRUNQTzRBUU1HT0RCS0VSRVJrVnREaFNNUkVSRVJ3TlhWMWV4QjFMbHpaM1A3MXExYjh6emVZckhja3JoRVJFUkVIRWxEMVVSRVJFUis1K1BqNCtnUVJFUkVSSnlLQ2tjaUlpSWlJaUlpSXBJbkZZNUVSRVJFUkVSRVJDUlBLaHlKaUlpSWlJaUlpRWllVkRnU0VSRVJFUkVSRVpFOHFYQWtJaUlpSWlJaUlpSjVVdUZJUkVSRVJFUkVSRVR5cE1LUmlJaUlpSWlJaUlqa1NZVWpFUkVSRVJFUkVSSEprd3BISWlJaUlpSWlJaUtTSnhXT1JFUkVSRVJFUkVRa1QyNk9EdUFtY1BIMTllMXBHTVlMd0FOQUpVY0hWTXhjQVBaWkxKWUYwZEhSY3dDYm93TnlVc3BUeDFLZTVxYWNkQ3pscElpSWlJamNGbTczSGtjdVZxdDFsV0VZbndKUG9Cc2ZSNmdFUEdFWXhxZFdxM1VsdDM5T0ZRWGxxZU1wVCswcEp4MVBPU2tpSWlJaXQ0WGJ1c2ZSNzkrVys5OTMzMzBNR1RLRXVuWHJVcnAwYVVlSFZheWtwS1R3NjYrL01tN2NPQTRkT291S2RDa0FBQ0FBU1VSQlZOUzJjZVBHUFhidTNEbmIwWEU1RStXcDR5bFA3U2tuSGE4WTVlUUZvRkpLU29weXpNRXVYYnFVOCtNRlI4WnhHMUlPT3dubHNFazU2U1NLUVU0cTE1eUVNK1RhYmYwTjUrOURMQmd5WkFpTkd6ZFdRanRBNmRLbGFkeTRNWU1IRHdiQVlyRzg0T0NRbkk3eTFQR1VwL2FVazQ1WGpISnlIOEN2di83cTZEaUt2YXQrQjNzZEdjZHRTRG5zSkpUREp1V2treWdHT2FsY2N4TE9rR3UzZGVHSTdIazVxRnUzcnFQaktQYXUraDAwY0dRY1RrcDU2aVNVcHlibHBKTzQwM1BTWXJFc0FCZzNiaHd4TVRGWGYyTW10OGlsUzVlSWlZa2hORFFVQU1Nd0ZqZzRwTnVLY3RqeGxNUDJsSk9PVjF4eVVybm1lTTZVYXhaSFhmaG1zRnF0QmtCMGRMU2pReEhBMTljWGdKaVltTnM2cjI0MjVhbHpVWjRxSjUzTnJjeEpxOVg2SGpBS0NJNkppWG12cUsvSDcvTnBBZjYzNEZweVk2dGpZbUtlQXd4SEIzSWJVUTQ3RitXd2N0TFozTWs1cVZ4ekxnN050ZHU5eDVHSWlJZzRMMXRNVE14emhtSDBBalp4NTg0RDRjd3VBSnNNdytnVkV4TVR3SjE1YzFPVWxNT09weHkycDV4MHZPS1NrOG8xeDNPYVhMdXRKOGNXRVJFUnAyZjdmZUx2TzNIeWJ5a2VsTVBpYkpTVGNxc28xd1JRanlNUkVSRVJFUkVSRWNtSENrY2lJaUlpSWlJaUlwSW5GWTVFSkY4WExseGd4SWdSamc1RFJFUkVSRVJFSEVTRkk1RTdqTTFtdzJhejNaUnpYYnAwaVhYcjF0M3d1TE5uenhib2NmSGl4VDhkeTdGang4elZwMFJFUkVSRVJPVFcwT1RZSWs0dUpTV0Z6ei8vbkEwYk5uRHExQ2s4UFQzeDgvTmp3SUFCVktoUUFZQlRwMDRSRlJYRnRtM2IyTEZqQndzV0xNREh4OGZ1UERObXpPQy8vLzB2c2JHeGVIaDQwS3haTXdZTUdFRGx5cFZadVhJbFk4YU15VGVHL0FvMk9jdTV0Mm5UcGtDdnBWR2pSc3laTThkODNyMTdkL2J2MzUvdmVVVkVSRVJFUk1TeFZEZ1NjWExyMXExajkrN2R2UFhXVzlTdVhadmp4NDh6YnR3NEJnNGN5T3paMlFzY3RHdlhqcG8xYTFLbFNoV1NrNVB6UE0rRkN4Y1lPSEFndFdyVjR2ang0M3o0NFllODlkWmJMRnEwaU9lZWU0NjJiZHZtYW5QczJERTZkZXJFOXUzYnJ4dGpUcUhITUF6KzhZOS9zSExsU3J2Q2xXRVlkT3ZXRGF2VmF0ZHUwcVJKWkdabW1zOTM3OTVOU0VnSWtOMkw2V3B4Y1hIbWRqYzNOeXBXckhqZG1FUkVSRVJFUk9TdlUrRkl4TW45ODUvL0pEQXcwSHhlcDA0ZHpwMDdSMmhvS1BIeDhYaDdlN05peFFwcTE2N05OOTk4dzg2ZE8vTTh6OVZ6RmQxOTk5MWN1SENCc1dQSGN2YnNXYXBXcllxcnEydXVOam5iOHRxWGw3UzBOSUJjUStVMmJkckVpUk1uZU9HRkYreTJHNFpCWEZ3Y0R6endBQUNYTDEvbXJydnVBdkx2eGRTbVRSdHExYXJGcWxXckNoU1RpSWlJaUlpSS9Ia3FISWs0T1c5djcxemIzTjNkZ1Q4S09yVnIxeTcwZVEzRHdNM05qYkpseXdMNUQwZkxiOStpUll1b1Y2K2UzYlpMbHk0QjhPMjMzOUt6WjAvek9yTm16YUpWcTFha3BhV1JscFpHbFNwVnNGZ3NiTnUyamFsVHA3SnMyVEk4UFQwNWVQQWc5ZXZYQjNJUFZ6dDI3QmdkT25UUU1EWVJFUkVSRVpGYlNJVWprZHZRZi8vN1g2eFdLMTVlWG9WdW01V1Z4YzZkTzVrelp3NUJRVUY0ZW5vQ2VjOHJWTmhpVFh4OFBCYUxoUlVyVnZEU1N5L2g2dXBLVWxJU0J3NGM0TUNCQTZ4Y3VSTEk3b0ZVcGt3WjJyUnB3MWRmZlVWWVdCakRoZzBqSmliRzdKVVVIUjFOZW5vNmp6NzZhS0ZmbzRpSWlJaUlpTndjS2h5SjNHWSsvL3h6OXV6WncvejU4d3ZWN3RTcFV3UUdCcEtabVluRllxRno1ODcwNmRNSHVINXZvK3Z0bnp4NXNsMWhKelkyRmg4Zkg4cVZLOGZxMWFzSkNBakF5OHZMTER6Tm5EblRMQnJsR0Q1OE9KMDZkZUxCQngvazRNR0ROR3ZXRElBVEowNHdZOFlNSWlNaktWMjZkS0ZlcTRpSWlJaUlpTndjS2h5SjNFYVdMRm5DOU9uVG1UQmhBdmZlZTIraDJsYXRXcFhGaXhlVG1wcks3dDI3bVRGakJrbEpTUVFIQitjNStmV0VDUlA0L3Z2dmNYRnhZZFNvVVRSdTNCaklucjlvOSs3ZFBQVFFRN2k0dU5pMU9YVG9FSFhxMUtGZHUzYUVob2J5MUZOUG1VV2lwS1Frd3NQREdUNTh1RjJiNnRXcjA2ZFBINEtEZzJuYXRLblppNnBkdTNhRWg0Y3phOVlzK3ZYclY2alhLaUlpSWlJaUlqZUh5NDBQRVJGbk1HL2VQQ1pObXNTRUNSUHc4L01yZEhzM056ZnV2dnR1SG5qZ0FUcDM3c3lycjc3S21qVnJ1SGp4SXE2dXJ1YkRaclB4d1FjZnNHUEhEajc5OUZONjkrN041NTkvanF1ckswZU9IS0YzNzk0TUhEaVE4K2ZQWTdGWTdLNnhmZnQyR2pac1NJc1dMYmo3N3JzWk4yNmN1Vy84K1BIY2M4ODlQUFhVVTdsaUN3Z0l3TlhWMVp4dkNjREZ4WVcrZmZ1eVpNa1M0dVBqQy8xNlJVUkVSRVJFNUs5VGp5T1IyOERreVpPSmpJeGsyclJwTkdyVTZLYWMwMkt4WUxGWTdGWk0rL1hYWDNuLy9mZlp1M2N2cTFldnBrYU5HbFN2WHAwdnYveVMxMTkvblY5KytZVXVYYm93ZWZKa3UrRm1rRDFNYmVmT25Rd2RPaFNBVWFORzBhVkxGMmJQbmszSmtpWFp1SEVqNGVIaGVjWXlmLzU4S2xldXpMZmZmc3ZLbFNzSkNBZ0F3TS9QajltelorUHQ3VTFTVXRKTmVkMGlJaUlpSWlKU2NDb2NpVGk1ME5CUVZxOWV6Wmd4WS9EMjl1YkVpUlBtdnVyVnErUG01bVp1aTR1TEErRE1tVFBtTVQ0K1BtemJ0bzJmZi82WlpzMmE0ZUhod2U3ZHU1azVjeWJQUFBNTTVjcVY0OFNKRTN6KytlZXNYYnVXWHIxNnNYZnZYa3FXTEFsa0Y1ZysrT0FEZXZic1NkdTJiUWtLQ3NMTkxmZEh4MmVmZmNhRER6N0lQZmZjQTBDMWF0V1lNR0VDZmZyMHdUQU1Qdm5rRTJyV3JKbXIzZDY5ZTVrL2Z6NVRwa3hoeTVZdGhJYUdVcTllUFhOMXRRWU5HdHlrZDFKRVJFUkVSRVFLUzRVakVTZTNkT2xTQUFZT0hKaHIzOHFWSy9IeDhURjc2T1RJbWZRYXNsY25xMXk1TWxGUlVjeWJONCtNakF4cTFxeEp0MjdkZU9tbGw3aHk1UXBEaGd5aGJObXl6SjgvbjcvOTdXOU1uVG9WeUM1QXJWbXpodVRrWkQ3OTlGUGVlZWNkMnJkdlQ4ZU9IV25ldkRtMWE5Y0dZTnUyYmF4ZXZab1pNMmFZMTcxdzRRS0xGaTNDdzhPREVpVktNR1BHRER3OVBjMjVrZ0RPbnovUHdJRURDUXdNcEVtVEpqUm8wSUFOR3pZd2ZQaHdsaTVkYWxlZ01nempKcnliSWlJaUlpSWlVaGdxSElrNHVad1Z5ZjdLTWZmY2N3K3paOC9PZC85bm4zMkdoNGNIa0wzNkdzQ2JiNzdKcjcvK1N1UEdqZW5XclJ0VnExWmw3dHk1TEYrK25JVUxGekp0MmpTV0xGbUNxNnNySTBhTW9IMzc5dmo2K2hJZkg4K1NKVXRZdEdnUmRldlc1WXN2dnNEVDA1T1BQdnFJVjE1NWhRY2VlSUEyYmRyUXFGRWpoZzhmam8rUGp6bjV0YWVuSitQSGo2ZGl4WXE0dWJseDd0dzV6cDgvajRlSEIxOS8vVFVWS2xRbzZOc21JaUlpSWlJaU40RUtSeUppRm8wZ2V4THRlKzY1aHllZmZKS1BQdnFJcWxXcm12dGNYVjNwMkxFakhUdDI1Tnk1YzFTcFVvVTFhOVpRdlhwMUJnd1lRRlJVRkcrOTlSYTFhOWRteElnUnRHclZ5cHhBT3lRa2hKNDllN0o0OFdLbVQ1OU90MjdkYU5PbURWMjdkclhyV1hUMTBMU0RCdy95MWx0dllSZ0c1Y3FWMCtwcUlpSWlJaUlpdDVnS1J5SmlwMnJWcWl4YnR1eUd4MVdwVWdVQWYzOS9ubnp5U2R6ZDNYbmtrVWVZT1hPbTNYQzBxOTE3NzcyTUdER0NRWU1HQWVEdTduN2RhL2o1K2ZHLy8vMnZrSzlBUkVSRVJFUkViaFlWamtUa0w4dnBzV1N4V1BJdEdsM3RSZ1VqRVJFUkVSRVJjUTR1amc1QVJFUkVSRVJFUkVTY2t3cEhJaUlpSWlJaUlpS1NKeFdPbkV4Q1FnSkpTVWw1N2p0NThpU1ptWm0zT0NKeEZvY09IZUxreVpPRmJwZWVuczdseTVkdlNneHBhV2tzV3JUb3Bwd3JMeHMzYnNRd2pGemJ6NTQ5eTIrLy9WWmsxNVdiSTYvZjNjMlFtcHJLb1VPSGJuamNsU3RYT0h6NGNLN3R4NDRkNC9UcDAvbTJPM3o0TUZldVhQbExNWXFJaUlpSTNLazB4OUZObEpXVjlhZHU3TysrKzI3ejU0VUxGM0xpeEFsQ1EwUHRqa2xOVFNVb0tJaFhYMzJWamgwNy90VlFwWUR1dSsrK2toVXFWS2l3WThlT000Nk00L3Z2djJmUW9FR0VoSVJRcTFhdEFyZExUVTBsTURDUVVxVktNWDM2ZExzVjBuSWNQMzZjYnQyNnNXWExsaHVlTHlVbGhZa1RKOUsxYTljODk1ODllN1pBY2JtN3UxT2hRb1ZjMndjTUdNRDI3ZHR4ZFhVMXQ2V25weE1VRkVUSmtpVUpEdytuVktsU0JickduZXpCQngrc1ZhOWV2ZFBMbGkxem1tcEhhbW9xdlhyMTRzTVBQelJ6MUdhemtaYVdSbkp5TXBjdVhlTFNwVXNrSmlhU2xKUkVRa0lDRHovOE1IWHIxalhiSnlVbEVSOGZ6L256NTRtUGorZjU1NThIWU1hTUdlelpzNGNwVTZiWVhiTmt5Wkw4OHNzdlJFUkU4TTQ3NzNENThtVTZkZXBFZEhRMEN4Y3VwSDc5K3ZqNitqSjI3RmdlZnZoaGV2WHFsV2ZzblRwMVl2MzY5VlNzV0pIbXpadVRrWkZ4M2RmNjNYZmYyYTFFS0NJaUlpSnlKMVBoNkNZNmZmbzBIVHAwS0hTNzZPaG84K2VUSjAvYUZaSnl6SjgvbjJyVnFwbm5qNDJOcFVhTkduODZWaW1ZQ2hVcVZMaHk1VXFzMVdyOTNqQ01TSnZOdG56WHJsMm5ibVVNcTFldlp1ellzWGg2ZWhJU0VrSklTSWk1THowOUhVOVBUelpzMkpCbjJ5bFRwdENzV1RQcTE2OVB6NTQ5bVRKbENuWHExQ0UyTnBhMmJkc1NIUjJOWVJobWo2U3Z2LzZhWWNPRzJaMGpPanFhMTE1N2pXUEhqbUd6MlFCNDl0bG5BVGgzN2h5Yk4yL0cwOU1UZ0RadDJoVG9OVFZxMUlnNWMrWVU2Tmo1OCtmajVlVkZpUklsQ0EwTlpkU29VUVZxZHlkemMzTWJjZWpRb1FCZlg5OFZOcHN0MHN2TGErUEdqUnV6SEJtVHA2Y25mbjUrREJzMmpMbHo1N0orL1hyZWZmZGRETVBBM2QyZFVxVktrWlNVUk1PR0RTbFhyaHpseXBXalRwMDYxSzFibDEyN2R0R3paMDlLbGl4SmVubzY5ZXZYcDBxVkt2enJYLzlpeDQ0ZExGcTBDTU13ZVB6eHgrMnUrZTY3NytMdjcwOThmRHdoSVNIMDc5OGZnTDE3OTdKcTFTbzZkT2hBUmtZRysvZnZMM0RlWkdSa3NHYk5HaXBXckpqbmZsOWYzeUxyV1NVaUlpSWk0b3hVT0xxSmZIeDh6Q0xRc1dQSDZOQ2hBMUZSVVhZclNPVnN2N3BZQk5uZnRsKytmSmtqUjQ3ZzYrdExYRndjQUJVclZ1UzMzMzVqMGFKRmZQYlpaN2k0dUhEbzBDRjY5KzdOb2tXTHFGYXQycTE3Z2NXWEJXaHVzVmlhdTdxNlRySmFyVDlhTEpiSXpNek15TjI3ZHg4dHFvdGV1blNKQ1JNbXNIZnZYajc3N0RNYU5HaGd0My9mdm4yTUdER0NJVU9HNU5uKzIyKy9aZVBHalN4WnNvU3laY3R5NmRJbGV2WHF4YlJwMHloYnRteWViVnEzYmszcjFxM0p5c3JpalRmZTRONTc3d1ZnK3ZUcEFNVEZ4ZEdxVlN2V3JWc0haTjlFWHkwbnJ3M0Q0Qi8vK0FjclY2N0V4OGZIM0c4WUJ0MjZkY05xdFJib1BkaTdkeS96NTg5bjFxeFpsQzlmbnFDZ0lENysrR1BlZnZ0dExCWkxnYzV4cDdKWUxGVU53K2hqc1ZqNkpDWW14bHV0MWxVV2l5VXlNVEh4bTBPSERxVTdJcVkrZmZxd2ZmdDJ2dmppQzdwMDZZS2ZueCtsUzVmRzFkWFYvT3liTjI5ZXJuWU5HellrS2lxSzFOUlVubnp5U1JZdVhBaGs1OVBRb1VNWlBYcTBYVkh5KysrL1o5U29VVHp5eUNPNHVia3hmdng0WEZ4Y1NFeE1CS0IrL2ZwTW1USUZEdzhQTm0zYVJHcHFLdTNhdGJPN3BxK3ZMdzBiTmpUamFkV3FGYUFWLzBSRVJFUkVycVhDa1pPWU5tMGFpeGN2Qm1EY3VIR01HemNPZ0czYnRqRnExQ2hlZlBGRjZ0V3JCOEI5OTkxSGh3NGRDQTRPTm0vbzVaWjZ4RENNUjl6YzNNWmJyZGFkUUtURllvbU1qbzcrNVdaZElEbzZtaUZEaGhBZkg0K0hod2V2dnZxcXVjOW1zNUdlbm00T2xjbnBaWEg1OG1XemNMTno1MDdlZSs4OXdzTEN6Q0pSVUZBUVo4K2VwVStmUHN5WU1lTzYxeDh6Wmd5bFNwVml3SUFCUFAzMDArYjJuSjRXVjI5Nzdybm5xRk9uRHJObXpUSzNwYVdsbWJGZWJkT21UWnc0Y1lJWFhuakJidnRqanoxbW5ydDU4K1lBekpvMWl3RURCdkRhYTYrWlJiTnAwNmJ4K3V1dmMvcjBhVWFOR2tYcDBxV3YrenFLQzR2RjRnMzBNQXlqUjdseTVaSWFOMjY4eG1LeFJGb3NsdjlHUjBlbjNxbzRYRjFkQ1EwTnBYVHAwcFFvVVlJU0pVb1VxSjJMaXd2dTd1NmtwdjRSYWxKU0VzT0hEeWM0T0pqVnExZnowMDgvTVhEZ1FOYXZYMDlvYUNoang0NmxXclZxTkd2V3pHeVRsWlhkNmNyUHp3K0F5Wk1uRXhFUlFmLysvZW5XclJzQTQ4ZVA1OHlaTTB5Y09KR01qQXlDZ29KbzBhSUZ5NWN2eDl2Ym0xYXRXdUh2NzMrejNoSVJFUkVSa2R1ZUNrZE9ZdURBZ1R6Ly9QTUVCUVd4YWRNbURoOCtUTy9ldlJrelpneTdkKzhtS1NtSmxTdFhrcEtTUWtwS0NpNHUyZk9hcjF1M3podzJKQTdSR0doc0dNYjdWcXQxbjJFWWtVRGt6cDA3ZHdOL2VqeExuVHAxbURKbENsMjdkczAxOTlDU0pVdUlqSXhrNmRLbDVyWXJWNjd3OE1NUEE5bkZtV0hEaHRHblR4OGFObXhvTjEvTG0yKyt5V09QUFpadmp5UEluay9tNE1HRHpKNDlHeGNYRjd0aGNEazlqbksyK2ZyNnNtclZLbk9vV281TGx5NEIyYjJlZXZic0NXUVhuV2JObWtXclZxMUlTMHNqTFMyTktsV3FZTEZZMkxKbEMxdTNidVhOTjk5azA2Wk5uRDkvbmxkZWVZWG16WnZUdlh0Mzg3eC8rOXZmV0xCZ0FlKzg4dzd0MjdmbmswOCs0Zjc3N3kvVWUxc01sTE5ZTEYyQnJvWmhwRnF0MW5XR1lVUzZ1N3V2M2JadFc5NHo3OThFS1NrcDJHdzJTcGN1WGVpQzNxSkZpNWc0Y2FMNVBLY24yNVl0Vy9EdzhLQlpzMmE4ODg0Ny9PdGYvOEptc3pGaHdnU2FObTBLUUZSVUZBRGJ0MjluK1BEaHhNZkhNM3IwYUo1KyttbjI3Tm5ERHovOFFQMzY5YzF6bnpsenhoem02Kzd1YnZZd0tsT21qUG52NHVxaGFwbVptYXhkdTVhQWdBQUFmdmpoQjgyekpTSWlJaUxGaWdwSFR1VG5uMyttVWFOR3VMaTRjUHIwYVdyVXFFSHIxcTFwMkxBaDFhcFZvMEtGQ25oN2UrUGw1WVducHlmTGxpMWp4b3dadEc3ZDJpd2tPUU9yMVhySFRBQlN5SldXSHJCWUxBOEE3MXF0MXNOQXBJdUxTK1Mxdlc0S3d0dmJHMjl2YnlDN044N1YwdFBUY1hGeHliVTlSMFpHQnYvNjE3OElDd3NqTEN3czEvNXQyN1p4N3R5NWZOdCsrdW1uVks5ZTNTejRMRjY4bU5kZmY1M2p4NCtiUFlodTFDTWpQajRlaThYQ2loVXJlT21sbDNCMWRTVXBLWWtEQnc1dzRNQUJWcTVjQ1dRWHVjcVVLUU5rVHpnTU1HblNKTHAzNzA3bnpwMzU2S09QaUlpSXlIWCtIVHQyc0dIREJuTmk1VC9qVHNyVDYvQUVPbGdzbGc2Wm1abFlyZFkxUUdSUlhPamYvLzYzdVhKWlpHUmt2dk85WFR1OGNlWEtsWFRxMUltQWdBQysvUEpMeG84ZnorYk5td0h3OFBEZ3pKa3pMRjY4bUo5KytvbVdMVnZ5NXB0dlVxbFNKYlA5NWN1WG1UTm5EcXRYcjJiUW9FRU1HVEtFRlN0V2NPREFBZmJ2MzQrM3Q3ZmRTbXVIRGgweWV5UVZSRnBhR21QR2pERUxSNDgrK21pQjJ4YldyY3hKd3pEdXVWWFhFaEVSRVpIYm13cEhOOUcxTjBTQTNUQ0svSTRkT25Rb2dZR0I3Tnk1azBjZWVRU0FYMzc1aFhyMTZsMzNKdVc1NTU3anFhZWVjcXFpa1pnTWk4VmlaR1ZsR1gvbDkrUHI2OHVzV2JNd0RJTTFhOWJ3NFljZjh2ampqL1BSUngvWkhXZXoyUmd4WWdTUVBZenMvdnZ2SnpJeTBtNHVyZlBuejlPMmJWdmMzUEwvWjEraVJBaysvL3h6U3BVcXhaa3paOHlKc3FkT25RcjgwZU5velpvMVFQWmsyaVZMbHN4MW50allXSHg4ZkNoWHJoeXJWNjhtSUNBQUx5OHZNNTZaTTJmYUZZMlNrNU01Y3laNzRicFNwVXJ4M252dk1YbnlaRHAyN0VocWFpcmJ0MituUllzV1FIWlJ5bWF6MGJwMTYwSy9uNUtkbDBVeHVYTk9UdVI4dG4zMTFWZDIrMCtlUEVudjNyMXpiYTljdVRJdUxpNjR1Ym54elRmZkFObHpHRDMrK09QMDd0MmJuMy8rbVpZdFcrTHE2a3I5K3ZYdGlrYXBxYWwwNnRTSkJnMGFtQk5vQTRTRmhURjA2RkJlZlBGRjR1UGptVGh4SWphYmpjVEVSRTZlUEVuRGhnM05jNlNrcEFBUUhCeU1yNjh2V1ZsWjVueEhWOHZyTS9zMjl3OUhCeUFpSWlJaXR3Y1ZqbTZpeU1nL3ZzZy9mdnc0L2Z2M1o5bXlaWGFGblZPblR2SG1tMi9hSFpzekpHTEhqaDNtTitGYnQyNmxZOGVPbkQxNzlyb3JWVjA3eWJZemlJbUp1V05tTFc3U3BFbTFLMWV1bkM3SXNSYUxaYS9OWm91MFdDeVJNVEV4UC9QN1VMV0NUZ1NkbDVFalI3Smd3UUpXckZoQmFtb3FmZnIwWWM2Y09jeWJONCtnb0NBQVltSmltRE5uemcwblNrOUtTcnJoRUtJalI0NFFIQnpNMHFWTHVYRGhBclZxMVNJakk0UDI3ZHNENU5uamFQTGt5V2JSSU1laFE0ZW9VNmNPN2RxMUl6UTBsS2VlZXNvc0VpVWxKUkVlSHM3dzRjUE40eGN0V3NUamp6L09qei8rU0s5ZXZWaTNiaDJ6WjgrbWRldldWS2hRZ1pFalI3SisvWHJLbFN2SCsrKy9UOG1TSmUyR052MFp0M09lV3EzV0djQ3JOendRVWkwV3kxYzJteTNTMDlOejdkYXRXNU4vYnordlNBTUVxbGF0YXZjOForVythN2ZueU9tTkJ0bjU4T1dYWDlLK2ZYc21USmpBd29VTFNVNU9ac0tFQ1V5WU1NRnNVNzE2ZGFaUG40NlBqdzgvL2ZRVEkwZU81THZ2dnNQZDNkM01qNFNFQkJJVEU5bTFheGUvL2ZZYmxTcFZNaWQ5Lyt5eno4elYvV3JXckVtVEprMncyV3gyS3dVbUp5ZlRva1dMVy9KWmV5dHkwbXExdmdlTXNsZ3NTMjkwcklpSWlJZ0lxSEIwVTkxOTk5M216M0Z4Y1hoNmVuTFBQWG1QQnJqNjJCeDkrdlRodmZmZTQ4aVJJL3o2NjY4ODhjUVQ1czFXemp3ZU9VNmZQbTNlekl0RHhmRDdrTFQvL2U5L0IyN1dTYmR2Mzg3bzBhTzVjT0VDRHovOE1MMTc5NlpldlhwTW56NmRxbFdyOHNVWFgzRCsvSG0yYjkrT3E2c3JnWUdCZWZhU3lNakk0T0xGaTVRdFc1YU5HemZtZTlPZW8wNmRPc1RIeDNQMjdGbCsrZVVYNnRldmo3dTd1MWtZdXJiSDBmWGlmL1RSUjJuUm9nVkxsaXhoM0xoeHZQLysrMEQyNU1UMzNITVBUejMxRkpEZGF5UWlJb0xseTVlYnEyTzFhOWVPOFBCd3Z2dnVPNEtDZ3FoYnR5Ny8rOS8vZVBUUlI0bUppU0U0T1BqUHZLM0ZSUkt3bXV4SjI3KytsWk5qL3hVelpzd2dJQ0NBUllzV01XUEdERUpEUTNua2tVZll2SG16bVIvVnExYzNqMy92dmZld1dDeDA2dFFKd3pESXlzckN4Y1dGWjU1NUJzZ2VacnBseXhiS2x5K1BuNThmUzVZczRkU3BVN1JxMWNvczVsZXFWSW5RMEZEZWZ2dHRldlhxUlVaR0JpVkxsc3cxWjVlSWlJaUlTSEdtd2xFUk9YcjBxRGtCYTBHMWE5Y093ekFZTTJZTVR6enhCT1hLbFRNTFI5Y3VFVjNRMVlxa1NFUlpMSmJJek16TTVidDM3ejVhRkJkNDZLR0hHRFpzR0E4KytDQS8vL3d6SzFldVpOeTRjWFR2M3AwK2Zmb3dhTkFndnYvK2UvNzk3Myt6YTlldWZJZk5wS1dsNGUvdmo4MW13OHZMaS9mZWUrKzYxM1Z4Y2VIcHA1OW0zYnAxL1BqamozVHMyTEhRc2NmR3hySno1MDZHRGgwS3dLaFJvK2pTcFF1elo4K21aTW1TYk55NGtmRHdjUE40VDA5UEJnOGVuR3ZDN3ZyMTZ6TnAwaVNDZ29KbzBLQUJ1M2J0d3RYVmxaSWxTNW9ycjRrcERsamw0dUlTbVpDUThPMmhRNGZTSFIxUVlXemR1cFdZbUJqZWZ2dHRGaTFhaEtlbko4SEJ3YXhZc1lLUFB2cUlFU05Ha0phV1puNE9ybGl4Z3ExYnR4SWVIazVJU0FpalJvMGlOamFXbVRObjR1TGl3b0VEQndnSkNUR1A3OUdqQnkrLy9MSzU2bHVPbkhtTGNodzllcFJhdFdxWnZZeHkycnU3dTlzTk83NjJrQzhpSWlJaWNpZFQ0YWlJckYrL25vY2VlcWpRN1NwVnFrU0pFaVhZdkhreksxYXNLTktKV0tYQWJNQm1JT0xLbFNzcmR1M2FkYXFvTHhnZkg4OVhYMzNGaUJFaktGdTJMTTgvL3p6OSsvZG43ZHExdlB6eXkzVHUzSm53OEhDNmRldkdOOTk4aysvcWV1WEtsV1BIamgzWWJEWmNYRnpZczJjUC92NytMRisrbk8zYnQrZDU3UzVkdXZES0s2K1FtWm1KbjUrZjNiQzAvQ2JIRGdzTDQ3Nzc3Z095aC84OCtPQ0RabSs3YXRXcU1XSENCUHIwNllOaEdIenl5U2ZVckZuVHJuMU83Nk9yM1h2dnZlemJ0NCswdERSYXRHakJoUXNYK082NzcyalRwazJ1UW1weFpCakdXV0E1RU9ubDViVnA0OGFOV1U0UTA1OXFkK0xFQ2ZyMjdZdVhsNWU1TFNZbWhrOCsrWVJKa3lhUm5Kek1mLzd6SDhMQ3d2amxsMS80NktPUG1EQmhBdFdyVnljeE1aRzR1RGhpWTJPWk8zY3V6ejc3TEtOSGorYlZWLzhZeWVmbDVVV0pFaVVvVTZaTW5uTnk1ZGk1YzZmZENtelhGb2ppNHVKdU9ERzhpSWlJaU1pZFJvV2pJakIvL254Mjd0ekpvRUdEQ3RYdTJMRmpqQnc1a3BDUUVINzc3VGZHamgxclRrb3Nqbkh4NHNXTEZTcFVxTGxqeDQ0enQvSzZWYXBVb1c3ZHVuVHQycFd5WmN2eTVaZGYwclZyVis2Ly8zN216Sm1EbDVjWHMyZlB4bUt4RUJJU1FvOGVQYmg0OFNLZE8zZkd4Y1hGTEt5Y09YT0dhdFdxNGVMaVFsWldGdDkrK3kxbHlwUzVidUVsNStiYVpyT3hjT0ZDZ29PRHFWV3JGdVhMbHljNU9abldyVnViUTlVTXd5QXpNNU9NakF3Z2U4VzIxYXRYTTJQR0RQTjhGeTVjWU5HaVJYaDRlRkNpUkFsbXpKaUJwNmNualJzM3Z1NTdVS1pNR2RhdlgwK3BVcVZvMnJRcEdSa1pmUGpoaDh5Yk4rOHZ2cnUzdjZ5c3JQZnIxYXYzK3JKbHl3cTE3RjlSMnJ0M3I5bWJaL3IwNlhUcDBvWDc3NzgvMzZYcmJUYWIyWXZvdWVlZW8xU3BVaVFtSnByN3JWWXI0ZUhoNXR4ZFBYcjBvRmV2WG5oNmVoSVdGa2JUcGsyQjdLTFFsQ2xUT0hic0dCOTg4QUhUcGszanJydnVvbEdqUmtCMkQ3ZzMzbmlEcGsyYkVoc2JTKy9ldlprMGFWS3U0cVZoR0d6WXNNR3U0Q1FpSWlJaUlpb2MzVlFwS1NtRWhZV3hZc1VLM25ubkhiTUhSa0VjT0hDQUFRTUdNSGp3WVA3NXozOEM4UGUvL3gwZkh4OGc3eFhicE9qOVB1VG5saGFOQUg3NzdUZFNVbEo0Ly8zM09YYnNHQzFidG1UWXNHRTBhOWFNek14TTVzeVpZMDd3VzdObVRhWlBuMDYvZnYxWXUzWXQ4K2ZQcDBxVktyUm8wUUovZjMrN1hpQVZLbFFnT0RpWTA2ZFBNM255WkRwMDZNRCsvZnZObS9zOWUvWXdjT0JBL1AzOUNRZ0lJQ0lpZ29rVEozTDgrSEhTMHRMTTh6ejg4TU1ZaG1IMlFQckhQLzdCeUpFakdURmlCTzNidDhmWDE1ZjQrSGlXTEZuQ29rV0xxRnUzTGw5ODhRV2VucDU4OU5GSHZQTEtLenp3d0FPMGFkT0dwazJiVXFkT0hidlgvOE1QUDlDM2I5ODgzNXVyaCtWRlJrYm1PVi9Zblc3Mzd0MG5kKy9lN2VndzdFeWJObzNLbFNzVEhoN084dVhMR1Rac0dHZlBuc1hkM1IwM056Y3pENTk0NGduUzA5UEp5c3JDMWRXVmRldldtUXNFWEt0S2xTcnMzTG1UVmF0V3NYNzllbHEzYnMxYmI3MWxkL3pGaXhmNThjY2ZXYmR1SFVlT0hLRi8vLzdzMjdlUHZuMzcwcTlmUHdZTkdvVFZhbVhNbURFa0p5ZnordXV2MDdWclYvcjE2MGVUSmswNGUvWXNBTjk4OHcwSkNRbTBhTkdDckt6c3psdVBQZmFZWFR4RnNScWRpSWlJaUlnVUlhdlZhbGl0VnNOWlRKczJ6WGo4OGNlTnI3LytPdDlqamg0OW1tZk1wMDZkTXZiczJaTnJlMkppb2pGNjlPaGMyeE1TRW95UWtKQy9GdkJObHZQN2NIUmVPSnMvazZkSGpod3hoZ3daWW56MTFWZkdwVXVYRE1Nd2pLNWR1eHBXcTlYdzlmVTFPbmJzbUN0ZjB0UFRqVU9IRHRsdHk4ek1ORkpTVW95VWxCVGo4dVhMNXZhc3JDekRGNmpwUVFBQUlBQkpSRUZVMTlmWHNGcXR4aU9QUEdKTW56N2RNSXpzZlB2MjIyL3pqQ25uWEpjdVhUS1NrNU9OcEtRa0l6RXgwVWhJU0RBdVg3NXNyUDUvOXU0OHpzYTYvK1A0KzdwbU1hc3RrcTFWcEZJNWM3ZmRLaFdwUkVSRTdwUWxrZDFObGhhR2JESGRvcGdTU3FVa01sRlNkQlBsRjJZc0lZb2lrbVdNYldiTW5KazUxKytQY2M0OXgxeXpNVE5ueHJ5ZWo4ZDV6SFd1NVh0OXo1blBuTG11ei9rdVM1WllUejMxbEpXYW1tcjkrT09QMXEyMzNtcTFiZHZXK3ZycnJ5Mlh5K1ZWMXU3ZHU2MHhZOFpZOTl4emovWDIyMjk3eFZCNmVycVZrWkhocVhkdWozUEx6US9pdEdnK094TVNFckt0UzAxTnRZNGZQMjRkTzNiTU9uTGtpSFg0OEdIcjhPSEQxcEVqUjZ5alI0OW1PK2I0OGVPZWVxMWR1OVpxMHFTSjlkQkREMW12di82NjllZWZmMllyLy9qeDQxYWpSbzJzNTU5LzN2cmlpeStzbEpRVXo3WWpSNDVZTFZ1MnRPYk1tZU1WSjhuSnlkYm8wYU90R1RObVdCOTk5SkhWdUhGajY1VlhYckUrLy94emE4NmNPWlpsV2RhcFU2ZHMzNS80K0hqcmpqdnVPSy8zSnpmRkdaTU9oMlBVMmZPTktvN3pBUUFBb1BRcnRkTlJTNWszUDFMSm1aTGU1WExwK1BIak9YNTdMbVhPOUJNZkg1L243RmFsa2J0VlZHbWU1cndvRkdhY3Vsd3VHWVlodzdqd3Q5aXlMRm1XVldqbFNabFRyZ2NIQjh1eUxHM2V2RG5QN21qdUxtN0ZPV1lSY1ZyeVBqdmRYQzZYZnZ2dE45V3JWMDhwS1NuYXYzKy9ycjMyMmx5UFNVdEx5M0d5QUtmVFdhRFljbzhGVnR5S015YlBKb3hHU29xTWk0c2JWZFRuQXdBQVFPbEhWN1ZDWkpwbXJra2pTZkx6ODdzb2swWW9Ib1Y1VTF1WUNTTzM0T0JnVDlsNUpZMms0azBZb2VRelRWUDE2dFdUSkFVRkJlV1pOSkp5bjJHeW9QSGxpNlFSQUFBQVVOSnhsUXdBQUFBQUFBQmJKSTRBQUFBQUFBQmdpOFFSZ0R5NVhDNnRXYlBHMTlVQUFBQUFBQlF6RWtjQThwU1NrcUlCQXdiNHVob0FBQUFBZ0dMRzROZ0FQRWFPSEttdnZ2b3F4KzIzM25xcjdmb05HellVVlpVQUFBQUFBRDVFNGdpQVIyUmtwQ0lqSXozUDQrUGo5ZkxMTCt1U1N5N1JzbVhMMUtoUkl6VnMyRkNkTzNjdTlCblpBQUFBQUFBbEQxM1ZBR1NUbEpTazJiTm5xMSsvZnVyVXFaTkdqQmdoU1lxS2lsSnljcks2ZGV1bXpaczMrN2lXQUFBQUFJQ2lSb3NqQUpJa3k3SzBkZXRXTFZ1MlREdDI3TkJqanoybXVYUG55dC9mWDhuSnlaSWtQejgvOWVyVlM4MmFOZE8wYWROMDRzUUp0V3paVXMyYU5WTjRlTGlQWHdFQUFBQUFvTENST0FJZ0tUTnh0SGJ0V3Yzem4vL1VnZ1VMdEgzN2RyMzY2cXRlKzBSRVJIZzlqNDZPMXM2ZE8rWG41MWVjVlFVQUFBQUFGQk1TUndBa1NhWnBxbmZ2M3A3blgzMzFsYXBWcTViai9oRVJFYnI4OHN0ekhEQWJBQUFBQUZENk1jWVJBQUFBQUFBQWJOSGlDSUN0RmkxYStMb0tBQUFBQUFBZkkzRUV3TmJTcFV2ejdLb0dBQUFBQUxpNGtUZ0NZS3Q1OCthK3JnSUFBQUFBd01kSUhBSElac3lZTWJyLy92c1ZGQlNVNHo3TGx5OVh4WW9WaTdGV0FBQUFBSURpUnVJSWdFZlc3bWN2di94eXZvK2JObTJhL3ZuUGZ4WkZsUUFBQUFBQVBrVGlDSURIcWxXcnp1dTRrSkNRd3EwSUFBQUFBS0JFSUhFRXdDTThQTnpYVlFBQUFBQUFsQ0NtcnlzQUFBQUFBQUNBa29rV1J3QUFvQ2laRVJFUlhTM0xla3JTOVpLcStMcENaVXk4cEIyR1lYd1FHeHM3VzVMTDF4VXE1WWhuM3lLZU14R0h2a1Vjb3N5aHhSRUFBQ2dxcHNQaGlMRXNhNmFrZThUTmpTOVVrWFNQWlZrekhRN0hZbkh0ZHlHSVo5OGpub25Ea29BNFJKbFQybHNjeFV1cWtwU1VwTkRRVUYvWHBVeExURXgwTDhiN3NoNGxGSEZhUWhDbkhzUmtDWEd4eCtUWmI4UmIxS2xUUjhPR0RWUGR1bldKdVdLV2xKU2tYMy85VlJNbVRORHUzYnRiTm16WXNNdW1UWnRtK2JwZXBSSHg3SHZFTTNGWUVoQ0hLSXRLZTNaMGh5VDkrdXV2dnE1SG1aZmxkN0RkbC9Vb29ZalRFb0k0OVNBbVM0aUxQU2JQZHFQUXNHSEQxTEJoUTI1dWZDQTBORlFOR3piVTBLRkRKVW1HWVR6bDR5cVZXc1N6N3hIUHhHRkpRQnlpTENyVmlTUERNRDZRcEFrVEppZ3VMaTdyTjdjb0pvbUppWXFMaTlQRWlSTWxTWlpsZmVEaktwVTR4S252RWFmZWlFbmZLME14ZWIwazFhMWIxOWYxS1BPeS9BNXU4R1U5U2puaXVZUW80L0ZNSEpZUVpUd09VY2FVNnE1cXNiR3hzeDBPUjZ2ZHUzZTNlUGJaWjMxZEhVaExObTNhTk52WGxTaHBpTk1TcDh6SEtURlo0bHpNTVZsRkV0K0lsd0JoWVdIdVJjWkRPWC9FY3dsUnh1T1pPQ3doeW5nY29vd3AxUzJPSkxuaTR1SmFXWmJWWGRKcVhhUmpSSlJ3OFpKV1c1YlZQUzR1cnJVa3k5Y1ZLb0dJVTk4alRyMFJrNzVIVEFJQUFLQlVLTlV0anM1eW5SMk1qQUhKVUpJUnB5aHBpRWtBQUFBQWVTcnRMWTRBQUFBQUFBQlFSRWdjQVFBQUFBQUF3QmFKSXdBQUFBQUFBTmdpY1FRQUFBQUFBQUJiSkk0QUFBQUFBQUJnaThRUkFBQUFBQUFBYkpFNEFnQUFBQUFBZ0MwU1J3QUFBQUFBQUxCRjRnZ0FBQUFBQUFDMlNCd0JBQUFBQUFEQUZva2pBQUFBQUVDeGM3bGN2cTRDZ0h3Z2NRUUFBQUFBeUpObFdUcDY5R2lCamtsSVNGQ1BIajJVbEpUa3RYN2h3b1hxM3IyNzB0TFNiSTlMVDAvUHNjeTB0RFF0WDc0OHgyTUJGQzRTUndBQUFBQndrWXVJaU1qM0l5ZkxseTlYMjdadHRYMzc5bnlmOTZ1dnZsSjZlcnBDUTBPOTFqL3d3QU02ZE9pUVZxMWFsZTJZYmR1MnFVMmJOdnJ6eno5dHkweEtTdEtJRVNPeUphT3ljcmxjZXZMSkozWDY5R212OVpNbVRkTGt5WlB6WFg4QWtyK3ZLd0FBQUFBQUtIcExsaXhSalJvMWN0eCs4T0JCdFd6Wk1zZnREejMwa0E0Y09LQWhRNFpvL3Z6NUNnOFB6L1Y4bG1WcDRjS0Y2dGV2bnlUWkpxV0dEUnVtWWNPR2VaNjNidDFhdzRZTlUvWHExZFd6WjArOSsrNjd1ZFk1SnhzMmJGQjZlcnJLbFNzbnA5UHBXWC8vL2ZlcmYvLythdCsrdlM2NzdETFBlbjkvZjVrbTdTb0FPeVNPQUFBQUFBRDUwcjE3ZDhYRnhXbmF0R2thTVdKRXJ2dXVXYk5HaG1Hb2NlUEcyck5uajlhc1dTTkppb21KMGZ6NTh6Vm56aHlWSzFmTzZ4aC9mMzhGQkFSbzBxUko2dFNwaytiTm02ZkJnd2NYdUo3ejU4L1gvZmZmcnp2dnZOTjIrMk9QUGViMVBDb3FTdmZlZTIrQnp3T1VCU1NPQUFBQUFLQU15SzAxVVZZSkNRazZjT0NBYnJycEp0dnQ5ZXZYMTl5NWM5V2hRd2RkZmZYVk9aWXplL1pzZGUzYVZRa0pDZnJYdi82bHhZc1g2NUpMTHRHOGVmTjAvLzMzcTFLbFNwS2tWYXRXNlpaYmJsSEZpaFU5eDVZdlgxNXo1c3hSbFNwVkN2QUtNKzNaczBmZmYvKzkrdlRwbzU0OWV4YjRlQURlU0J3QkFBQUFRQmtRRXhPajZ0V3I1N2c5S1NsSk1URXgycnAxcXhZdFdxU3BVNmZhN3JkNjlXcFZyRmhSTTJmTzFQang0MjMzV2JGaWhVNmNPS0dISG5wSTc3Ly92aDU3N0RGVnExWk5IMzc0b1FJQ0F2VDg4ODlMeWh3RWU5S2tTYXBldmJwbXpKZ2hQejgvcjdHTktsU29vSUNBQUsreGl0eGpHeVVsSmNuUHo4K3ozcy9QVHlFaElYcmpqVGRrV1pZcVY2NHN5YjZMWEZZUFAveXdYbjMxMVZ6M0Fjb3lFa2NBQUFBQWNKRUxDd3ZUTDcvOG9scTFhdVc0VC9ueTVmWDQ0NDlyMUtoUnV1MjIyMnozMmI1OXUvYnUzYXUzMzM1Ynp6Ly92UGJ0MjZjcnJyZ2kyMzZiTm0zU2dRTUhkTmRkZDZsQ2hRcGF1SENoL3Y3N2I4MmVQVnZUcGszemRGSEx5TWhRbno1OTlOSkxMMm55NU1ucTNidTNubjMyV1VtWkxaOFdMbHlvSzYrODByWWIyYU9QUHVyMXZHN2R1dXJTcFl1MmJObml0VDQyTmpiWDl3WkE3a2djQVFBQUFNQkZya2VQSGhvMWFwVFhRTlIyVE5QVXJiZmVtbTBNSUxkUFB2bEVkOTU1cHlJaUluVGZmZmZwblhmZTBkaXhZN1B0MTc5L2YvWHYzMStqUm8xU3MyYk5GQllXcG84Kytrak5temZYZ0FFRGxKeWNyTlRVVkZtV3BlRGdZSVdIaCt1enp6NVQ0OGFOOWUyMzMwcnliaW1VTmZsejRzUUpOV25TUkN0WHJ2VHEzaVpKblR0M1ZzK2VQYjFtVHFQRkVYQmhTQndCQUFBQXdFV3VVNmRPZXZMSko1V1dsbWE3UFRVMVZiLysrcXNhTm15WTQreGlmL3p4aDc3KyttdTkrZWFia3FSbm4zMVdIVHAwMEpOUFBxa2JicmpCYTkvQXdFRE5uRGxUQVFFQnV1V1dXN1J4NDBZOTlkUlRDZ29LMHNjZmY2eDMzMzFYMTE1N3JSbzNicXhQUC8xVWwxNTZxVmF2WHEwNzdyampnbDVuOSs3ZGRkZGRkM2tsam1oeEJGd1k1aHNFQUFBWGhlblRwK3ZFaVJNRlBpNHBLVW1USjA5V1ltSml2dmJQeU1qUW5qMTdzcTNmdTNldi92Nzc3eHlQMjdObmp6SXlNZ3BjUDVRZHFhbXBPblBtVEtHVWxaS1Nvbm56NWhYNHVLZWZmanJYT0M2STFOUlVMVisrbkxqM3NiUzBOQ1VuSnlzNU9WbG56cHhSZW5xNjdlT3Z2LzVTang0OWxKS1M0dGsvSzh1eU5INzhlRVZFUk9qMjIyK1hKRjF6elRWcTJiS2x4bzRkcS9UMGRLLzlmL3JwSjBWSFIrdTc3NzVUa3laTk5HREFBRm1XcFpNblQwcVNycnJxS29XRmhYbjI5L2YzVjVNbVRYSk1XdVhYUGZmY2M4RmxBUEJHaXlNQUFGQXFmZnJwcDZwZHU3Wm5xdVZaczJhcGVmUG0yYm90NUNVNE9GZ2JOMjdVbkRsejFMZHZYOXQ5dG0vZnJzOCsrMHhEaGd6Um1UTm4xTDU5ZThYR3h1ckREejlVL2ZyMUZSRVJvWEhqeHVtMjIyNVQ5KzdkYmN0bzM3Njl2dm5tRzExeXlTVnEzTGl4bkU1bnJ2WDY3cnZ2RkJ3Y1hLRFhndElyT1RsWmp6Lyt1SUtDZ2pSanhneFZxMVl0Mno3Nzl1MVRwMDZkdEhidDJqekxTMHBLVWxSVWxKNTg4c2tDMVdQYnRtMUtUVTNOY2Z2Ky9mdlZ1blhySExlN1kxeks3RTQwWXNRSTNYMzMzUW9KQ1NsUVBWQjRYbi85ZFgzNjZhZjUzdi91dSsvMkxHZHRxVE5yMWl4dDI3Wk5IMy84c2RmK2ZmdjJWZHUyYlRWMTZsUU5HalRJczc1MjdkcnExYXVYNnRTcG8ydXZ2VlkxYXRTUVlSamFzMmVQeXBVclovdFpiVm1XRE1Nb3lNdkxsN3k2cWttMFNnSnlRK0lJQUFEWWF0aXdZVTh6ODJ2YnoyTmpZd3VuQ1VJaGNUcWRtajU5dW9ZT0hacnZZdzRmUHF6bXpadm51UDIzMzM3VGUrKzlaN3Z0cDU5K1VrSkNnc2FPSGV1NU1kcStmYnRpWW1MVXRtMWJPWjFPL2ZMTEx4bzVjbVMrNjc5MDZWTFBEZmE1SWlJaVpGbFd2c3BDL3R4MDAwMjE2dFdyOS9lQ0JRdEtaUE9YTjk5OFUzZmVlYWZxMTYrdnJsMjc2czAzMzlSVlYxMmxnd2NQcW1YTGxvcU5qWlZsV1o0V1NjdVhMOWVJRVNPOHlvaU5qVld2WHIyMGQrOWV1Vnd1U1psanQwalNrU05IdEdiTkdrOENwMCtmUGxxM2JwMXRYZHEyYld1N1BqWTJWalZyMXRUS2xTdHR0emRwMHFUZ0w3eU04VVVjRGgwNjFQTlpPWDc4ZUYxNTVaWHEyTEZqdHYzMjd0MnJ0bTNiMmlaUWxpNWRxdWpvYUwzeXlpdlpCc0t1VkttU1hucnBKUTBaTWtRMWF0UlFodzRkSkVrMWF0VHdKTkxqNCtPMWZQbHkzWExMTFZxL2ZyMnV2ZlphMjdvdVdiSkVzYkd4aW95TTlGcC83Tmd4VFpzMlRhTkdqU3J3Njg5YWRvMGFOYkt0ZC8rTkFjZ1ppU01BQUdETE1JeGJMTXQ2VHRKYkRSczIvTUV3aklXV1pTM2F0R25UUGwvWExTWW1SazZuVS9YcTFkUEJnd2M5NjQ4Y09hTEF3TUJzKzE5MjJXVzY5TkpMdFdiTkdrbVpYVGVtVFp1bVRwMDZaV3ZaOGRWWFg2bDI3ZHBxMEtDQlo1Mi92NzhtVFpvazB6UTkzU3pxMTYrdk45OThVOEhCd1ZxOWVyV1NrNU96emZBVEVSR2hCZzBhZUJKU3pabzFreVRiT3FKbytmdjd2N1I3OSs3V0VSRVJuN3Rjcm9VVktsUll0V3JWcXZTOGp5eDZLMWV1MUtwVnF6Ui8vbnlGaDRjck1URlIzYnQzMS9UcDB4VWVIbTU3eklNUFBxZ0hIM3hRNmVucDZ0T25qNjY1NWhwSjBvd1pNeVJsM21nM2E5Wk15NVl0azVTOXhZVjdqSnB6UlVSRWVHYXhzbU9hWm9GYjllRi9mQjJIanozMm1BWU5HcVRZMkZpTkhqMDZ6NVpnbG1WcDd0eTVtalp0bXJwMTY1YnRNODd0L3Z2dlY5ZXVYVFZwMGlUOS9mZmZldjc1NTdWeDQwYXRYTGxTbXpkdjFyNTkrMVM3ZG0yTkhUdFc4K2ZQMTFOUFBXVmJ6c21USjNYZ3dBRko4aVEvRnkxYXBKaVlHTjExMTExeXVWeDBRd044Z01RUkFBRElrMkVZalNRMU1nempkWWZEc2RFd2pJVVpHUmtMTjIvZS9GdHgxeVVsSlVWejVzeFJhbXFxMnJWcjU3V3RWNjlldHNlNHU4OWt2VWxLU2tyU0s2KzhvdG16WnlzZ0lFQlM1amZQLy9uUGZ6UjgrSEN2ZmQzZDRTUjV4dkZvMUtpUkpHbmF0R242N0xQUE5HalFJSFhxMUVtU05HblNKQjA2ZEVoUlVWRnlPcDE2NXBsbmRPKzk5MnJSb2tXcVhMbXltalZycGhZdFdoVEN1NEdDTUF5am1tVlpQUTNENkhueTVNa0VoOE1SWXhqR3dwTW5UNjdZdlh0M3p2MnppdENtVFpzMGF0UW9UWmt5eFpNa2V1YVpaM1Q0OEdIMTdObFQwZEhSdVI0L1pzd1lCUVVGNmQvLy9yY2VlT0FCejNwM2k3V3M2MXExYXFXcnJycEtyN3p5U280elprbks5bmZsOXZubm42dFdyVnBLVDAvUDk1aGd5TTZYY1hqZGRkZHA3dHk1bWpObmprelQxTUdEQjNYNjlHa0ZCZ1pxOWVyVktsZXVuTmYrMGRIUm1qVnJsdnIwNmFObm5ua20xN0o3OSs2dGpJd012Zi8rK3lwWHJweENRa0owOHVSSlBmWFVVN3JqampzVUVoS2lRWU1HcVh6NThtcmZ2cjNudU9EZ1lPM2Z2MStWS2xYUzVzMmJQUzJhTm03Y0tFbGF0V3FWSms2Y2VNR0RadE9xQ0RoL0pJNEFBRUJCL2NPeXJIK1lwam5lNFhEOExHbWhhWm9MTjI3Y3VGMVNrZmV2ZXZmZGQyVVlobGUzR3ludmxoTG5ldW1sbHpSOCtIQWRPWEpFTld2V2xNdmwwc2lSSTlXcVZhdHNTUjEzbDU3MTY5ZnJ4UmRmVkVKQ2drYVBIcTBISG5oQTI3WnQwNDgvL3FqNjlldDc5ajkwNkpDblMwUmdZS0NuaFZGWVdKZ25PWkMxcTFwYVdwcSsvUEpMejlneFAvNzRvNEtDZ3M3ajNVRitHWVpSV1ZJWHk3SzZsQzlmL2xURGhnMlhHb2F4MERDTXIyTmpZNVB6TEtBUXJGNjlXaU5HakZEUG5qM1ZvRUVEcjNHdit2WHJwN3Z1dWl2SEZrZFM1azM5YjcvOXBsbXpac2swVGM4VTV0TC9XaHhsbmRZOEppWkdJU0VoMnI5L3Yxd3VsMWVYcEMrKytFS2ZmUEtKb3FLaVZMMTZkUjA3ZGt6aDRlR2UyTTNhZlRJbUprYmp4bzByMVBlaXJQSkZIRmFwVWtWRGhneVJKSzFaczBhVEprMlNaVmtLRFExVnQyN2R2UGJ0MkxHamJybmxGcS9rZVc3NjlldW5PKzY0UXc2SFEvNysvN3ZWVEU5UDErT1BQNjdRMEZCTm56N2Q2L1B0cWFlZTBvQUJBK1IwT25YSkpaY29LaXBLVXViZzJVOC8vYlI2OU9oUktKK0hkRlVEemgrSkl3QUFjQ0VhU0dyZ2NybEdPUndPU1hwSDBqdHhjWEZ4UlhFeTk0RFVVNmRPUGUvQmRzL3Rzbk51MTR1NHVEak5uei9mODd4SGp4N3EzTG16WnMrZXJTVkxsdWlGRjE3UXNHSEQ5UG5ubjJ2WHJsMzY1WmRmVkxseVphK1oxbmJ2M3UxcGtaUWZLU2twR2pObWpDZHg5TTkvL3ZOOFhock9YM25ETUo2VTlLUmxXY2tPaDJPWlpWa0xBd01Edi96cHA1OU9GZFZKblU2bkhubmtFVTJaTWtWVHBrekp0djJubjM3U2tTTkhjangyNXN5WnFsNjl1cnAyN1NwSit2ampqOVc3ZDIvdDI3ZlAwODNIcm1WYlNFaUk3cjMzWGttWmczSkhSVVVwUGo1ZTc3enpqc0xDd3JSejUwNE5HalJJM2JwMTg0eDNkTys5OTNyKzVuYnMyS0ZXclZycGxWZGU4U3AzejU0OWRHTzdNTVVlaDA4ODhZU2VlT0tKSExkWHJGZ3gzMGtqdDl0dXV5M2JPbjkvZjczKyt1dTY0b29yNU9mbjU3WHR1ZWVlMDNQUFBaZnRtS3BWcTZwZnYzNDUxaXV2d2F6SGpCbmppZGt4WThhb1VxVkt0dnRWcWxSSlk4YU15YlVzb0t3amNRUUFRTmt6MHVGdzVHOFU1NExySWFtSHcrSDRyaWdLcjE2OXVvWU5HMlo3WTFJUW4zNzZhYjViSnAwNWMwYnQyclhURFRmY29Ibno1bmxhWFV5Wk1rWERodzlYNTg2ZGxaQ1FvS2lvS0xsY0xzOFlIVm5IU0VwS1NwSWtSVVpHS2lJaVF1bnA2Wjd4anJMS210UWFQbnk0SG4vODhRdDRsZlljRG9kTGt2dGg1YkRzc2l6TE1nd2oyN0poR0pabFdia3U1MVMyWlZrdXd6QnlXblpKc25KYU5nekRkYmI4bkpaenJadWt1L0k1NEhpSXBMYUdZYlJOUzB1VHcrRllLbW5oQmI3dHRoNTQ0QUZkZDkxMVdyaHdvZGROOE5HalI5V3laVXV2Rmh2bkNnZ0kwTnk1Y3hVVUZLUkRodzU1QnNwKzY2MjNKUDJ2eGRIU3BVc2xaUTZtN2U2R2xMVlZSN2R1M2JSNzkyNDFhTkJBdlhyMVVsSlNrZ0lDQWpSMjdGalZxMWZQY3o3My9sSm00c2d1TnQzakxCVW5oOE9Sb1N4eGUvWng3anJQYzNlOEdJYVJjVTY4WnRzbjZ6cDNMRnFXbGVIK1c4aFAyVm1mRzRiaE1nemp6cElXaDhYbDZxdXZMdGJ6WlowTUliZUpFWUtEZzNQZG5oOW40ekJEVXJxa05NdXkwaVdsR1lhUjdsNTN6czhjMTUwOXhsTkcxbTN1ZGFacHBtZGtaR3pjdkhsenpBVlZITWduRWtjQUFKUWRHeVVsU2dvcnduT3NNUXhqUUd4czdLYXpDWXBDVmFOR0RiVnUzVHJIcVpYdFpvTnEwYUtGWjRZZWR5dU1nSUNBYk45NjV5UXNMRXd6WnN4UTdkcTF0WG56WnIzeXlpdjY3cnZ2RkJnWTZMbVpQbkhpaEU2ZVBLa3RXN2JvenovL1ZKVXFWVHczMGUrKys2NW16NTR0U2FwWnM2WnV2ZlZXdVZ3dXI2NTJwMCtmMXIzMzNsdGMwMEZuU0RLVmVSMlk0N3pYV2FmRXpycWM5YVkzcCtXQ2xwbWY1ZnljOTBMcWxndnJiQkxxUXNvb2tGT25UaWswTkRUWGZYNy8vWGRGUmticTAwOC9WWHg4dkdyVnFpV24wNmsyYmRwSWttMkxvMm5UcG5rU1NXNlJrWkVLREF6VTc3Ly9ybG16WnVuKysrOVhqeDQ5dEhQblRyVnExVW9USmt6dytudExUVTNWbmoxN05HN2NPTnZ1YXUrLy83NXV2UEhHODM3dDU4R1M1S2Q4M3RlNGY0KzUvVDd0dHJsak1iZXA0dTNLUHZlNEM0aWpZbzlERkloNTloRWdLVGkzT01sTGJyL2pySEZrbW1iNjJmTUJSWTdFRVFBQVpVUmNYTnhTU1RrUG1ISU9oOE1STFNsNy93RnZXdzNEV0ppZW5yNXd5NVl0TzFRTVl4eEowdUxGaTdPdGE5MjZ0ZDU2NnkzVnJGblRhMzNXRy9DVWxCUkp5allBYkY3YXQyOHZ5N0tVbnA0dTB6VDEwRU1QU1pJeU1qSzBkdTFhVmF4WVVZMGFOZEw4K2ZQMTExOS9xVm16WnA2WmY2cFVxYUtKRXlkcXdJQUI2dDY5dTV4T3AyZmdXRitJaTR2TGVxTmh0R3ZYenZ6OTk5L05reWRQbXJWcTFUSk9uejV0cHFTa21CVXJWalJTVWxKTXA5TnBob1dGR1U2bjAweExTek9EZzRPTjlQUjBNejA5M2JRc3l3Z0lDREF6TWpMTWdJQUEwK1Z5R1JrWkdhYS92NzlwV1piaGNybE1QeisvZkMyN1hDN1RzaXpEYmxtU1lacW1aOW5sY3BtbWFacVdaWm1TRE1NdzhyUGNXZEk5K1hpTDBnekQyR1ZaMWpiVE5OL2N1SEhqRDVMa2NEamVLOXpmaERlbjA2bmp4NDhyUER4Y3ExYXR5amJiMzdtdXV1b3FKU1FrNlBEaHc5cTVjNmZxMTYrdndNQkFUMkxvM0JaSGRsd3VsMDZkT3FYMzMzOWZHUmtaR2pObWpLNisrbXFscDZmcmlpdXVVSnMyYmRTelowOE5IRGhRVHo3NXBLVE1wT3VTSlV0c3kydlZxcFVxVktod251L0ErWW1MaTNQZnp4anQyclV6ZCt6WTRWZTFhbFhUSGNkaFlXRm1jbkt5WDNCd3NKbVdsbVlHQmdhYTZlbnBabHBhbWwvVzJFMUxTL1B6OS9jM1hTNlg2WTdoakl3TVAzY00rdm41ZVQyM0xNczhHNU4rN2xoMFA4OGFuK2Z1STZtcnBQdnk4ZExTRE1QWWFWblc5dUtNUTV5ZnVMZzR2eHR1dU1IZno4OHZJQ0Fnd0Y5U2dHbWEvcW1wcVo1bHd6QUNETVB3bHhSZ0dJYS9lemtqSThPelRwbjM1NTc5WEM2WDdUYkxzc2FKZTNrVUk0SU5BQUFVMUFiTHNoWWFockV3TGk1dXR5OHFVTHQyYmR2MWwxMTJXWTdiSk9uSWtTTXlEQ1BIc1M1eXNtN2RPbzBjT1ZJSER4N1UyMisvTGRNMHRXdlhMbzBkTzlZemVIQ1hMbDNVclZzMytmbjVhZUxFaVo1ajNlTVd1ZjN4eHgrcVZhdVdwNVdSKy9qQXdFQ3ZzVVRjQTNJWE1XdkJnZ1h1TGhiYXZkc252ODVpNFhBNGJsWE9pYU5Ua3BaSVdtZ1l4dkxpR2h3N3E1U1VGTFZvMFVJdWwwc1ZLbFRRcUZHamN0M2ZORTA5OE1BRFdyWnNtZjd2Ly80dng1blFjak4yN0ZndFhyeFlwbW1xV3JWcWV1NjU1NVNZbUtqdzhIQ0ZoWVVwS0NoSURSbzAwSnR2dnFsOSsvWnArUERobm4zUGxacWFxclMwdEdKUEhHWGhGY3NsbGNQaHVFczVKNDU4SG9mRllkMjZkYnIwMGt0OTByV3hDTG0yYjkvdWxPVE1jODlDNEhBNEdKMGV4WXJFRVFBQXlJKzF5cnlaV1JRYkcvdW5yeXR6dnJadDI2WmF0V3A1a2pYNWRmTGtTUjA3ZGt3SER4N1VuRGx6OVBEREQydjA2TkZlQTdwV3FGQkJBUUVCQ2dzTHk3VkYwNlpObTd4bVlEczNRWFRzMkRIYkFZMVI2STVKaWpGTmMrR0pFeWRXRnZVMDZIa3BYNzY4Tm16WUlKZkxKZE0wdFczYk5yVm8wVUtMRmkzUyt2WHJiWS9wMkxHam5uMzJXYVdscGFsUm8wWmVjWlBUNE5oVHBreFJuVHAxSkVsZHUzYlZmZmZkcHovLy9GT1BQdnFvUWtORDlZOS8vRU96WnMxUzFhcFZ0WDM3ZGtWRVJHalRwazFLVGMzOTdVbElTSkMvdjMrdXM4REJWb21LdzZKbVdaYkdqeCt2ZnYzNlhXeUpJK0NpUnVJSUFBRFlzaXhyczJtYXZVM1RYTFJodzRaRHZxNlBsSGt6bko2ZW51UDJ0TFEwcnluTnN3b01ETlFYWDN5aHhvMGJGL2k4RlNwVTBKdHZ2cW05ZS9kcS9QanhtajU5dXE2NDRncmRmUFBOa2pLbmMrN1RwNDl1di8xMkhUeDRVRDE2OU5EVXFWT3pkWnV6TEV2ZmZ2dXQ3UXhDS0hxV1pSMld0RWpTd2dvVktxeGV0V3BWenNGVVROeEp6RU9IRHVteXl5NlRhWnBLVDAvWHlwVXJGUllXbG11UzA1MmtkTGxjK3ZERER4VVpHYWxhdFdxcFlzV0tPbjM2dEI1ODhFRlBWelhMc3JMOWZmejIyMjhhUDM2OGJyNzVablhvME1Gci9KNWR1M2JwNVpkZlZ0V3FWZFdqUjQ4OFp3azhlUENncWxTcGt1c1lRTWhVRXVPd0tFVkVSSGk2N3JvTkh6NWN3NGNQOTFybmNybUthNXczQUFWRTRnZ0FBTmphdEdsVHRLL3JjSzVQUHZuRWEzYW5jM1hvMENISGJkT25UOWVPSFR2T2E5cmw0OGVQNi8vKzcvKzBiTmt5L2Y3Nzd4bzBhSkIyN05paHZuMzdhdURBZ1hyaGhSZmtjRGcwWnN3WW5UNTlXcjE3OTlhVFR6NnBnUU1INnRaYmI5WGh3NGNsU1N0V3JOQ0pFeWQwNzczM2VoSmdkOTExbDllNUdQeTJhS1NucDc5YXIxNjkzbWU3TTVVWWwxNTZxZTY5OTE2MWFOSEM2M2RmcVZJbFJVWkc2dSsvLzlhMGFkUFV0bTFiL2ZMTEx3b0tDcEtVMlhwdThPREJhdEdpaFZxM2JxM1BQdnRNVVZGUjJyZHZuMmNzTHlsemFuVExzand0a1A3eGozK29YNzkrZXYzMTE3VnYzejROR2pSSXQ5MTJtNDRkTzZZLy84eHNUQmdhR3FyYXRXc3JKaVpHaXhjdjFxaFJvMVN6WmswTkdUSkVOOXh3Z3lRcE5qWldBUUVCQ2drSlVWcGFtbWJPbk9uVmtnNzJTbW9jRnJXWW1CalZxRkVqeCswSER4NVV5NVl0aTdGR0FBcUN4QkVBQUNnMUhuLzg4Zk8rdVFnTkRkVWJiN3lSNTZERDV6cHg0b1JhdG15cG0yKytXUTg5OUpBbVRacms2WXAyOU9oUmRldldUWjA2ZGRMVFR6OHR3ekIweVNXWGFNNmNPWm84ZWJJT0hUcWsxYXRYNjUxMzNsR0xGaTBVRkJTa1o1NTVSc0hCd1RwOStyUWthZTNhdFY3bm82dGEwZGk2ZGV1QnJWdTMrcm9hMlJpR29haW9LS1ducDN0YUE1bW02VWtRWldTNFFQdkNBQUFnQUVsRVFWUms2SnR2dnRIeTVjc1ZHQmlvcDU5K1dwSjArZVdYNjRVWFh0RDk5OTh2U1Jvd1lJQ25USGRabG1WbGU1UXJWMDY3ZCsvV0RUZmNvQ2xUcGlnOFBGenZ2ZmVlcGsyYkpuOS9mN1ZxMVVxVksxZVdsRGtRZHJ0MjdmVElJNDlvOXV6WlhnbXBtSmdZZmZubGw1N25kZXJVeWRhQ0JObVYxRGdzYWs4ODhVUzJWa2RadVJPYkFFb20ycElDQUlBaTRYQTRMRWtYUmRlRHRMUTBCUVRZejNyc2REb0xOR2FTZXd5YjR1YWVVajB1TG83cnYvUGd5M2gySjMwTXd5aXlybUR1MWs0RktkK3lMR1ZrWkRhYzhmY3YzdStqeTJvOGw4YlAxWWlJQ0MxWnNpUmZMWTVLMCt1U2ZCZUg3amdvYS9FUDM2SEZFUUFBUUI1eVNocEpLdkJBMjc1SUdxRjBLOHFFVWRaem5NOHh4WjB3UXVsRWl5T2dkT09USGdBQUFBQlFaT2JQbjg4WVIwQXB4bGRlQUFBQUFBQUFzRVdMSXdBQUFBQkFrVEJOVTYxYXRjclhmZ0JLSmhKSEFBQUFBSUJDdDIvZlBxMWZ2MTZXWmVubzBhT3FWcTJhWW1OalBUTlB1bWNQbEtTLy92cExzYkd4bmdHbkFaUWNwSFVCQUFBQUFJVXFMUzFOWGJwMFVWeGNuQTRkT3FUbXpadExrbTY1NVJaSjBxQkJnK1IwT25YbXpCbHQyclJKLy8zdmZ6VjQ4R0FkT0hEQWw5VUdZSVBFRVFBQUFBQ2dVSzFjdVZLaG9hRnlPQnhlNi8zOC9EUng0a1RWcjE5ZmtyUjc5MjQ5Ly96ejZ0Q2hnKzY0NHc2OThNSUxjanFkdnFneWdCeVFPQUlBQUFBQUZLcVBQdnBJVHp6eGhBekRVR2hvcUNScCsvYnRTazVPbG1FWTZ0YXRtNUtUazdWNDhXTGRkTk5OOHZmMzF5dXZ2S0o3N3JuSHh6VUhjQzdHT0FJQUFBQUFGS3FvcUNpRmhZVkpraXBVcUtDT0hUdXFSNDhlU2tsSjhleGptcVl1di94eWpSbzFTcElVSEJ5c25qMTcrcUs2QUhKQjRnZ0FBQUFBVUtndXZmUlNyK2VEQncvVzRNR0RmVlFiQUJlQ3Jtb0FBQUFBQUFDd1JlSUlBQUFBQUFBQXRrZ2NBUUFBQUFBQXdCYUpJd0FBQUFBQUFOZ2ljUVFBQUFBQUFBQmJKSTRBQUFBQUFBQmdpOFFSQUFBQUFBQUFiSkU0QWdBQUFBQUFnQzBTUndBQUFBQUFBTEJGNGdnQUFBQUFBQUMyU0J3QkFBQUFBQURBRm9rakFBQUFBQUFBMkNKeEJBQUFBQUFBQUZza2pnQUFRRkdKbDZTa3BDUmYxNlBNUzB4TWRDL0crN0llcFJ6eFhFS1U4WGdtRGt1SU1oNkhLR05JSEFFQWdLS3lRNUorL2ZWWFg5ZWp6TXZ5TzlqdXkzcVVjc1J6Q1ZIRzQ1azRMQ0hLZUJ5aWpDRnhCQUFBaW9SaEdCOUkwb1FKRXhRWEY1ZjEyMWtVazhURVJNWEZ4V25peEltU0pNdXlQdkJ4bFVvdDR0bjNpR2Zpc0NRZ0RsRVdHYjZ1QUFBQXVHaVpEb2NqUmxJTFgxY0VrcVFsY1hGeHJTUlp2cTVJS1VVOGx5eGxOWjZKdzVMRkozSG9jRGdzU1lxTGkrTitIc1dDRmtjQUFLQ291T0xpNGxwWmx0VmQwbW94RG9RdnhFdGFiVmxXOTdpNHVOWXFlemZaaFlsNDlqM2ltVGdzQ1loREFBQUFBQUFBbEV3T2g4Tnl0em9DaWdNdGpnQUFBQUFBQUdDTHhCRUFBQUFBQUFCc2tUZ0NBQUFBQUFDQUxSSkhBQUFBQUFBQXNFWGlDQUFBQUFBQUFMWklIQUVBQUFBQUFNQVdpU01BQUFBQUFBRFlJbkVFQUFBQUFBQUFXeVNPQUFBQUFBQUFZSXZFRVFBQUFBQUFBR3lST0FJQUFBQUFBSUF0RWtjQUFBQUFBQUN3UmVJSUFBQUFBQUFBdGtnY0FRQUFBQUFBd0JhSkl3QUFBQUFBQU5naWNRUUFBQUFBQUFCYkpJNEFBQUFBQUFCZ2k4UVJBQUFBQUFBQWJKRTRBZ0FBQUFBQWdDMFNSd0FBQUFBQUFMQkY0Z2dBQUFBQUFBQzJTQndCQUFBQUFBREFGb2tqQUFBQUFBQUEyQ0p4QkFBQUFBQUFBRnNramdBQUFBQUFBR0NMeEJFQUFBQUFBQUJza1RnQ0FBQUFBQUNBTFJKSEFBQUFBQUFBc0VYaUNBQUFBQUFBQUxaSUhBRUFBQUFBQU1BV2lTTUFBQUFBQUFEWUluRUVBQUFBQUFBQVd5U09BQUFBQUFBQVlJdkVFUUFBQUFBQUFHeVJPQUlBQUFBQUFJQXRFa2NBQUFBQUFBQ3dSZUlJQUFBQUFBQUF0a2djQVFBQUFBQUF3QmFKSXdBQUFBQUFBTmdpY1FRQUFBQUFBQUJiSkk0QUFBQUFBQUJnaThRUkFBQUFBQUFBYkpFNEFnQUFBQUFBZ0MwU1J3QUFBQUFBQUxCRjRnZ0FBQUFBQUFDMlNCd0JBQUFBQUFEQUZva2pBQUFBQUFBQTJDSnhCQUFBQUFBQUFGc2tqZ0FBQUFBQUFHQ0x4QkVBQUFBQUFBQnNrVGdDQUFBQUFBQ0FMUkpIQUFBQUFBQUFzRVhpQ0FBQUFBQUFBTFpJSEFFQUFBQUFBTUFXaVNNQUFBQUFBQURZSW5FRUFBQUFBQUFBV3lTT0FBQUFBQUFBWUl2RUVRQUFBQUFBQUd5Uk9BSUFBQUFBQUlBdEVrY0FBQUFBQUFDd1JlSUlBQUFBQUFBQXRrZ2NBUUFBQUFBQXdCYUpJd0FBQUFBQUFOZ2ljUVFBQUFBQUFBQmJKSTRBQUFBQUFBQmdpOFFSQUFBQUFBQUFiSkU0QWdBQUFBQUFnQzBTUndBQUFBQUFBTERsNytzS0ZBSXpJaUtpcTJWWlQwbTZYbElWWDFlb2pJbVh0TU13akE5aVkyTm5TM0w1dWtJbEZISHFXOFJwZHNTa2I1V2xtQ1RXZktzc3hWcHhJSjU5aTNqT1JCejZGbkdJTXNmd2RRVXVrT2x3T0dJa3RmQjFSU0JKV2hJWEY5ZGFmSGllaXpndFdZaFRZcktrdVpoamtsZ3JXUzdtV0NzT3hIUEpVbGJqbVRnc1dYd1NodzZIdzVLa3VMaTQwbjQvajFLaVZBZGFSRVJFZDh1eVp0YXBVMGZEaGcxVDNicDFGUm9hNnV0cWxTbEpTVW42OWRkZk5XSENCTzNldlZ1V1pYWGZ0R25UTEYvWHF5UWhUbjJQT1BWR1RQcGVXWWxKWXMzM3lrcXNGUWZpMmZlSVorS3dKQ2dKY1VqaUNNV3RWSTl4ZExaNXBvWU5HNmFHRFJ2eW9la0RvYUdoYXRpd29ZWU9IU3BKTWd6aktSOVhxY1FoVG4yUE9QVkdUUHBlV1lsSllzMzN5a3FzRlFmaTJmZUlaK0t3SkNBT1VSYVY2c1NSTXZ2MHFtN2R1cjZ1UjVtWDVYZHdneS9yVVVJUnB5VUVjZXBCVEpZUVpTQW1pYlVTb2d6RVduRWdua3VJTWg3UHhHRUpVY2JqRUdWTWFVOGNWWkZFcHIwRUNBc0xjeTh5T0Y5MnhHa0pRWng2RUpNbFJCbUlTV0t0aENnRHNWWWNpT2NTb296SE0zRllRcFR4T0VRWlU5b1RSd0FBQUFBQUFDZ2lKSTRBQUFBQUFBQmdpOFFSQUFBQUFBQUFiSkU0QWdBQUFBQUFnQzBTUndBQUFBQUFBTEJGNGdnQUFBQUFBQUMyU0J3QkFBQUFBQURBRm9rakFBQUFBQUFBMkNKeEJBQUFBQUFBQUZza2pnQUFBQUFBQUdDTHhCRUFBQUFBQUFCc2tUZ0NBQUFBQUFDQUxSSkhBQUFBQUFBQXNFWGlDRUNKZFBMa1NiMzc3cnUrcmdhS1FmLysvWldRa0ZEZzQrTGo0L1hTU3kvbHVaOWxXZWRUclR3bEp5ZHI5KzdkUlZJMkFBQW9QRnhYQWhmRzM5Y1ZBSkMzRlN0V2FPalFvVnE4ZUxGcTE2NTlRV1Y5K2VXWGV1T05ONVNjbkt5MWE5Y1dTdGtSRVJFRjJuL0praVdxVWFPRzE3cTllL2VxWnMyYUNnZ0lrQ1FkUDM1Y00yYk1VUGZ1M2MrclRpaFp4b3dabzhXTEYzdXRXN2x5cFNwV3JLaTFhOWNxSlNYRmE5dUtGU3NrU1UyYk5zMnh6TVRFUkMxYnRreXZ2dnBxanZza0p5ZXJlL2Z1ZXUyMTExU3JWaTFKa3N2bFVrcEtpazZmUHEzRXhFUWxKaWJxNU1tVE9uWHFsRTZjT0tIYmJydE5kZXZXOVJ4LzZ0UXBKU1FrNk9qUm8wcElTTkJqanowbVNZcU9qdGEyYmR2MDVwdHZlcDJ6WExseTh2UHp5K2M3QXdCQThlSzZFa0JCa1RnQ3lwQWpSNDRvTWpKUzdkcTFVL1BtelF1MTdIbno1cWxhdFdwNTd0ZWtTUlBiOVczYnR0WENoUXQxNVpWWGVxMVBUazdPdG05SVNNaDUxUkhuYjlldVhYcmpqVGUwZGV0V1daWWxoOE9oSVVPRzZQTExML2ZzRXgwZHJhKy8vbG9IRHg1VWNIQ3c3cnp6VHYzNzMvOVcxYXBWOWZMTEwrdmxsMS8yN0p2YlJlRVBQL3lnMGFOSGEvVG8wWktreFlzWGE4eVlNVG51bjFOWnNiR3hDZ2tKVWFOR2pUUml4QWpObVROSDMzenpqVjUrK1dWWmxxWEF3RUFGQlFYcDFLbFRhdENnZ2NxWEw2L3k1Y3ZycXF1dVV0MjZkYlZseXhaMTdkcFY1Y3FWVTJwcXF1clhyNjlMTDcxVWp6enlpRFpzMktCNTgrYkpzaXpkZmZmZFh1ZDkrZVdYMWJwMTYzeTlyd0FBbEZaY1Z3SmxCNGtqb0F6NTVaZGZsSkdSb1RadDJ1aWFhNjRwMUxMRHc4TlZzV0xGUWkxVFVyYWJja2xhdFdxVndzUERDLzFjc0hmeTVFazk5OXh6cWwrL3ZtYk1tS0cwdERSTm5EaFJ2WHYzVmt4TWpFd3pzOWR6Zkh5OEJnOGVyRnExYW1uZnZuMTY3YlhYMUw5L2Y4MmJOeS9mNS9ybW0yODBZY0lFUlVWRjZkWmJiNVVrdFdyVlNpMWJ0c3kyNzk2OWU5VytmWHV0WDc4KzF6Sjc5dXlwOWV2WDY2T1BQbExIamgzVnFGRWpoWWFHeXMvUFQzdjM3bFhidG0zMTNudnZaVHV1UVlNR1dyZHVuWktUazlXa1NSTjkrT0dIa2pJVFVzT0hEOWZvMGFPOUxwUy8vLzU3alJ3NVVuZmNjVWUrWHk4QUFLVVYxNVZBMlVIaUNDaEQwdExTSkVtQmdZRkZVbjVlVFl2YnRtMWI0REpqWTJQUHR6b29KRnUzYnRYcDA2YzFjT0JBVHhldVRwMDZLVEl5VWtlUEh2VjhJNWgxdktFcnI3eFM4Zkh4R2pkdW5BNGZQcHpudDRhV1plbnR0OS9XMTE5L3Jlam9hTTk1Sk1rd0ROdXVYKzUxZVhVTDgvUHowOFNKRXhVYUdxcUFnQUJQcy9XOG1LYXB3TUJBcjI4blQ1MDZwUmRmZkZHUmtaRmFzbVNKTm0vZXJNR0RCK3ViYjc3UnhJa1ROVzdjT0YxMjJXWDVLaDhBZ05LTTYwcWc3Q0J4QkpSQ2h3OGZWcGN1WFZTdFdqVk5uejVkd2NIQjJyRmpoNktqbzdWbHl4YWxwS1NvWHIxNkdqNTh1T3JYcnkvSis1K3Z1eHVOM1QvUDh5bmJiYzJhTmJuVzI5L2ZYd3NYTHZROHR5ekxjOUVoWlY2QU9KMU96N0lrei9OekZkVkZDcktyWGJ1MkRNUFFsaTFiUEFtZExWdTJxR3JWcXFwU3BVcU94MW1XSlg5L2Y0V0hoMnZEaGczcTJiT25wM1ZTaFFvVlBNdVM5UFBQUCt2MzMzL1hCeDk4b0xDd3NHeGw1WGJ4YUxkdDNyeDVxbGV2bnBLU2t1Unl1UlFhR3FyUTBOQjh2MlozR1ZGUlVkbk9zM2J0V2s5WHZDRkRodWlSUng2UnkrWFM1TW1UZGZ2dHR4Zm9IQUFBK0JyWGxWeFhBbmtoY1FTVU1xZFBuMWJmdm4xVnNXSkZUWnMyVGNIQndaS2tEUnMyeU9Gd3FGZXZYbkk2blJvN2RxeUdEUnVtbUpnWVNabmp4UHo0NDQ5NjdiWFhGQjBkYmRzcTRuekxkZ3NKQ1ZGR1JvWnR2ZTFhaGV6YnQ4L3IyNklPSFRwazIrZk9PKyswTFk5dmpJclBsVmRlcVVHREJ1ay8vL21QRGh3NG9FT0hEaWt1TGs2VEowKzIvYjJtcDZkcjA2Wk5tajE3dHA1NTVobUZoSVRvOE9IRHV2NzY2L1hCQng5NDlrdE9UdmEwNXFsYnQ2N3V1ZWNlejNxM29LQWdtYVpwKy90MmR6UExMUmFlZU9JSi9mMzMzNUtraFFzWDV2anQ1TG5KcDhXTEY2dDkrL1pxM2JxMXZ2amlDMDJhTk1sekFSc2NIS3hEaHc3cDQ0OC8xdWJObTNYZmZmZXBYNzkrdVNiUkFBQW9pYml1ek1SMUpaQTdFa2RBS2VKME9qVnc0RUM1WEM1Tm56N2RxMlhHMDA4LzdiVnZ4NDRkOWVxcnIrcm8wYU9xV3JXcWF0ZXVyVXN1dVVTU2RObGxsMldiNmVKQ3lzN3F0dHR1czYyN2V3YXRyQzYvL0hLdFdyWEtkditFaEFUOS9QUFBhdHk0c2UxMkZLL216WnZyKysrLzE0SUZDNVNXbHFhbVRadXFYTGx5WHZ2ODlkZGZldnp4eDVXV2xpYkRNTlNoUXdmMTdObFRVdVlBbXVmT2VKSjFuSUYyN2RyWm5qY3FLa3IvL3ZlL2M2MWJUcTJScGsyYnBxVkxsM3J0ODlWWFgzbnRjK0RBQWZYbzBTUGIrcXBWcThvMFRmbjcrM3RtZVB2KysrOTE5OTEzcTBlUEh2cjU1NTkxMzMzM3ljL1BUL1hyMXlkcEJBQW9kYml1QkpCZkpJNkFVaVF5TWxMeDhmRjYvLzMzcy8yempJK1AxNElGQzdSdDJ6WlBxeEJKMmFZNUw0Nnl2L2ppQzFXcVZNbnozRzRnUWlsekRCbjNZSVFKQ1FtYU0yZU9ldlhxcFpDUUVPM1lzVU52dmZXV1dyUm80WFZNV2xwYXZzZW9RZUZ3dVZ4Ni92bm5KV1ZPZVN0SkgzMzBrVHAzN3F6Ky9mdXJVNmRPa3FScTFhcnA0NDgvVm5KeXNyWnUzYXJvNkdpZE9uVktrWkdST256NHNGYXNXT0dWNUprL2Y3N3ExS21qaUlnSUxWbXlSRjk5OVpWT25EaWh3WU1IZTUzZmJ2RHJ5Wk1uNi92dnY1ZHBtaG81Y3FRYU5tem9xZXZXclZ0MXl5MjNlSFdGY3p0M3JLVXpaODdZcm5mYnRXdVhkdTNhSlNtejY5b1hYM3loTm0zYWFQTGt5ZnJ3d3c5MSt2UnBUWjQ4V1pNblQvWWNVNzE2ZFUvQ0NnQ0Frb3JyU3E0cmdmektmbFdOUXZHZi8veEgrL2J0eTdiKzZOR2pldUdGRi9KZFRtSmlvdDU5OTkzQ3JCcEtzY3N2djF3SkNRbjY5ZGRmdmRZbkpTWHBYLy82bHpadjNxd25ubmhDVTZkTzFjaVJJMzFXZGxCUWtFSkNRanlQdktTa3BHamd3SUhhdUhHajB0UFRjOXp2MDA4L1ZlZk9uYjM2cjZQb2JkbXlSYnQyN2RLQUFRTjB5U1dYNkpKTExsRy9mdjNVdVhOblRaMDZWVWxKU1pJeXh4cTQ4c29yZGYzMTE2dERodzU2N3JubnRIVHBVaDAvZmx6RGh3OVhiR3lzNStIdjc1OXRMS09tVFp0cTJiSmwyY1lmOFBQejh6eGNMcGZHangrdkRSczJhT2JNbWVyUm80Zm16cDByUHo4Ly9mNzc3K3JSbzRjR0R4NnNvMGVQeWpDTUMzN3QwZEhSbnJFYm9xT2pWYlZxVmQxeHh4MWFzMmFOUHZ2c015MWF0RWpyMXEzelBCNTg4RUhkZlBQTkYzeGU1RzN2M3IxeXVWeGU2MDZjT0NITHNuSjhucGVVbEpSOHpRSTRkKzVjN2QrLzMvTjg2dFNwK3YzMzMvTjlucXgyN2RxbFBuMzZlRzZZWEM2WEJnMGFaSHNOZ1lzWDhReGY0THFTNjBvZ3YwZ2NGWUZkdTNacC92ejV0Z094SmlVbGFlWEtsZmt1NjlTcFU1b3hZMFpoVmcrbDJIUFBQYWRISG5sRVE0WU04ZXFMdlduVEpoMDllbFNEQmczU1BmZmNveXV1dUVJSER4NzBXZGtwS1NtZThXdXlqbGRqSnpVMVZRTUhEbFJhV3BxaW82TlZ2bno1YlB1a3BhVjVXblYwN05pUmI0YUttZnQzR0JRVTVMVytldlhxU2s5UFYycHFxdTF4aG1IWXpvam1kRHFWbnA2ZTdUUHl5aXV2VkwxNjlUUjM3bHpiOG43OTlWZDE2OVpObjMvK3VhWk9uYW9hTldxb1JZc1dPblBtakhyMzdxMmVQWHVxVWFOR1dySmtTYUhNYlBiRER6OG9MaTVPanovK3VLVE1zUllpSXlQMTMvLytWeE1tVE5EUW9VT1ZrcEtpd01CQUJRWUc2c3N2djlRUFAveWdQbjM2WFBDNWtiZTJiZHZxMUtsVFh1dWFOR21paElRRXIrY25UNTdNZDVsSlNVbGVBNkxiK2U2Nzd6UjM3bHpQV0IyU1ZLTkdEWDMzM1hlMit5Y21KcXB4NDhhMkQ2ZlRxVHAxNmlnNU9Wa3Z2dmlpTE12U3JGbXpGQjhmbjYzYkJ5NXV4RE44Z2V0S3JpdUIvS0tyV2hINCtPT1AxYng1YzFXcFVrVXVsOHVyMmFWNytkd1B2WnlhWExybE5JYkhCeDk4b091dnYvNENhMXh5Tkd6WThJcE5temJ4dFZRdVhuenhSU1VrSkdqQWdBR2FNV09HYnJ6eFJzLzRLb3NXTFZMNzl1MjFjK2RPZmY3NTV6NHIrOUZISDgzM09ZY01HYUswdERTOTg4NDd0ck5wclYrL1hxKzk5cG9TRXhNMVk4YU1QS2RtTFdwbE1VWWJObXlveXBVcmE4eVlNZXJkdTdkcTE2NnRuVHQzS2pvNldvMGFOVkxseXBYMTAwOC82ZWVmZjlhZGQ5NnA0T0JnYmQyNlZXKy8vYlllZXVpaGJCZHRwMDZka21FWTJSSkhsbVhwMldlZlZkKytmWFhublhmcWhodHVrQ1R0Mzc5ZmMrZk8xWmRmZnFudTNidHIrL2J0bnZHVkRNUFErUEhqMWJWclY3VnMyVkxQUFBPTS9QMzlzNVY3UHZidjM2KytmZnVxUW9VS25uVnhjWEY2NDQwM05IWHFWSjArZlZyUFAvKzhwa3lab3AwN2QrcjExMS9YNU1tVFZiMTY5Zk02My9rcWl6RjVycXlEcmk5WXNNQXJ0aFlzV0tDZ29DRGRkTk5OT25Ub2tFYU1HT0YxYkd4c3JIcjE2dVhWNHVQaGh4K1dsRGsyMTVvMWF6emZjQjg3ZGt6anhvMVRjbkt5T25iczZGV09aVm1hUDMrKzE3cjc3cnRQSTBhTTBPclZxeVZKRHp6d2dONTU1eDFkZGRWVm5zOHlQejgvUlVaRzZxdXZ2cEpoR0RwdzRJREdqQmxqMjlYUzE0aTE0a0U4RncvaU9SUFhsYjY5cm16WHJwM2ZybDI3cW0vZHV2V0FUeXNDNUlIRVVTRTdjdVNJdnZubUczMzg4Y2RLU0VoUWJHeXNoZzBibG0yL2N4TkY2OWF0c3kzdjc3Ly9WcHMyYlhMY2ZqRmt5QjBPUngzTHN0cEthbU1ZeG0yU0xyeC95VVhNTkUxTm1EQkJQWHYyVk4rK2ZmWDIyMi9ydXV1dVU5KytmZlhCQng5b3laSWx1dnZ1dTlXOWUzZTkrdXFyeFY3Mm1ERmoxTFJwMDN4UGE5cTdkMjlkZGRWVlh2czduVTZkT0hGQzFhdFhWLy8rL2RXMmJWdjE2dFdyd05PcEY1YXlIcU1oSVNGNjk5MTNOV1hLRkwzODhzdEtUVTNWWlpkZHBrY2ZmVlRkdTNlWGxEbVk5THAxNi9UZWUrL0o2WFNxWnMyYTZ0U3BVN1lCTUtYTUxydGhZV0ZlTnhJSERoelFxRkdqMUtsVEozWHMyRkg5Ky9mWDlPblRkYzAxMTJqWXNHRUtEdy9YKysrL3IydXZ2Vlp2dmZXV0pPblFvVU5hdW5TcFRwOCtyWmt6WjJySWtDRnEwNmFOMnJWcnA4YU5HK3Z5eXkvWDl1M2JOWEhpUkVuU2pCa3oxTEZqUjExMzNYWFpXays1dVpQOWdZR0JhdFdxbFlLQ2dyeSs0WGM0SFBya2swODhMWnE2ZE9taTd0MjdLeVFrUkZPbVROSHR0OTllT0c5NkhzcHlUQjQrZkZoSGpoeVJKUDN5eXk4S0N3dlQzcjE3UGR2Mzc5L3Y5ZnY5ODg4L0ZSZ1lxTnExYSt2QkJ4L1VndzgrcVBUMGRQWHAwMGZYWEhPTkpIbGE5aDQ3ZGt6Tm1qWFRzbVhMSkhsL2FlUCtGdnY0OGVOYXYzNjlWMHU2aUlnSXJWdTNMcy9Qdll5TWpHei90eDkrK0dIRng4ZExrcWRydW51dzlnMGJOdVQvalNraVpUbldpZ1B4WEx5STUreTRyaXgrRVJFUkFTNlhxN0ZwbW0xMzc5NzltTCsvLzJKSlBYMVNHU0NmU3ZXSHBjUGhzS1NTTlgzaStQSGpsWmlZcUxGangycmd3SUc2OGNZYjFhMWJOOC8yL0V3Zm5kWEJnd2ZWc21YTEV2VWFjK0srSUltTGk4c3pyaG8yYkhpOWFacVBuLzNuZlZQV2JmazV2alFwaVhGYTJOeURHNTg3YTVhVU9UWDc1czJiVmI1OGVSMDllbFQ5K3ZYVGloVXJ2QVk1ZExsYzJyTm5qMzcrK1dmOTlOTlBXcmR1bllLRGc5V2lSUXQxNk5BaDJ3d2JGMXBYS2U4NHU1aGoxQmN4ZWZEZ1FSMC9mbHhCUVVHYU4yK2UvdmpqRDgyZVBkdnpHV2VhcHBvMWE2WkJnd2FwVXFWS0dqNTh1TmFzV2FNWk0yYW9idDI2bm00VWYvMzFseDU5OUZGZGQ5MTErdlhYWDlXd1lVTjE2dFJKalJzM1ZrWkdoaFl0V3FRUFAveFFSNDRjMGZ6NTh6Vng0a1FGQlFXcFo4K2VXclJva1ZhdlhxM0RodzhyTURCUS92NytzaXhMWjg2Y1VXaG9xRkpUVTVXZW5pNC9Qejh0VzdiTU0xdk1pUk1uMUtSSkU4Lzc1WEs1dEdYTEZzWEV4T2liYjc1UjA2Wk4xYjkvZjgvK0JYVXh4MlJSeEZwTVRJeGlZbUswWmNzVzNYampqZkx6ODlQczJiTWxaYjZYaXhZdDBvb1ZLOVMwYVZPMWFkUEdkdWFka1NOSDZ1VEprM3I5OWRmMTRJTVBldFpibHFYang0K3JjdVhLa2pJSFY2MWN1Ykt1dlBKS21hWXB5N0lVR3h1cks2NjR3cXU4ZmZ2MlpWc25TWjk5OXBsTTAvVE00cE9ZbUtpUWtCQ1pwcW5FeEVTRmhZVnAwcVJKbmxtRGN2c3NMUXdYYzZ3VkIrS1plQzRKdUs0c25kZVZkZXJVS1ZlaFFvV21sbVcxdFN5cmxXRVlsYk5zZmpzdUxxNUFpU04zSEpUR0dFYnBSSXVqUXZUYmI3OXB5WklsK3VTVFQ3Um56eDd0M0xsVFk4YU15ZmZ4aHc4ZlZ2UG16VzIzMlRXakxHWC9NSXlJaUlpRzdtOTVKRjEzdnQxSFVMcjQrZmxwd29RSk9ubnlwRXpUVkljT0hUei8zSk9Ta3RTbFN4ZjkrZWVmOHZQejAzWFhYYWRiYnJsRlU2Wk15WEZXckNKRWpCYWhYMzc1eFRNeFFOV3FWVFYrL0hoSjBzNmRPMVdsU2hXTkhqM2FxN1hPdUhIajlPbW5uNnBCZ3daZWNlRHY3Nitycjc1YVRabzAwZXV2dis0MUc1cWZuNS9hdFd1bmR1M2E2Y2lSSTdyMDBrdjE2cXV2ZXVKdDZOQ2hHanAwcUp4T3A1S1RrK1Z5dVpTUmtlSHB5cFoxVEthc0Y2QlovZkRERHhvNWNxUUNBZ0xVckZrenpaOC92eWpIN2lBbWJiUnExVXF0V3JWU1JFU0UzbmpqRGErYjZKOSsra2tEQmd6UXNXUEh0SHIxYXR0V0U5SFIwZnJ0dDk4MGE5WXNtYWFwYjcvOTFyUE4zVUxEdlM0aUlrSXhNVEVLQ1FuUmpCa3oxS2xUSjkxMzMzMWFzR0JCdGhZYW4zenlTWTdmaUs5ZXZWb3VsMHUzM25xcnZ2NzZhNFdHaGlvaUlrTGZmdnR0dnI5RkwyTEVtbzhRejBXQ2VMNklsYUxyU2tWRVJJUllsdldRWlZsdERjTm9ZVmxXZVVtRk1ua0hVTnhJSEJXaWZmdjJLVFUxVlIwNmRGQnFhcW9tVFpxa3NMQXcyNlJQMW5VVEowNVUwNlpOUGMrekpvVHNXaHk1MTVVQ3BzUGh1TTJ5ck1kTjAyeGpXZFpWdnE0UWlrWnVTVXpETVBUWlo1L1piZ3NORGRXTEw3Nm95cFVycTJiTm1yNFlBNEVZTFNidUZqc3VsOHZyOTN6Ly9mZnJ0dHR1eXpZT2daK2ZYN1l4TnlTcFdyVnFXckJnUVo3bnUvVFNTeVhKTmdIa0hzdzZ2OHFYTCsrWm1TZ2lJa0l6WnN6UXRkZGVtKy9qQzRpWUxJRFRwMC9yaXkrK1VPZk9uZVYwT2pWMDZGQVpocUVQUC94UUkwZU9WSjgrZlJRVkZlV1pudG5wZEdybXpKbXFYcjI2dW5idEtpbHpYTUxldlh0cjM3NTluakZoenAydVdaSjY5ZXJsV1c3WHJsMjI3UjA2ZE1pMnp0MUNROHJzMWlObDcyTGV2bjE3L2ZISEg1N25yVnExa2lUVnFWTkhIMy84Y2Y3ZmpJSWoxa29ZNHZtQ0VNOFhrVko4WGFuYmI3Kzl2TlBwZk1Rd2pMYVdaVDBzS1lSRUVTNEdwVHFLUzJwVHpTVkxsbWpkdW5VYU4yNmNwTXdMZ2R3RUJ3ZkwzOS9mMCtJb3Y0bWprdmE2M2Nrd3k3SWFuMjBTM0VaU3pmTW9hcVpoR0tabFdhWmxXYVpoR0tZazA3SXN3NzNzM3E3TW1RSGQyejM3NW5lZFhUbksvTHNvMEhseWVoaUc4YmRsV2JXa2toZW5aWlU3VGczRG1IYStNV29ZeHF4ejQ5TW1WdnlVZHh6NjVTT2UvSElvMzh6eWQrS1hqNWgwbC9PY1pWa3pKV0t5cENpa21KenJqZ083bis1NDAvL2kwdlpubHBqTTdXZTJkVG1VK2F5azJWTGh4OXFwVTZkMDMzMzNxVnk1Y3JycHBwczBjdVJJRFJreVJKVXFWVkpVVkpRQ0F3T1ZrWkdoVjE5OVZULzk5Sk5HakJpaHUrNjZTNVpsYWNlT0hRb0tDdklNTE93ZTZGZjZYd3NOZDMyWEwxK3VwazJiWm11TlVaQXhZVTZkT3FXV0xWdktzaXdsSlNWNWtxVFZxbFhUUng5OTVIWGpYVnhkZXk0azFpekxtbkgyODhiSTh2bVYwN0xYLzlUOExKODkxc2h0V1pteGFyZy9FN011bjg4NXoxbTIzVmFVbjUzRTgva3BqSGhXNW1kVVR2OXJQZi9Ic3o0L0o3NXQ5N0ZiVnhobDh6Kzg1TW5TR0tDTHBMYVNzbWRxOHhZcmFXa0JqeGtwMFZVTnhZY1dSNFZzMjdadGV2ZmRkL1hCQng4b1BUMWRpWW1KMmZxaTV5V3ZGa29sbldFWWxzdmxza3pUdE02emFmQ3pXYnVPWkNuWHMyeFhybDAyUDY5MWVkVXZ2K2V4Ty9Uc0F5WFVoY1NvWlZuZHBQekhVbTV4bU45dm9lekt0L3M3eWEwSVNTN0xzcmpBS0tFdU1DWTduLzBwdTU4RmpiTzhmdVlSdjVZazYyeGlxWUN2SkcrclZxM1NxRkdqSkVsVHAwN1Y4ZVBIOWNRVFQ2aFJvMFphc1dLRkdqVnE1TFYvaXhZdE5HellNTFZ0MjFhUFB2cW9JaU1qOWVtbm55bytQbDYxYXRXUzArbFVtelp0Sk1tMmhjYTBhZE8wZEtuMzlmeEREejJVclY2UFBQSkl0blYzM0hHSHhvd1pvOVdyVjJ2Tm1qVmFzR0NCcGs2ZGVrR3Z2ekJjU0t3Wmh0RXJ5N0x5V2o2UDh2TlZadGE2RjNFM3BDTDk3Q1NlTDl3RlhuTjJ6Zm9rUDJXY2IzeGZZTmxXWmhIOER5K3BNdlBYNS8xaEZISDJVZUtMZlpzQUFCWmZTVVJCVkZDSjUzaytvTUJJSEJXaUV5ZE9xRy9mdmdvUEQxZVhMbDIwZi85K1BmUE1NMnJac3FWYXQyNmQ0M0dMRnk5VzdkcTFaUmlHQWdNRFBUT28vZkxMTCtyWHI1OFNFaEpVcjE0OXZmMzIyd29QRC9mTXRGWlN4Y1hGclpHMFJ0TEFpSWlJdHl6THVzRXdqQnNzeTZxYzE3Rm5kYkVzeTJVWWhzc3dESmZMNVhJWmhtRmxXWGE1WEM2WGFacFp0N3RNMDNSbFpHUzRUTk8wWGVmK21YVTVQVDNkNWVmbjUxazJUZFB5OC9OenBhV2x1YkwrOVBmM2Q2V21wcm9DQWdKY2dZR0Jyak5uenJqS2xTdm5Ta3hNZEFVRkJibkN3OE5kUjQ4ZWRWV3RXdFcxYXRVcWx5U1grOFc0VzhhaFpObTBhVk4vbldlTVdwYjE5RG54NlRvM1prM1R6TWdyTmwwdVYwWmVNWnFSa1pGeGJpdzZuVTZYdjcrL1p6a2dJTURsZERvekNoQ1Q3eFRWKzRyemx6VW1YUzdYOWFacDNsaUFtSHpTTUl5TXMzR1k0WTdCckhGbTkvUGNkZTU0Yy85TVQwLzNlaDRZR0pqaGREcGRRVUZCR1dmT25IR0Zob1ptcEtTa1pJU0hoN3RPbno2ZGNmWFZWN3NXTEZpUThmL3QzWDFZMWZYOXgvRVhONktpSU1IVm5XdWxxU3R6SzBWTnpkdHBXMTFhMUl6WlVMR1ZsMHU3Sk9kQTFqSlhwbTJYSm5hMlVneC9ZNUhPYkduT3RWbGdHbmtUUVI2NHRnbUdOME51RkJNRlVVQzVPOS9mSDhRWlJ3N0szZUVjT00vSGRYbGR4Ky81Zmcvdmd5Ky8zOC81bk0vMzg2bXZLemc0ZUdONy81NzgvUHkwZnYxNmhZZUhhK0RBZ1NvdExkV2FOV3QwLy8zM1crZk91dG92ZnZFTDllelpVLzcrL2lvdUx0WTMzM3lqcjcvK1dvTUhENWFQajQvMWczVDlDSTJyUDFnM05IdjJiQzFhdE1oNkMwUk5UWTFXckZpaDVjdVhYN1B1RHo3NFFJY09IYkpPTEN6VnJYNTF6ejMzdFBSWDBHWnRPZjk1ZUhqTXMzTmRidXF4NWRzdmsxcjB1T0c1c0thbXhyRDN1THE2MnFpL2Z0Yy85dkx5c2xSV1Zob056NVdlbnA1Ry9UWGN5OHZMNk5hdG0rWHk1Y3NXTHk4dm8vNmM2ZVhsWmZUcTFjdFNWRlJrNmRPbmo4WFB6OCs0K3J3cE9lYmNTWjdicm8zWDh6bmZYc05ycjc2VzEyKzcxblg3NnI4M2NXMXZkQjJ2cWFtcGJkaTJyS3FxcXZYeDhiSDA2TkhEY3VuU0pVdXZYcjBzRnk5ZXJPVWEzbm1ZemVZRVNRbkRoZzJiSU9sNUR3K1B3WklHU1dyT0V0aXRHWEVrU1lkYWNRelFLblFjdFNNL1B6K0ZoSVNvWDc5KzZ0Ky92MjYvL1hZRkJnWXFQejlma3BTV2x0Ym9tUHFWSjZTNk9UbnFPNDJTazVPMWJOa3lqUnMzVGtsSlNRb0tDdExDaFF0bE1wbDA2NjIzV3ZkemNSYXoyVnovemFUSGlCRWpobG9zbGlkVU40eno3cVlPU2s5UGY2Y2ppdXZxcXFxcWxKU1VwQWtUSnNqZjM5L211ZFRVVlBuNysydnc0TUVkVWt0aVlxTDY5Kyt2NzMzdmV4M3k4MXFnVlJuTnlNaDR0ME9xNjRLU2s1UGw3ZTJ0Y2VQR05YcnUwMDgvbGErdnJ4NTQ0SUYyKzNtYk5tM1NZNDg5MXVqL3dQVHAwL1htbTIvcU85OXB6WjBORHRYYVREcDA4cERtNm9oYko2NGVnWHZISFhlb1Q1OCsxeHlaKzlGSEgxbEgvLzdvUnovU3h4OS9yQysvL05MdTNDNU5lZTIxMTVTVWxDU3A3Z3VmaHNyS3lwU2NuR3ozdU04Ly8xeHBhV2xLVDA5WFpXV2x2dmppQzBsU1dGaVlhbXRyRzlYZGNBN0RpSWdJL2Z6blAyOTJqUzNVcXF5WnplYi9jMVJCN29nOHQ1dlduanMzT2FxZ3JvWjJaZk5rWkdUc2s3UlBzazZPL1pEcWN2aW9KUDhtRGp1VW5wNytTc2RVQ0xRT0hVZnR5TXZMUzRzWEw3Yit2Ymk0V0ptWm1kYVRhOFA3eDV0U1dWbXBkZXZXYWV2V3JZcUlpTkNVS1ZPVWxKU2ttSmdZUlVkSEt6dzhYS3RXcmRLUUlVTWM5ajRjeERoMDZGQ0dwQXhKTDMyN05Pb1RSdDJLRi9jNXViWXU2Y01QUDlUZi8vNzNSc1BOUzBwS0ZCa1pxYmk0OXYvQ0tqazVXUU1HRExCWlpjcGlzV2pObWpXS2lvcHl5UXQ4QTJTMEExZ3NGa1ZIUjh0a010bDBuQmNWRldubHlwVUtEdzl2ZGNmUnlaTW45Y1FUVDloMFhwaE1KbzBmUDc1Ukl6YzNOMWZWMWRXdGV4TWRoMHkyMFA3OSsrWHI2MnV6N2VvUHNtRmhZWm8zYjU2cXE2czFkdXhZbTl0NG1wcE0yR1F5YWVuU3BWcTZkS2wxVzJabXBsNTY2U1VOSGp4WWlZbUpHalZxbElZTkc2WW5uM3pTWmtMV3lzcEt2Znp5eTRxTWpOVEtsU3NiMWR3d3I0NmVFK1lheUpvTElzK3RScDRkZ0habHk1bk41Z3BKT3lUdEdEaHdZUGVBZ0lBcDMzWm9QaVlweUxuVkFTMUR4MUU3S2lnbzBJRURCNVNWbGFYRGh3K3JzTEJRUC9uSlQreXVER1RQd1lNSHRYcjFhdFhVMUNnMk5sYkRody9YNmRPbkpkV3RBclIyN1ZwdDJMQkJjK2ZPVldob3FPYk9uZHZra3RHdUxpTWpJMHRTbHFRVnc0Y1BIMkFZeGhORzNWS1Y5MS92V0hkWFVWR2g4UEJ3UGZQTU0zYm5JSkNrczJmUEtpNHVUbDVlWHZyaEQzOW9uYXh5OE9EQnV1bW1tK1RwNmFubm5udk9aaExMc1dQSDZwVlhYbEZ1Ym02TDVvdm8xNitmOVhGcWFxcGVmLzExeGNmSFc1ZEpUMHRMMDVVclYyeUdzemZISjU5OG9vMGJOMnJUcGsyTkdzNGRnWXc2eHVUSmt4VWVIcTVQUHZuRTJuRmtzVmkwYk5reURSOCszTG95VUwzWnMyZnJ5SkVqalY3SEVTTmJZbU5qZGZQTk43dnNyY0Jrc24zMDd0MWIzYnQzbDhWaTBlYk5tN1Y4K1hMZGR0dHRDZ2dJMEtWTGwvVFFRdzlaYisweERFUFYxZFdxcXFxeUhuL216Qmx0M0xoUmUvZnUxYUpGaXpSMTZsUWxKaWJxOTcvL3ZXSmlZdlN6bi8xTWMrZk8xZVRKazlXdFd6ZjUrUGdvSkNSRUlTRWhkajlvdXlLeTFubVE1K3NqejlmbTZIWmxXM1NsZHVYeDQ4Y3JKZTJTdEd2U3BFblBscGFXVGxUZFNLVHBiWmtYRHVnb2RCeTFvNXljSE8zYnQwOGpSNDVVYUdpbzdyNzdidm40K0ZodlZXdHEySEZ0YmEyZWUrNDVtYzFtelpneFF3c1dMTEI3UXFzL0tVK2NPRkdyVjYvV0k0ODhvdmZlZTArMzMzNjdROStYbzVuTjVoT1NWa3RhUFd6WXNEdWNYWStyVzc5K3ZRWU9ITmpreGIyaW9rSlJVVkVLRHcvWGpUZmVxSjA3ZDJyOSt2WHExcTJiOXU3ZHExZGVlVVhidG0zVGloVXJOSEhpUklXR2h0b2NQMnZXTEYyK2ZMblo5VFQ4QUw5a3lSS2RPWE5HRVJFUmlvK1BWKy9ldmJWOSszWlZWRlEwbXVDejNySmx5K3pPQWZid3d3OHJPVGxaYjczMWxxS2pvNXRkanlPUTBiYXBId2wwdFowN2R6YmFObUxFQ090anM5bXNQLzd4anpZamcvNzk3My9ydGRkZWt5Ujk4ODAzTnNlZVAzL2V1dDNiMjF0QlFjMy9NbS96NXMxS1NFaFFURXhNczQ5eEpuZk9aR2xwcWM2ZE95ZEo4dmEyYmNhTUh6Lyttc2NlUG54WVVWRlJldVNSUi9UNDQ0OXIyN1p0aW9tSlVXNXVycTVjdVdMZDcvNzc3NWRoR05ZUkc4T0hEOWYwNmRQMTZhZWZLaVVsUmRPbVRkTzJiZHNVRkJSay9SRHU1ZVdsNk9ob2ZmbmxsNHFKaWRIcTFhczFmdng0elp3NVV3c1dMTEF1WDE3L1lhZWlvcUo5ZmlFTzVzNVo2d2prdVdPUjU4WWMzYTVzaTY3YXJreE9UcTZSdEVmU25wLys5S2NSMmRuWnR6cTFJS0NyQ3c0T05vS0RndzFYVjFCUVlFeVlNTUdvckt4czlHZkNoQWxHUVVHQmtaNmViaFFVRkRRNjl0U3BVMDIreDZ5c0xFZVgzaUwxL3g3T3pvV3JhYytjbmoxNzFoZzllclNSbjUvZjVENEpDUW5Ha2lWTGpOcmFXcU8ydHRiNDFhOStaV1JuWnh1R1lSajUrZmxHY25LeVlSaUdjZno0Y1dQaHdvVkdiVzF0dTlSV3I3eTgzQWdMQ3pNT0hUcGs1T1RrR0NOR2pEQysvdnBybzdTMDFQanNzOCtzMlQ5OStyUXhjdVJJSXpNenM4blhLaWdvTUVhUEhtMmNPWE9tM2VvanB4MS83cXl1cmpieTh2S012THc4NCtqUm8wWndjTENSa3BKaTNaYVhsMmVrcEtRWXdjSEJOdHNNd3pET25UdG5rNUdkTzNjYWMrYk1zZm0zdFBjbkpDVEV1azlPVGs2am1ocHUzN2h4b3pGbXpCaGovLzc5anYxRk5LRXJaOUlSV1V0TVREU0NnNE9OZWZQbVdiZVZsSlFZd2NIQlJubDV1ZDNmNzZsVHB3ekRNSXpTMGxKano1NDlkbCszdXJyYUtDOHZOOHJLeW94TGx5NFpGeTllTkVwTFM0MExGeTRZbHk5Zk5wWXZYMjdFeGNVMU9oOVZWbFkyZW8rMXRiWEc3dDI3amVqb2FLTzB0TlF3RE1Pd1dDekd1KysrYTkzbndJRURSa2xKaWMxeHMyYk5Nb3FLaWxydzIyaVpycHkxamtDZXliTXJvRjFKdXhKd2hrNDlMcTcrUDJsSFRNYUo2NnNmVVpXZW50NnBjOVhlMmpPbkNRa0pTa3RMMDdwMTY1cmN4Mkt4YU4rK2ZZcU1qR3oyNjdiM0hBUVdpMFdlbnA2S2pJeVVoNGVIMXF4Wm8yUEhqbW5tekpuNjZxdXZKRWx4Y1hINi9QUFA5WmUvL09XYXJ4VVJFYUZodzRZMXVvV3B0Y2lwYzgrZEZSVVZHajkrdkxadjMyNXptNk85K1lra2FkZXVYVnEzYnAwKytPQUQrZnI2S2lZbVJ0WFYxWHJoaFJjYXZiYTkxN0EzMHROa011bVh2L3lsdG16Wm9pMWJ0bWovL3YxYXUzYXRoZzRkMm41dnRBVzZjaVlka1RXTHhhS3FxaXIxNk5IRFp0dXhZOGMwYU5BZ20vbFlKQ2s3TzF0MzNubW56UzBVN3Fvclo2MGprR2ZYNHE1NXBsMUp1eEp3Qm01VkF6cVIxTlRVNnc1ZDkvVDAxS1JKa3hvMUtFNmZQcTFISDMxVUtTa3A4dkh4c1c2LzFzb3RyVlZXVmlZL1B6LzE2OWZQT2lsbmNYR3hwTHFPZzU0OWV5b2xKVVZ6NXN5NTdtczk4TUFEU2s1T2JyY0xQRHFYcVZPbmF0ZXVYVEtaVEhyeHhSZVZucDZ1OFBCd1NYV041c3JLeXV0T3BoMFhGNmZiYnJ2Tit2ZjZ1ZUVXTDE0c1B6OC9iZHEweVJWWFYwTVRQRDA5YlQ1azEyKzc2NjY3N083ZjFIYkFGWkJuT0pPajI1WEZ4Y1c2ZVBGaXEycHIrT1VTN1VyQStlZzRBanFSRXlkTzZPbW5uNzd1ZnVmUG45ZVBmL3hqdTgrTkdUT212Y3RxWk1tU0pRb09EbFpFUklSMTIzLy8rMTlaTEJhbHA2ZHIzTGh4K3ZPZi85eXNTYmdIRFJxaytQaDRSNVlMQjZ1ZmUwaVNkZDZOQ3hjdTJHeS9jT0ZDbzMzckozMWR1blNwWnN5WW9YdnZ2VmZIamgyelpqZy9QMThiTm16UTl1M2IxYXRYcnlaL2ZsQlFrSFZTellaR2pScWxGMTU0UWQyN2QyL2JHd1FBb0JOeWRMc3lQajVlNzczM1hxdHF1M29PVGRxVmdIUFJjUVIwSWlVbEpjMWFTUzg3TzF0MzNYV1h0bXpaWXQzVzFEZERDeGN1YlBSdFoxdjg1ei8va2Rsc3RybTRTM1hmYXQxeHh4M2F0V3VYeG8wYkowbHF6aW9TQVFFQktpMHRiYmY2MFBIc05UYm56cDE3M1gxLzg1dmZLRFEwVkxmZWVxdm16NSt2NWN1WGE5U29VZXJUcDQ4a0tTUWtSRnUzYmxWY1hKd1dMMTdjNHJxZWV1b3BPbzBBQUc3TDBlM0txS2dvUlVWRnRhbEcycFdBYTZEakNPaUNqaDQ5cW52dXVhZForNzcxMWx2dCtyTmpZMk0xWmNvVWZmLzczN2R1S3l3c1ZHcHFxdDUrKzIzTm56OWZlWGw1elY0TjBEQ01aalVFNExyMjc5OXZmWnlUazZNNWMrWm85KzdkTmgyV2VYbDVtalZybHMyK0RUdDFIbi84Y2IzNTVwdnk4L096YnZQMDlGUkVSSVFpSXlQMTFGTlB0Ym5PcXFvcVhiNTgyZG94QlFBQWFGY0NvT01JNkZSdXVPRUdsWlNVWEhlL2MrZk9hY2VPSGRxeFkwZWo1K3dOS2ZidzhGQmFXbHFqU1RoYktqVTFWWWNPSGRLMmJkdHN0cTlkdTFZVEprelF2ZmZlcTZsVHAycmx5cFhhc0dGRHMzN2UrZlBuVzdTc09seVByNit2OWZIeDQ4ZlZ0MjlmQlFZRzJ1eFQzNG5VY04rR0VoSVNkT09OTjJyUG5qMzYyOS8rWmwxcWQrellzZnJUbi82a3dNREFaczJqOEs5Ly9VdjkrL2UzKzF4T1RvN0N3OE9WbEpTa2dJQ0FacjAzQUFBNks5cVZBSnFyYmYrYkFYU29BUU1HS0RzNys3cjdSVVZGeVd3MnkydzJLeWtwU1VPSER0Vjk5OTBuU1VwSlNiRStaemFidFhYclZ2WHUzYnZORi9mYTJsckZ4TVRvMFVjZnRmblc1NTEzM2xGYVdwcjFWcUtGQ3hmcTVNbVRpb21KYWRiclptZG5hOENBQVcycURhN0JZckhvL2ZmZjErVEprMXQwWEdabXBoSVNFdlRiMy81V1lXRmhXclZxbFk0Y09XSjlmc2lRSWRmOXVaOTk5cG1lZWVZWlBmdnNzMDBPVVM4cUtwS1hseGNqamdBQWJvRjJKWURtWXNRUjBJbU1HVE5HQnc0YzBPelpzNis3YjJWbHBYYnMyS0czMzM1YkR6NzRvT2JNbVdNZHBYSGh3Z1ZkdVhKRjN0N2VPbmp3b0c2NjZTWkpyVjloYmMrZVBjck56VlZoWWFIKzhJYy9TS3I3c0w1Ky9YcHQzcnhaYjd6eGhtNjU1UlpKZGZlV3IxNjlXZ3NXTEZCNWVibGVmUEZGbTN2anIzYnc0RUZObkRpeFZYWEJ0YXhkdTFhRmhZWE5XdldrWGxGUmthS2lvaFFhR3FxUkkwZHF5SkFoMnIxN3Q1WXVYYXEvL3ZXdjh2YiszMlhzNmtreDgvTHlKRW56NXMyVGw1ZVhubnp5U2NYRXhPaUdHMjVROSs3ZGxadWJhMTIxeFdLeDZJc3Z2dENnUVlNWXdnNEFjQXVPYmxlMnhlSERoMmxYQWk2RWppT2dFNWsyYlpwaVkyTjE4dVJKbTJWS0c4ckt5dExISDMrc1hidDJxVStmUG5yMTFWYzFmdng0blQ1OTJycFBVbEtTVnExYUpVbnk5L2ZYcjMvOWEwblM5dTNiVzFXWHY3Ky83cnZ2UG4zMDBVY0tDQWpRaVJNbnRHTEZDcDA4ZVZJbWswbWpSNCsyMlgvbzBLRXltVXlLaW9yU2tTTkh0SG56Wm5YcjFxM1I2NTQ0Y1VLWm1abldXdEU1MWRUVTZPV1hYOWJldlh2MXhodHZOSHVJZUVWRmhaNTk5bGw5OTd2ZnRYNno2T3ZycTlkZmYxMUJRVUh5OXZiVzJiTm5WVlJVcEo0OWV5b3hNZEZta3MrYW1ob0ZCZ2JxNmFlZlZtaG9xRTFEY3ZyMDZZcU1qTFRwYk9yVnE1ZGVmZlhWZG5yWEFBQzROa2UzSzl1Q2RpWGdXdWc0QWpxUndNQkFoWVdGeVdReXlXUXkyZDNueElrVHlzL1AxMHN2dmFTSkV5ZmFIU284WThZTWhZYUdTcExOODAwMUdwcXJmbDZZM3IxNzYrYWJiOWJ2ZnZjNzllM2IxKzYrbzBhTjBqdnZ2S05UcDA3WnZiaExrc2xrMHN5Wk01dTE0Z2RjbDdlM3QvcjI3YXU0dURqOTRBYy9zTHVQcjYrdkprMmExR2piMUtsVE5YUG1USnVSUlExdlRUdDI3SmdXTFZva3d6RGs3Kzl2czdyYW5YZmVxWC84NHg5MlYwNkxpb3JTODg4L3I4cktTa2wxOHpINCt2cTJlV2c5QUFDZGhhUGJsVzFGdXhKd0haMTZQSDV3Y0xBaFNXYXoyZG1sUVArN3pTazlQYjFUNTZxOXRYZE9xNnFxTkgvK2ZNMllNVU1QUC94d3M0KzdjdVdLRGh3NG9NbVRKM2VLRDhmLy9PYy85ZUdISHlvMk52YWFRNDViaXB4eTduUTFYVG1UWk0yMWRPV3NkUVR5N0ZyY05jKzBLMXVIZGlYUU5vdzRBam9aSHg4ZnhjZkh0L2k0SGoxNjZNRUhIM1JBUlk0eGJkbzBUWnMyemRsbEFBQUFkRm0wS3dFMGgrdDNEd01BQUFBQUFNQXA2RGdDQUFBQUFBQ0FYWFFjQVFBQUFBQUF3QzQ2amdBQUFBQUFBR0FYSFVjQUFBQUFBQUN3aTQ0akFBQUFBQUFBMkVYSEVRQUFBQUFBQU95aTR3Z0FBQUFBQUFCMjBYRUVBQUFBQUFBQXUrZzRBZ0FBQUFBQWdGMTBIQUVBQUFBQUFNQXVPbzRBQUFBQUFBQmdWMmZ2T0RvblNlWGw1YzZ1dysyVmxaWFZQenpuekRwY0ZEbDFFZVRVaWt5NkNEZklKRmx6RVc2UXRZNUFubDJFbStlWkhMb0lOODhoM0V4bjd6aktrcVNqUjQ4NnV3NjMxK0RmSU5PWmRiZ29jdW9peUtrVm1YUVJicEJKc3VZaTNDQnJIWUU4dXdnM3p6TTVkQkZ1bmtPNEdTOW5GOUFXZmZ2MjlaWVVrcFdWcFFFREJzalB6MDgrUGo3T0xzdXRsSldWNmZEaHcxcTFhcFdLaTR0bEdNYktNMmZPWkRpN0xsZENUcDJQbk5vaWs4N25McGtrYTg3bkxsbnJDT1RaK2Nnek9YUUY1QkR1eU1QWkJiU1JaM0J3OEU1Smp6aTdFRWlTUGtwUFQzOU1rdUhzUWx3TU9YVXQ1SlJNdXBxdW5FbXk1bHE2Y3RZNkFubDJMZTZhWjNMb1d0dzFoM0F6blhyRWtTU2pzTER3L1Z0dXVTWGZ3OE9qajZUZWtueWRYWlNiT1NmcEs4TXdWbVprWkx3Z1RwcjJrRlBuSTZlMnlLVHp1VXNteVpyenVVdldPZ0o1ZGo3eVRBNWRBVGtF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nd1UDhIaHpMeHJaOEZBMThBQUFBQVNVVk9SSzVDWUlJPSIsCiAgICJUaGVtZSIgOiAiIiwKICAgIlR5cGUiIDogImZsb3ciLAogICAiVmVyc2lvbiIgOiAiIgp9Cg=="/>
    </extobj>
  </extobjs>
</s:customData>
</file>

<file path=customXml/itemProps1.xml><?xml version="1.0" encoding="utf-8"?>
<ds:datastoreItem xmlns:ds="http://schemas.openxmlformats.org/officeDocument/2006/customXml" ds:itemID="{0984B560-FA79-4DF9-9FE9-3EBD6B049EC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4915</Words>
  <Application>Microsoft Office PowerPoint</Application>
  <PresentationFormat>自定义</PresentationFormat>
  <Paragraphs>776</Paragraphs>
  <Slides>62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64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</cp:lastModifiedBy>
  <cp:revision>204</cp:revision>
  <dcterms:created xsi:type="dcterms:W3CDTF">2017-02-21T03:51:00Z</dcterms:created>
  <dcterms:modified xsi:type="dcterms:W3CDTF">2022-12-01T03:20:59Z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B25341D7DD064E579F4772598E0E70B0</vt:lpwstr>
  </property>
</Properties>
</file>