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51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0667" y="1924000"/>
            <a:ext cx="5976518" cy="21531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postgresql性能优化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0127" y="5195764"/>
            <a:ext cx="8024774" cy="36471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endParaRPr lang="en-US" sz="2025" dirty="0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0406" y="5697617"/>
            <a:ext cx="7317638" cy="36471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endParaRPr lang="en-US" sz="2025" dirty="0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12500" r="12500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选择多核处理器</a:t>
            </a: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选择具有多个处理器的服务器可以提供更快的计算能力，从而改善数据库的执行效率。多核处理器可以同时处理多个任务，减少了数据库的响应时间。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优化处理器性能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通过调整处理器的参数和线程设置，可以优化其性能。例如，您可以考虑使用多线程技术、处理器缓存优化等技术来提高处理器的性能。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利用处理器特性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一些现代处理器还支持一些特殊功能，如Intel的Turbo Boost和AMD的Turbo Core等，这些功能可以根据处理器的资源情况自动提升频率，也可以在一定程度上提高数据库的性能。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使用多核处理器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查询优化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使用EXPLAIN分析查询的执行计划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通过运行EXPLAIN命令并查看查询的执行计划，您可以了解查询的执行方式以及可能存在的问题。这可以帮助您优化JOIN操作和子查询，使查询更加高效。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避免过度 JOIN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在设计中避免不必要的JOIN操作，例如仅为了连接表而进行JOIN操作。通过优化表设计，使JOIN操作更加必要且高效。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使用临时表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在某些情况下，可以使用临时表来优化JOIN操作。临时表可以在查询结束后删除，因此可以减少数据库的负担。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优化JOIN操作和子查询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3852" y="4838783"/>
            <a:ext cx="10266726" cy="1333500"/>
            <a:chOff x="1103852" y="4838783"/>
            <a:chExt cx="10266726" cy="1333500"/>
          </a:xfrm>
        </p:grpSpPr>
        <p:sp>
          <p:nvSpPr>
            <p:cNvPr id="3" name="AutoShape 3"/>
            <p:cNvSpPr/>
            <p:nvPr/>
          </p:nvSpPr>
          <p:spPr>
            <a:xfrm>
              <a:off x="2377205" y="4838783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  <p:sp>
          <p:nvSpPr>
            <p:cNvPr id="4" name="Freeform 4"/>
            <p:cNvSpPr/>
            <p:nvPr/>
          </p:nvSpPr>
          <p:spPr>
            <a:xfrm rot="10800000">
              <a:off x="1103852" y="4838783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5" name="Freeform 5"/>
            <p:cNvSpPr/>
            <p:nvPr/>
          </p:nvSpPr>
          <p:spPr>
            <a:xfrm rot="10800000">
              <a:off x="9159730" y="4838783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</p:grpSp>
      <p:grpSp>
        <p:nvGrpSpPr>
          <p:cNvPr id="6" name="Group 6"/>
          <p:cNvGrpSpPr/>
          <p:nvPr/>
        </p:nvGrpSpPr>
        <p:grpSpPr>
          <a:xfrm>
            <a:off x="1031730" y="3081147"/>
            <a:ext cx="10266726" cy="1333500"/>
            <a:chOff x="1031730" y="3081147"/>
            <a:chExt cx="10266726" cy="1333500"/>
          </a:xfrm>
        </p:grpSpPr>
        <p:sp>
          <p:nvSpPr>
            <p:cNvPr id="7" name="AutoShape 7"/>
            <p:cNvSpPr/>
            <p:nvPr/>
          </p:nvSpPr>
          <p:spPr>
            <a:xfrm>
              <a:off x="2305083" y="3081147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  <p:sp>
          <p:nvSpPr>
            <p:cNvPr id="8" name="Freeform 8"/>
            <p:cNvSpPr/>
            <p:nvPr/>
          </p:nvSpPr>
          <p:spPr>
            <a:xfrm rot="10800000">
              <a:off x="1031730" y="3081147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  <p:sp>
          <p:nvSpPr>
            <p:cNvPr id="9" name="Freeform 9"/>
            <p:cNvSpPr/>
            <p:nvPr/>
          </p:nvSpPr>
          <p:spPr>
            <a:xfrm rot="10800000">
              <a:off x="9087608" y="3081147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id="10" name="Group 10"/>
          <p:cNvGrpSpPr/>
          <p:nvPr/>
        </p:nvGrpSpPr>
        <p:grpSpPr>
          <a:xfrm>
            <a:off x="1103852" y="1348302"/>
            <a:ext cx="10266726" cy="1333500"/>
            <a:chOff x="1103852" y="1348302"/>
            <a:chExt cx="10266726" cy="1333500"/>
          </a:xfrm>
        </p:grpSpPr>
        <p:sp>
          <p:nvSpPr>
            <p:cNvPr id="11" name="AutoShape 11"/>
            <p:cNvSpPr/>
            <p:nvPr/>
          </p:nvSpPr>
          <p:spPr>
            <a:xfrm>
              <a:off x="2377205" y="1348302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  <p:sp>
          <p:nvSpPr>
            <p:cNvPr id="12" name="Freeform 12"/>
            <p:cNvSpPr/>
            <p:nvPr/>
          </p:nvSpPr>
          <p:spPr>
            <a:xfrm rot="10800000">
              <a:off x="1103852" y="1348302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Freeform 13"/>
            <p:cNvSpPr/>
            <p:nvPr/>
          </p:nvSpPr>
          <p:spPr>
            <a:xfrm rot="10800000">
              <a:off x="9159730" y="1348302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</p:sp>
      </p:grpSp>
      <p:grpSp>
        <p:nvGrpSpPr>
          <p:cNvPr id="14" name="Group 14"/>
          <p:cNvGrpSpPr/>
          <p:nvPr/>
        </p:nvGrpSpPr>
        <p:grpSpPr>
          <a:xfrm>
            <a:off x="9997333" y="3400044"/>
            <a:ext cx="685705" cy="695706"/>
            <a:chOff x="9997333" y="3400044"/>
            <a:chExt cx="685705" cy="695706"/>
          </a:xfrm>
        </p:grpSpPr>
        <p:sp>
          <p:nvSpPr>
            <p:cNvPr id="15" name="Freeform 15"/>
            <p:cNvSpPr/>
            <p:nvPr/>
          </p:nvSpPr>
          <p:spPr>
            <a:xfrm>
              <a:off x="10034290" y="3847243"/>
              <a:ext cx="87725" cy="163068"/>
            </a:xfrm>
            <a:custGeom>
              <a:avLst/>
              <a:gdLst/>
              <a:ahLst/>
              <a:cxnLst/>
              <a:rect l="l" t="t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  <p:sp>
          <p:nvSpPr>
            <p:cNvPr id="16" name="Freeform 16"/>
            <p:cNvSpPr/>
            <p:nvPr/>
          </p:nvSpPr>
          <p:spPr>
            <a:xfrm>
              <a:off x="10177260" y="3757422"/>
              <a:ext cx="87725" cy="252984"/>
            </a:xfrm>
            <a:custGeom>
              <a:avLst/>
              <a:gdLst/>
              <a:ahLst/>
              <a:cxnLst/>
              <a:rect l="l" t="t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  <p:sp>
          <p:nvSpPr>
            <p:cNvPr id="17" name="Freeform 17"/>
            <p:cNvSpPr/>
            <p:nvPr/>
          </p:nvSpPr>
          <p:spPr>
            <a:xfrm>
              <a:off x="10320231" y="3757422"/>
              <a:ext cx="87725" cy="252984"/>
            </a:xfrm>
            <a:custGeom>
              <a:avLst/>
              <a:gdLst/>
              <a:ahLst/>
              <a:cxnLst/>
              <a:rect l="l" t="t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  <p:sp>
          <p:nvSpPr>
            <p:cNvPr id="18" name="Freeform 18"/>
            <p:cNvSpPr/>
            <p:nvPr/>
          </p:nvSpPr>
          <p:spPr>
            <a:xfrm>
              <a:off x="10459962" y="3670840"/>
              <a:ext cx="94202" cy="342805"/>
            </a:xfrm>
            <a:custGeom>
              <a:avLst/>
              <a:gdLst/>
              <a:ahLst/>
              <a:cxnLst/>
              <a:rect l="l" t="t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  <p:sp>
          <p:nvSpPr>
            <p:cNvPr id="19" name="Freeform 19"/>
            <p:cNvSpPr/>
            <p:nvPr/>
          </p:nvSpPr>
          <p:spPr>
            <a:xfrm>
              <a:off x="10011525" y="3517678"/>
              <a:ext cx="536162" cy="342805"/>
            </a:xfrm>
            <a:custGeom>
              <a:avLst/>
              <a:gdLst/>
              <a:ahLst/>
              <a:cxnLst/>
              <a:rect l="l" t="t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  <p:sp>
          <p:nvSpPr>
            <p:cNvPr id="20" name="Freeform 20"/>
            <p:cNvSpPr/>
            <p:nvPr/>
          </p:nvSpPr>
          <p:spPr>
            <a:xfrm>
              <a:off x="9997333" y="3400044"/>
              <a:ext cx="685705" cy="695706"/>
            </a:xfrm>
            <a:custGeom>
              <a:avLst/>
              <a:gdLst/>
              <a:ahLst/>
              <a:cxnLst/>
              <a:rect l="l" t="t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sp>
        <p:nvSpPr>
          <p:cNvPr id="21" name="Freeform 21"/>
          <p:cNvSpPr/>
          <p:nvPr/>
        </p:nvSpPr>
        <p:spPr>
          <a:xfrm>
            <a:off x="1935480" y="1646434"/>
            <a:ext cx="719895" cy="555403"/>
          </a:xfrm>
          <a:custGeom>
            <a:avLst/>
            <a:gdLst/>
            <a:ahLst/>
            <a:cxnLst/>
            <a:rect l="l" t="t" r="r" b="b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22" name="Freeform 22"/>
          <p:cNvSpPr/>
          <p:nvPr/>
        </p:nvSpPr>
        <p:spPr>
          <a:xfrm>
            <a:off x="1975414" y="5261363"/>
            <a:ext cx="613870" cy="613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使用复合索引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314700" y="5303594"/>
            <a:ext cx="7382690" cy="863070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27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定期优化复合索引以保持其性能。可以使用ANALYZE命令来更新统计信息，让查询优化器做出更好的决策。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314700" y="4838783"/>
            <a:ext cx="738269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优化复合索引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56760" y="1771107"/>
            <a:ext cx="7382690" cy="863070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27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复合索引可以优化多个字段的查询条件，但并非所有情况下都适用。在使用复合索引时，需要考虑字段的顺序、唯一性和其他索引的使用情况。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456760" y="1395927"/>
            <a:ext cx="7293402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确定复合索引的适用性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04918" y="3545958"/>
            <a:ext cx="7382690" cy="863070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27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通过运行CREATE INDEX命令创建复合索引。在创建复合索引时，需要考虑索引的唯一性、覆盖率和其他索引的使用情况。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04918" y="3081147"/>
            <a:ext cx="738269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创建复合索引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索引优化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400" y="2610745"/>
            <a:ext cx="1568482" cy="1639538"/>
            <a:chOff x="6477400" y="2610745"/>
            <a:chExt cx="1568482" cy="1639538"/>
          </a:xfrm>
        </p:grpSpPr>
        <p:sp>
          <p:nvSpPr>
            <p:cNvPr id="3" name="Freeform 3"/>
            <p:cNvSpPr/>
            <p:nvPr/>
          </p:nvSpPr>
          <p:spPr>
            <a:xfrm rot="15417784">
              <a:off x="6477400" y="2610745"/>
              <a:ext cx="1568482" cy="1639538"/>
            </a:xfrm>
            <a:custGeom>
              <a:avLst/>
              <a:gdLst/>
              <a:ahLst/>
              <a:cxnLst/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/>
          </p:spPr>
        </p:sp>
        <p:sp>
          <p:nvSpPr>
            <p:cNvPr id="4" name="AutoShape 4"/>
            <p:cNvSpPr/>
            <p:nvPr/>
          </p:nvSpPr>
          <p:spPr>
            <a:xfrm rot="20817784">
              <a:off x="7071664" y="3240538"/>
              <a:ext cx="380048" cy="380048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</p:sp>
      </p:grpSp>
      <p:grpSp>
        <p:nvGrpSpPr>
          <p:cNvPr id="5" name="Group 5"/>
          <p:cNvGrpSpPr/>
          <p:nvPr/>
        </p:nvGrpSpPr>
        <p:grpSpPr>
          <a:xfrm>
            <a:off x="8078838" y="2037055"/>
            <a:ext cx="3224117" cy="3370231"/>
            <a:chOff x="8078838" y="2037055"/>
            <a:chExt cx="3224117" cy="3370231"/>
          </a:xfrm>
        </p:grpSpPr>
        <p:sp>
          <p:nvSpPr>
            <p:cNvPr id="6" name="Freeform 6"/>
            <p:cNvSpPr/>
            <p:nvPr/>
          </p:nvSpPr>
          <p:spPr>
            <a:xfrm rot="16200000">
              <a:off x="8078838" y="2037055"/>
              <a:ext cx="3224117" cy="3370231"/>
            </a:xfrm>
            <a:custGeom>
              <a:avLst/>
              <a:gdLst/>
              <a:ahLst/>
              <a:cxnLst/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 rot="20817784">
              <a:off x="9350711" y="3363792"/>
              <a:ext cx="680371" cy="68037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id="8" name="Group 8"/>
          <p:cNvGrpSpPr/>
          <p:nvPr/>
        </p:nvGrpSpPr>
        <p:grpSpPr>
          <a:xfrm>
            <a:off x="7259021" y="4383062"/>
            <a:ext cx="977456" cy="1021747"/>
            <a:chOff x="7259021" y="4383062"/>
            <a:chExt cx="977456" cy="1021747"/>
          </a:xfrm>
        </p:grpSpPr>
        <p:sp>
          <p:nvSpPr>
            <p:cNvPr id="9" name="Freeform 9"/>
            <p:cNvSpPr/>
            <p:nvPr/>
          </p:nvSpPr>
          <p:spPr>
            <a:xfrm rot="16200000">
              <a:off x="7259021" y="4383062"/>
              <a:ext cx="977456" cy="1021747"/>
            </a:xfrm>
            <a:custGeom>
              <a:avLst/>
              <a:gdLst/>
              <a:ahLst/>
              <a:cxnLst/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7629353" y="4775492"/>
              <a:ext cx="236887" cy="236887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  <a:ln/>
          </p:spPr>
        </p:sp>
      </p:grpSp>
      <p:sp>
        <p:nvSpPr>
          <p:cNvPr id="11" name="AutoShape 11"/>
          <p:cNvSpPr/>
          <p:nvPr/>
        </p:nvSpPr>
        <p:spPr>
          <a:xfrm>
            <a:off x="870036" y="2413316"/>
            <a:ext cx="584258" cy="584258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AutoShape 12"/>
          <p:cNvSpPr/>
          <p:nvPr/>
        </p:nvSpPr>
        <p:spPr>
          <a:xfrm>
            <a:off x="965342" y="2512808"/>
            <a:ext cx="395855" cy="36893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641736" y="2429872"/>
            <a:ext cx="4120112" cy="786566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如果某个字段在许多查询中都被使用，则有必要为该字段建立索引，以提高查询效率。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1736" y="2158409"/>
            <a:ext cx="3781425" cy="47625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检查是否需要索引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70036" y="3552810"/>
            <a:ext cx="584258" cy="584258"/>
          </a:xfrm>
          <a:prstGeom prst="ellipse">
            <a:avLst/>
          </a:prstGeom>
          <a:noFill/>
          <a:ln w="1905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16" name="AutoShape 16"/>
          <p:cNvSpPr/>
          <p:nvPr/>
        </p:nvSpPr>
        <p:spPr>
          <a:xfrm>
            <a:off x="946292" y="3654420"/>
            <a:ext cx="453011" cy="36893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641736" y="3615528"/>
            <a:ext cx="4114800" cy="799744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PostgreSQL支持多种索引类型，选择合适类型可优化查询性能。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1736" y="3344066"/>
            <a:ext cx="3781425" cy="47625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选择合适的索引类型</a:t>
            </a:r>
          </a:p>
        </p:txBody>
      </p:sp>
      <p:sp>
        <p:nvSpPr>
          <p:cNvPr id="19" name="AutoShape 19"/>
          <p:cNvSpPr/>
          <p:nvPr/>
        </p:nvSpPr>
        <p:spPr>
          <a:xfrm>
            <a:off x="865802" y="4701631"/>
            <a:ext cx="584258" cy="584258"/>
          </a:xfrm>
          <a:prstGeom prst="ellipse">
            <a:avLst/>
          </a:prstGeom>
          <a:noFill/>
          <a:ln w="1905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20" name="AutoShape 20"/>
          <p:cNvSpPr/>
          <p:nvPr/>
        </p:nvSpPr>
        <p:spPr>
          <a:xfrm>
            <a:off x="932957" y="4801125"/>
            <a:ext cx="453011" cy="36893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641736" y="4814363"/>
            <a:ext cx="4114800" cy="786566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为唯一字段建立唯一索引，为范围查询字段建立范围索引，可灵活使用部分索引。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1736" y="4542900"/>
            <a:ext cx="3781425" cy="47625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考虑索引的唯一性、范围和部分索引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为常用查询字段建立索引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8333" y="1708880"/>
            <a:ext cx="11358867" cy="3282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2092904" y="1388874"/>
            <a:ext cx="721600" cy="721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2196514" y="1498972"/>
            <a:ext cx="501404" cy="5014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5689839" y="1388874"/>
            <a:ext cx="721600" cy="721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5793448" y="1498972"/>
            <a:ext cx="501404" cy="5014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9354312" y="1388874"/>
            <a:ext cx="721600" cy="721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9457921" y="1498972"/>
            <a:ext cx="501404" cy="5014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1036403" y="2280546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定期分析统计信息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6403" y="3270610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PostgreSQL的查询优化器依赖准确的统计信息来制定查询计划。不准确或不足的统计信息可能导致查询效率低下。因此，定期分析统计信息是必要的。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71580" y="2280546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使用ANALYZE命令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71580" y="3270610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ANALYZE是PostgreSQL中的命令，用于收集数据分布情况并据此调整优化器对查询的评估。定期使用此命令有助于优化查询效率。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08589" y="2280546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合理使用ANALYZE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8589" y="3270610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虽然ANALYZE能更新统计信息，但有其局限性。它只收集当前数据分布，不涉及历史数据；且收集速度慢，可能影响并发性能。因此，使用ANALYZE时需考虑其对数据库运行的影响。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使用ANALYZE更新统计信息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配置优化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432974"/>
            <a:ext cx="2222323" cy="35356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提高并发处理能力：通过使用更大的连接池，可以同时处理更多的数据库连接，从而提高了PostgreSQL数据库的并发处理能力。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50373" y="2432974"/>
            <a:ext cx="2222323" cy="35356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减少连接建立时间：通过使用pgBouncer这样的连接池工具，可以减少连接建立的时间，因为这些工具通常会优化数据库连接的建立过程，使之更快、更可靠。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3168" y="2432974"/>
            <a:ext cx="2222323" cy="35356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资源共享：通过连接池，多个连接可以共享同一个数据库资源，避免了每个连接都建立自己的资源，从而减少了资源的使用。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1376" y="2432974"/>
            <a:ext cx="2222323" cy="35356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稳定性增强：pgBouncer还提供了连接失败重试、池大小控制等功能，这些功能可以增强数据库的稳定性和可靠性。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95840" y="2432974"/>
            <a:ext cx="2222323" cy="35356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缺点：使用连接池可能会增加一些额外的开销，比如池的创建和销毁、连接的切换等。此外，如果池的大小设置不合理，可能会影响数据库的性能。因此，在选择连接池时需要根据具体情况进行评估。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578634" y="1691037"/>
            <a:ext cx="1885696" cy="639403"/>
          </a:xfrm>
          <a:prstGeom prst="homePlate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831040" y="1645074"/>
            <a:ext cx="1112660" cy="73132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AutoShape 9"/>
          <p:cNvSpPr/>
          <p:nvPr/>
        </p:nvSpPr>
        <p:spPr>
          <a:xfrm>
            <a:off x="2918687" y="1691037"/>
            <a:ext cx="1885696" cy="639403"/>
          </a:xfrm>
          <a:prstGeom prst="homePlat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0" name="TextBox 10"/>
          <p:cNvSpPr txBox="1"/>
          <p:nvPr/>
        </p:nvSpPr>
        <p:spPr>
          <a:xfrm>
            <a:off x="3171093" y="1645074"/>
            <a:ext cx="1112660" cy="73132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51482" y="1691037"/>
            <a:ext cx="1885696" cy="639403"/>
          </a:xfrm>
          <a:prstGeom prst="homePlate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5503888" y="1645074"/>
            <a:ext cx="1112660" cy="73132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489690" y="1691037"/>
            <a:ext cx="1885696" cy="639403"/>
          </a:xfrm>
          <a:prstGeom prst="homePlat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7742096" y="1645074"/>
            <a:ext cx="1112660" cy="73132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15" name="AutoShape 15"/>
          <p:cNvSpPr/>
          <p:nvPr/>
        </p:nvSpPr>
        <p:spPr>
          <a:xfrm>
            <a:off x="9764154" y="1691037"/>
            <a:ext cx="1885696" cy="639403"/>
          </a:xfrm>
          <a:prstGeom prst="homePlate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6" name="TextBox 16"/>
          <p:cNvSpPr txBox="1"/>
          <p:nvPr/>
        </p:nvSpPr>
        <p:spPr>
          <a:xfrm>
            <a:off x="10016560" y="1645074"/>
            <a:ext cx="1112660" cy="73132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使用更大的连接池，如pgBouncer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9391" y="175494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914135" y="188968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4" name="Connector 4"/>
          <p:cNvCxnSpPr/>
          <p:nvPr/>
        </p:nvCxnSpPr>
        <p:spPr>
          <a:xfrm>
            <a:off x="1098456" y="2393075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779391" y="3803200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914135" y="3937944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7" name="Connector 7"/>
          <p:cNvCxnSpPr/>
          <p:nvPr/>
        </p:nvCxnSpPr>
        <p:spPr>
          <a:xfrm>
            <a:off x="1098456" y="444133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AutoShape 8"/>
          <p:cNvSpPr/>
          <p:nvPr/>
        </p:nvSpPr>
        <p:spPr>
          <a:xfrm>
            <a:off x="6360328" y="175494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9" name="AutoShape 9"/>
          <p:cNvSpPr/>
          <p:nvPr/>
        </p:nvSpPr>
        <p:spPr>
          <a:xfrm>
            <a:off x="6495073" y="188968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0" name="Connector 10"/>
          <p:cNvCxnSpPr/>
          <p:nvPr/>
        </p:nvCxnSpPr>
        <p:spPr>
          <a:xfrm>
            <a:off x="6679393" y="2393075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AutoShape 11"/>
          <p:cNvSpPr/>
          <p:nvPr/>
        </p:nvSpPr>
        <p:spPr>
          <a:xfrm>
            <a:off x="6360328" y="3803200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6495073" y="3937944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3" name="Connector 13"/>
          <p:cNvCxnSpPr/>
          <p:nvPr/>
        </p:nvCxnSpPr>
        <p:spPr>
          <a:xfrm>
            <a:off x="6679393" y="444133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1574907" y="1645216"/>
            <a:ext cx="4524375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shared_buffers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4907" y="2202253"/>
            <a:ext cx="3905250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决定PostgreSQL分配给内存的总量中，用于缓存数据的比例。增加shared_buffers的值可以提供更快的查询性能，但也会导致更多的内存消耗。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4907" y="3693472"/>
            <a:ext cx="478155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maintenance_work_mem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4907" y="4250509"/>
            <a:ext cx="3905250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维护操作（如VACUUM、ANALYZE等）时每个操作分配的缓冲区大小。增加maintenance_work_mem可以减少维护操作对数据库性能的影响。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37966" y="3693472"/>
            <a:ext cx="4752975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temp_buffers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37966" y="4250509"/>
            <a:ext cx="3905250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在执行临时表操作时，PostgreSQL会分配的缓冲区数量。增加temp_buffers可以减少临时表操作的性能影响，但也会导致更多的内存消耗。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15079" y="1645216"/>
            <a:ext cx="4676775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work_mem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5079" y="2202253"/>
            <a:ext cx="3905250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在进行大表操作时，每个操作分配的缓冲区大小。增加work_mem可以减少大表操作的性能影响，但也会导致更多的内存消耗。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调整postgresql.conf参数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0760" y="0"/>
            <a:ext cx="2809137" cy="3421221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lt1">
                  <a:alpha val="75000"/>
                </a:schemeClr>
              </a:gs>
            </a:gsLst>
            <a:lin ang="16200000"/>
          </a:gradFill>
          <a:ln/>
        </p:spPr>
      </p:sp>
      <p:sp>
        <p:nvSpPr>
          <p:cNvPr id="3" name="AutoShape 3"/>
          <p:cNvSpPr/>
          <p:nvPr/>
        </p:nvSpPr>
        <p:spPr>
          <a:xfrm>
            <a:off x="1140760" y="1983274"/>
            <a:ext cx="2809137" cy="280913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  <a:lumMod val="60000"/>
                  <a:lumOff val="40000"/>
                </a:schemeClr>
              </a:gs>
            </a:gsLst>
            <a:lin ang="0"/>
          </a:gradFill>
          <a:ln/>
        </p:spPr>
      </p:sp>
      <p:sp>
        <p:nvSpPr>
          <p:cNvPr id="4" name="TextBox 4"/>
          <p:cNvSpPr txBox="1"/>
          <p:nvPr/>
        </p:nvSpPr>
        <p:spPr>
          <a:xfrm>
            <a:off x="1884456" y="2656540"/>
            <a:ext cx="2004496" cy="61493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  <a:spcBef>
                <a:spcPct val="0"/>
              </a:spcBef>
            </a:pPr>
            <a:r>
              <a:rPr lang="en-US" sz="1350">
                <a:solidFill>
                  <a:srgbClr val="FFFFFF">
                    <a:alpha val="4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0760" y="2818600"/>
            <a:ext cx="2748192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1">
            <a:normAutofit/>
          </a:bodyPr>
          <a:lstStyle/>
          <a:p>
            <a:pPr algn="ctr">
              <a:lnSpc>
                <a:spcPct val="174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4782" y="1304925"/>
            <a:ext cx="5981700" cy="42481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引言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硬件优化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查询优化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索引优化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配置优化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表和索引设计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并发控制</a:t>
            </a:r>
          </a:p>
        </p:txBody>
      </p:sp>
      <p:cxnSp>
        <p:nvCxnSpPr>
          <p:cNvPr id="7" name="Connector 7"/>
          <p:cNvCxnSpPr/>
          <p:nvPr/>
        </p:nvCxnSpPr>
        <p:spPr>
          <a:xfrm>
            <a:off x="3198500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cxnSp>
        <p:nvCxnSpPr>
          <p:cNvPr id="8" name="Connector 8"/>
          <p:cNvCxnSpPr/>
          <p:nvPr/>
        </p:nvCxnSpPr>
        <p:spPr>
          <a:xfrm>
            <a:off x="1823497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9" name="AutoShape 9"/>
          <p:cNvSpPr/>
          <p:nvPr/>
        </p:nvSpPr>
        <p:spPr>
          <a:xfrm>
            <a:off x="611546" y="2481967"/>
            <a:ext cx="259567" cy="1408741"/>
          </a:xfrm>
          <a:prstGeom prst="rect">
            <a:avLst/>
          </a:pr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lt1">
                  <a:alpha val="51000"/>
                </a:schemeClr>
              </a:gs>
            </a:gsLst>
            <a:lin ang="5400000"/>
          </a:gradFill>
          <a:ln/>
        </p:spPr>
      </p:sp>
      <p:sp>
        <p:nvSpPr>
          <p:cNvPr id="10" name="AutoShape 10"/>
          <p:cNvSpPr/>
          <p:nvPr/>
        </p:nvSpPr>
        <p:spPr>
          <a:xfrm>
            <a:off x="611546" y="2352184"/>
            <a:ext cx="259567" cy="259567"/>
          </a:xfrm>
          <a:prstGeom prst="ellipse">
            <a:avLst/>
          </a:prstGeom>
          <a:solidFill>
            <a:schemeClr val="accent2">
              <a:lumMod val="40000"/>
              <a:lumOff val="60000"/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-1022221" y="486945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  <a:ln/>
        </p:spPr>
      </p:sp>
      <p:sp>
        <p:nvSpPr>
          <p:cNvPr id="12" name="AutoShape 12"/>
          <p:cNvSpPr/>
          <p:nvPr/>
        </p:nvSpPr>
        <p:spPr>
          <a:xfrm>
            <a:off x="4298477" y="0"/>
            <a:ext cx="668835" cy="1915360"/>
          </a:xfrm>
          <a:prstGeom prst="rect">
            <a:avLst/>
          </a:prstGeom>
          <a:gradFill>
            <a:gsLst>
              <a:gs pos="0">
                <a:schemeClr val="accent2">
                  <a:alpha val="62000"/>
                </a:schemeClr>
              </a:gs>
              <a:gs pos="100000">
                <a:schemeClr val="lt1">
                  <a:alpha val="62000"/>
                </a:schemeClr>
              </a:gs>
            </a:gsLst>
            <a:lin ang="16200000"/>
          </a:gradFill>
          <a:ln/>
        </p:spPr>
      </p:sp>
      <p:sp>
        <p:nvSpPr>
          <p:cNvPr id="13" name="AutoShape 13"/>
          <p:cNvSpPr/>
          <p:nvPr/>
        </p:nvSpPr>
        <p:spPr>
          <a:xfrm>
            <a:off x="4298477" y="1580942"/>
            <a:ext cx="668835" cy="66883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10066688" y="5912672"/>
            <a:ext cx="531248" cy="531248"/>
          </a:xfrm>
          <a:prstGeom prst="ellipse">
            <a:avLst/>
          </a:prstGeom>
          <a:gradFill>
            <a:gsLst>
              <a:gs pos="0">
                <a:schemeClr val="accent2">
                  <a:alpha val="59000"/>
                </a:schemeClr>
              </a:gs>
              <a:gs pos="100000">
                <a:schemeClr val="accent2">
                  <a:alpha val="59000"/>
                  <a:lumMod val="40000"/>
                  <a:lumOff val="60000"/>
                </a:schemeClr>
              </a:gs>
            </a:gsLst>
            <a:lin ang="0"/>
          </a:gradFill>
          <a:ln/>
        </p:spPr>
      </p:sp>
      <p:sp>
        <p:nvSpPr>
          <p:cNvPr id="15" name="AutoShape 15"/>
          <p:cNvSpPr/>
          <p:nvPr/>
        </p:nvSpPr>
        <p:spPr>
          <a:xfrm>
            <a:off x="10779576" y="-508283"/>
            <a:ext cx="2423643" cy="2423643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  <a:ln/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1257" y="1632404"/>
            <a:ext cx="1151096" cy="1151477"/>
            <a:chOff x="2131257" y="1632404"/>
            <a:chExt cx="1151096" cy="1151477"/>
          </a:xfrm>
        </p:grpSpPr>
        <p:sp>
          <p:nvSpPr>
            <p:cNvPr id="3" name="Freeform 3"/>
            <p:cNvSpPr/>
            <p:nvPr/>
          </p:nvSpPr>
          <p:spPr>
            <a:xfrm>
              <a:off x="2131257" y="1632404"/>
              <a:ext cx="1151096" cy="1151477"/>
            </a:xfrm>
            <a:custGeom>
              <a:avLst/>
              <a:gdLst/>
              <a:ahLst/>
              <a:cxnLst/>
              <a:rect l="l" t="t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7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8" y="926"/>
                  </a:lnTo>
                  <a:lnTo>
                    <a:pt x="1448" y="962"/>
                  </a:lnTo>
                  <a:lnTo>
                    <a:pt x="1436" y="997"/>
                  </a:lnTo>
                  <a:lnTo>
                    <a:pt x="1423" y="1029"/>
                  </a:lnTo>
                  <a:lnTo>
                    <a:pt x="1408" y="1063"/>
                  </a:lnTo>
                  <a:lnTo>
                    <a:pt x="1392" y="1094"/>
                  </a:lnTo>
                  <a:lnTo>
                    <a:pt x="1374" y="1126"/>
                  </a:lnTo>
                  <a:lnTo>
                    <a:pt x="1355" y="1155"/>
                  </a:lnTo>
                  <a:lnTo>
                    <a:pt x="1334" y="1185"/>
                  </a:lnTo>
                  <a:lnTo>
                    <a:pt x="1312" y="1213"/>
                  </a:lnTo>
                  <a:lnTo>
                    <a:pt x="1289" y="1240"/>
                  </a:lnTo>
                  <a:lnTo>
                    <a:pt x="1265" y="1265"/>
                  </a:lnTo>
                  <a:lnTo>
                    <a:pt x="1239" y="1290"/>
                  </a:lnTo>
                  <a:lnTo>
                    <a:pt x="1211" y="1313"/>
                  </a:lnTo>
                  <a:lnTo>
                    <a:pt x="1184" y="1335"/>
                  </a:lnTo>
                  <a:lnTo>
                    <a:pt x="1155" y="1356"/>
                  </a:lnTo>
                  <a:lnTo>
                    <a:pt x="1125" y="1375"/>
                  </a:lnTo>
                  <a:lnTo>
                    <a:pt x="1094" y="1393"/>
                  </a:lnTo>
                  <a:lnTo>
                    <a:pt x="1062" y="1409"/>
                  </a:lnTo>
                  <a:lnTo>
                    <a:pt x="1029" y="1424"/>
                  </a:lnTo>
                  <a:lnTo>
                    <a:pt x="995" y="1437"/>
                  </a:lnTo>
                  <a:lnTo>
                    <a:pt x="961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3" y="1473"/>
                  </a:lnTo>
                  <a:lnTo>
                    <a:pt x="816" y="1479"/>
                  </a:lnTo>
                  <a:lnTo>
                    <a:pt x="778" y="1481"/>
                  </a:lnTo>
                  <a:lnTo>
                    <a:pt x="740" y="1482"/>
                  </a:lnTo>
                  <a:lnTo>
                    <a:pt x="740" y="1482"/>
                  </a:lnTo>
                  <a:lnTo>
                    <a:pt x="702" y="1481"/>
                  </a:lnTo>
                  <a:lnTo>
                    <a:pt x="664" y="1479"/>
                  </a:lnTo>
                  <a:lnTo>
                    <a:pt x="627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0" y="1449"/>
                  </a:lnTo>
                  <a:lnTo>
                    <a:pt x="486" y="1437"/>
                  </a:lnTo>
                  <a:lnTo>
                    <a:pt x="453" y="1424"/>
                  </a:lnTo>
                  <a:lnTo>
                    <a:pt x="419" y="1409"/>
                  </a:lnTo>
                  <a:lnTo>
                    <a:pt x="388" y="1393"/>
                  </a:lnTo>
                  <a:lnTo>
                    <a:pt x="356" y="1375"/>
                  </a:lnTo>
                  <a:lnTo>
                    <a:pt x="327" y="1356"/>
                  </a:lnTo>
                  <a:lnTo>
                    <a:pt x="297" y="1335"/>
                  </a:lnTo>
                  <a:lnTo>
                    <a:pt x="269" y="1313"/>
                  </a:lnTo>
                  <a:lnTo>
                    <a:pt x="242" y="1290"/>
                  </a:lnTo>
                  <a:lnTo>
                    <a:pt x="217" y="1265"/>
                  </a:lnTo>
                  <a:lnTo>
                    <a:pt x="192" y="1240"/>
                  </a:lnTo>
                  <a:lnTo>
                    <a:pt x="169" y="1213"/>
                  </a:lnTo>
                  <a:lnTo>
                    <a:pt x="147" y="1185"/>
                  </a:lnTo>
                  <a:lnTo>
                    <a:pt x="126" y="1155"/>
                  </a:lnTo>
                  <a:lnTo>
                    <a:pt x="107" y="1126"/>
                  </a:lnTo>
                  <a:lnTo>
                    <a:pt x="89" y="1094"/>
                  </a:lnTo>
                  <a:lnTo>
                    <a:pt x="73" y="1063"/>
                  </a:lnTo>
                  <a:lnTo>
                    <a:pt x="58" y="1029"/>
                  </a:lnTo>
                  <a:lnTo>
                    <a:pt x="45" y="997"/>
                  </a:lnTo>
                  <a:lnTo>
                    <a:pt x="33" y="962"/>
                  </a:lnTo>
                  <a:lnTo>
                    <a:pt x="23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3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3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3" y="556"/>
                  </a:lnTo>
                  <a:lnTo>
                    <a:pt x="33" y="521"/>
                  </a:lnTo>
                  <a:lnTo>
                    <a:pt x="45" y="486"/>
                  </a:lnTo>
                  <a:lnTo>
                    <a:pt x="58" y="453"/>
                  </a:lnTo>
                  <a:lnTo>
                    <a:pt x="73" y="420"/>
                  </a:lnTo>
                  <a:lnTo>
                    <a:pt x="89" y="389"/>
                  </a:lnTo>
                  <a:lnTo>
                    <a:pt x="107" y="357"/>
                  </a:lnTo>
                  <a:lnTo>
                    <a:pt x="126" y="327"/>
                  </a:lnTo>
                  <a:lnTo>
                    <a:pt x="147" y="299"/>
                  </a:lnTo>
                  <a:lnTo>
                    <a:pt x="169" y="270"/>
                  </a:lnTo>
                  <a:lnTo>
                    <a:pt x="192" y="243"/>
                  </a:lnTo>
                  <a:lnTo>
                    <a:pt x="217" y="217"/>
                  </a:lnTo>
                  <a:lnTo>
                    <a:pt x="242" y="193"/>
                  </a:lnTo>
                  <a:lnTo>
                    <a:pt x="269" y="169"/>
                  </a:lnTo>
                  <a:lnTo>
                    <a:pt x="297" y="148"/>
                  </a:lnTo>
                  <a:lnTo>
                    <a:pt x="327" y="127"/>
                  </a:lnTo>
                  <a:lnTo>
                    <a:pt x="356" y="107"/>
                  </a:lnTo>
                  <a:lnTo>
                    <a:pt x="388" y="90"/>
                  </a:lnTo>
                  <a:lnTo>
                    <a:pt x="419" y="74"/>
                  </a:lnTo>
                  <a:lnTo>
                    <a:pt x="453" y="59"/>
                  </a:lnTo>
                  <a:lnTo>
                    <a:pt x="486" y="46"/>
                  </a:lnTo>
                  <a:lnTo>
                    <a:pt x="520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7" y="9"/>
                  </a:lnTo>
                  <a:lnTo>
                    <a:pt x="664" y="4"/>
                  </a:lnTo>
                  <a:lnTo>
                    <a:pt x="702" y="1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78" y="1"/>
                  </a:lnTo>
                  <a:lnTo>
                    <a:pt x="816" y="4"/>
                  </a:lnTo>
                  <a:lnTo>
                    <a:pt x="853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1" y="34"/>
                  </a:lnTo>
                  <a:lnTo>
                    <a:pt x="995" y="46"/>
                  </a:lnTo>
                  <a:lnTo>
                    <a:pt x="1029" y="59"/>
                  </a:lnTo>
                  <a:lnTo>
                    <a:pt x="1062" y="74"/>
                  </a:lnTo>
                  <a:lnTo>
                    <a:pt x="1094" y="90"/>
                  </a:lnTo>
                  <a:lnTo>
                    <a:pt x="1125" y="107"/>
                  </a:lnTo>
                  <a:lnTo>
                    <a:pt x="1155" y="127"/>
                  </a:lnTo>
                  <a:lnTo>
                    <a:pt x="1184" y="148"/>
                  </a:lnTo>
                  <a:lnTo>
                    <a:pt x="1211" y="169"/>
                  </a:lnTo>
                  <a:lnTo>
                    <a:pt x="1239" y="193"/>
                  </a:lnTo>
                  <a:lnTo>
                    <a:pt x="1265" y="217"/>
                  </a:lnTo>
                  <a:lnTo>
                    <a:pt x="1289" y="243"/>
                  </a:lnTo>
                  <a:lnTo>
                    <a:pt x="1312" y="270"/>
                  </a:lnTo>
                  <a:lnTo>
                    <a:pt x="1334" y="299"/>
                  </a:lnTo>
                  <a:lnTo>
                    <a:pt x="1355" y="327"/>
                  </a:lnTo>
                  <a:lnTo>
                    <a:pt x="1374" y="357"/>
                  </a:lnTo>
                  <a:lnTo>
                    <a:pt x="1392" y="389"/>
                  </a:lnTo>
                  <a:lnTo>
                    <a:pt x="1408" y="420"/>
                  </a:lnTo>
                  <a:lnTo>
                    <a:pt x="1423" y="453"/>
                  </a:lnTo>
                  <a:lnTo>
                    <a:pt x="1436" y="486"/>
                  </a:lnTo>
                  <a:lnTo>
                    <a:pt x="1448" y="521"/>
                  </a:lnTo>
                  <a:lnTo>
                    <a:pt x="1458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7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" name="Freeform 4"/>
            <p:cNvSpPr/>
            <p:nvPr/>
          </p:nvSpPr>
          <p:spPr>
            <a:xfrm>
              <a:off x="2322328" y="1904343"/>
              <a:ext cx="767334" cy="703898"/>
            </a:xfrm>
            <a:custGeom>
              <a:avLst/>
              <a:gdLst/>
              <a:ahLst/>
              <a:cxnLst/>
              <a:rect l="l" t="t" r="r" b="b"/>
              <a:pathLst>
                <a:path w="988" h="905">
                  <a:moveTo>
                    <a:pt x="298" y="855"/>
                  </a:moveTo>
                  <a:lnTo>
                    <a:pt x="359" y="855"/>
                  </a:lnTo>
                  <a:lnTo>
                    <a:pt x="359" y="855"/>
                  </a:lnTo>
                  <a:lnTo>
                    <a:pt x="374" y="838"/>
                  </a:lnTo>
                  <a:lnTo>
                    <a:pt x="388" y="819"/>
                  </a:lnTo>
                  <a:lnTo>
                    <a:pt x="401" y="799"/>
                  </a:lnTo>
                  <a:lnTo>
                    <a:pt x="412" y="776"/>
                  </a:lnTo>
                  <a:lnTo>
                    <a:pt x="421" y="752"/>
                  </a:lnTo>
                  <a:lnTo>
                    <a:pt x="427" y="725"/>
                  </a:lnTo>
                  <a:lnTo>
                    <a:pt x="432" y="697"/>
                  </a:lnTo>
                  <a:lnTo>
                    <a:pt x="436" y="666"/>
                  </a:lnTo>
                  <a:lnTo>
                    <a:pt x="425" y="666"/>
                  </a:lnTo>
                  <a:lnTo>
                    <a:pt x="425" y="666"/>
                  </a:lnTo>
                  <a:lnTo>
                    <a:pt x="418" y="666"/>
                  </a:lnTo>
                  <a:lnTo>
                    <a:pt x="412" y="664"/>
                  </a:lnTo>
                  <a:lnTo>
                    <a:pt x="405" y="661"/>
                  </a:lnTo>
                  <a:lnTo>
                    <a:pt x="401" y="656"/>
                  </a:lnTo>
                  <a:lnTo>
                    <a:pt x="397" y="651"/>
                  </a:lnTo>
                  <a:lnTo>
                    <a:pt x="393" y="646"/>
                  </a:lnTo>
                  <a:lnTo>
                    <a:pt x="391" y="639"/>
                  </a:lnTo>
                  <a:lnTo>
                    <a:pt x="390" y="633"/>
                  </a:lnTo>
                  <a:lnTo>
                    <a:pt x="390" y="633"/>
                  </a:lnTo>
                  <a:lnTo>
                    <a:pt x="390" y="633"/>
                  </a:lnTo>
                  <a:lnTo>
                    <a:pt x="391" y="625"/>
                  </a:lnTo>
                  <a:lnTo>
                    <a:pt x="393" y="620"/>
                  </a:lnTo>
                  <a:lnTo>
                    <a:pt x="397" y="613"/>
                  </a:lnTo>
                  <a:lnTo>
                    <a:pt x="401" y="609"/>
                  </a:lnTo>
                  <a:lnTo>
                    <a:pt x="405" y="604"/>
                  </a:lnTo>
                  <a:lnTo>
                    <a:pt x="412" y="601"/>
                  </a:lnTo>
                  <a:lnTo>
                    <a:pt x="418" y="599"/>
                  </a:lnTo>
                  <a:lnTo>
                    <a:pt x="425" y="598"/>
                  </a:lnTo>
                  <a:lnTo>
                    <a:pt x="442" y="598"/>
                  </a:lnTo>
                  <a:lnTo>
                    <a:pt x="442" y="598"/>
                  </a:lnTo>
                  <a:lnTo>
                    <a:pt x="417" y="573"/>
                  </a:lnTo>
                  <a:lnTo>
                    <a:pt x="393" y="546"/>
                  </a:lnTo>
                  <a:lnTo>
                    <a:pt x="371" y="519"/>
                  </a:lnTo>
                  <a:lnTo>
                    <a:pt x="351" y="489"/>
                  </a:lnTo>
                  <a:lnTo>
                    <a:pt x="337" y="512"/>
                  </a:lnTo>
                  <a:lnTo>
                    <a:pt x="337" y="512"/>
                  </a:lnTo>
                  <a:lnTo>
                    <a:pt x="277" y="476"/>
                  </a:lnTo>
                  <a:lnTo>
                    <a:pt x="248" y="458"/>
                  </a:lnTo>
                  <a:lnTo>
                    <a:pt x="219" y="438"/>
                  </a:lnTo>
                  <a:lnTo>
                    <a:pt x="191" y="418"/>
                  </a:lnTo>
                  <a:lnTo>
                    <a:pt x="164" y="395"/>
                  </a:lnTo>
                  <a:lnTo>
                    <a:pt x="138" y="371"/>
                  </a:lnTo>
                  <a:lnTo>
                    <a:pt x="126" y="358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02" y="331"/>
                  </a:lnTo>
                  <a:lnTo>
                    <a:pt x="92" y="317"/>
                  </a:lnTo>
                  <a:lnTo>
                    <a:pt x="81" y="301"/>
                  </a:lnTo>
                  <a:lnTo>
                    <a:pt x="71" y="285"/>
                  </a:lnTo>
                  <a:lnTo>
                    <a:pt x="61" y="269"/>
                  </a:lnTo>
                  <a:lnTo>
                    <a:pt x="53" y="251"/>
                  </a:lnTo>
                  <a:lnTo>
                    <a:pt x="44" y="234"/>
                  </a:lnTo>
                  <a:lnTo>
                    <a:pt x="36" y="216"/>
                  </a:lnTo>
                  <a:lnTo>
                    <a:pt x="30" y="196"/>
                  </a:lnTo>
                  <a:lnTo>
                    <a:pt x="23" y="175"/>
                  </a:lnTo>
                  <a:lnTo>
                    <a:pt x="18" y="154"/>
                  </a:lnTo>
                  <a:lnTo>
                    <a:pt x="13" y="132"/>
                  </a:lnTo>
                  <a:lnTo>
                    <a:pt x="9" y="108"/>
                  </a:lnTo>
                  <a:lnTo>
                    <a:pt x="6" y="84"/>
                  </a:lnTo>
                  <a:lnTo>
                    <a:pt x="4" y="59"/>
                  </a:lnTo>
                  <a:lnTo>
                    <a:pt x="3" y="33"/>
                  </a:lnTo>
                  <a:lnTo>
                    <a:pt x="0" y="0"/>
                  </a:lnTo>
                  <a:lnTo>
                    <a:pt x="33" y="7"/>
                  </a:lnTo>
                  <a:lnTo>
                    <a:pt x="239" y="55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6" y="23"/>
                  </a:lnTo>
                  <a:lnTo>
                    <a:pt x="473" y="23"/>
                  </a:lnTo>
                  <a:lnTo>
                    <a:pt x="520" y="23"/>
                  </a:lnTo>
                  <a:lnTo>
                    <a:pt x="737" y="23"/>
                  </a:lnTo>
                  <a:lnTo>
                    <a:pt x="737" y="23"/>
                  </a:lnTo>
                  <a:lnTo>
                    <a:pt x="740" y="57"/>
                  </a:lnTo>
                  <a:lnTo>
                    <a:pt x="751" y="55"/>
                  </a:lnTo>
                  <a:lnTo>
                    <a:pt x="956" y="7"/>
                  </a:lnTo>
                  <a:lnTo>
                    <a:pt x="988" y="0"/>
                  </a:lnTo>
                  <a:lnTo>
                    <a:pt x="987" y="33"/>
                  </a:lnTo>
                  <a:lnTo>
                    <a:pt x="987" y="33"/>
                  </a:lnTo>
                  <a:lnTo>
                    <a:pt x="986" y="59"/>
                  </a:lnTo>
                  <a:lnTo>
                    <a:pt x="983" y="84"/>
                  </a:lnTo>
                  <a:lnTo>
                    <a:pt x="980" y="108"/>
                  </a:lnTo>
                  <a:lnTo>
                    <a:pt x="976" y="132"/>
                  </a:lnTo>
                  <a:lnTo>
                    <a:pt x="971" y="154"/>
                  </a:lnTo>
                  <a:lnTo>
                    <a:pt x="965" y="175"/>
                  </a:lnTo>
                  <a:lnTo>
                    <a:pt x="960" y="196"/>
                  </a:lnTo>
                  <a:lnTo>
                    <a:pt x="952" y="216"/>
                  </a:lnTo>
                  <a:lnTo>
                    <a:pt x="945" y="234"/>
                  </a:lnTo>
                  <a:lnTo>
                    <a:pt x="936" y="251"/>
                  </a:lnTo>
                  <a:lnTo>
                    <a:pt x="927" y="269"/>
                  </a:lnTo>
                  <a:lnTo>
                    <a:pt x="918" y="285"/>
                  </a:lnTo>
                  <a:lnTo>
                    <a:pt x="908" y="301"/>
                  </a:lnTo>
                  <a:lnTo>
                    <a:pt x="897" y="317"/>
                  </a:lnTo>
                  <a:lnTo>
                    <a:pt x="886" y="331"/>
                  </a:lnTo>
                  <a:lnTo>
                    <a:pt x="874" y="345"/>
                  </a:lnTo>
                  <a:lnTo>
                    <a:pt x="874" y="345"/>
                  </a:lnTo>
                  <a:lnTo>
                    <a:pt x="862" y="358"/>
                  </a:lnTo>
                  <a:lnTo>
                    <a:pt x="850" y="371"/>
                  </a:lnTo>
                  <a:lnTo>
                    <a:pt x="825" y="395"/>
                  </a:lnTo>
                  <a:lnTo>
                    <a:pt x="798" y="418"/>
                  </a:lnTo>
                  <a:lnTo>
                    <a:pt x="770" y="438"/>
                  </a:lnTo>
                  <a:lnTo>
                    <a:pt x="742" y="458"/>
                  </a:lnTo>
                  <a:lnTo>
                    <a:pt x="713" y="476"/>
                  </a:lnTo>
                  <a:lnTo>
                    <a:pt x="653" y="512"/>
                  </a:lnTo>
                  <a:lnTo>
                    <a:pt x="640" y="491"/>
                  </a:lnTo>
                  <a:lnTo>
                    <a:pt x="640" y="491"/>
                  </a:lnTo>
                  <a:lnTo>
                    <a:pt x="620" y="521"/>
                  </a:lnTo>
                  <a:lnTo>
                    <a:pt x="599" y="548"/>
                  </a:lnTo>
                  <a:lnTo>
                    <a:pt x="576" y="574"/>
                  </a:lnTo>
                  <a:lnTo>
                    <a:pt x="551" y="598"/>
                  </a:lnTo>
                  <a:lnTo>
                    <a:pt x="567" y="598"/>
                  </a:lnTo>
                  <a:lnTo>
                    <a:pt x="567" y="598"/>
                  </a:lnTo>
                  <a:lnTo>
                    <a:pt x="574" y="599"/>
                  </a:lnTo>
                  <a:lnTo>
                    <a:pt x="580" y="601"/>
                  </a:lnTo>
                  <a:lnTo>
                    <a:pt x="586" y="604"/>
                  </a:lnTo>
                  <a:lnTo>
                    <a:pt x="591" y="609"/>
                  </a:lnTo>
                  <a:lnTo>
                    <a:pt x="595" y="613"/>
                  </a:lnTo>
                  <a:lnTo>
                    <a:pt x="599" y="620"/>
                  </a:lnTo>
                  <a:lnTo>
                    <a:pt x="601" y="625"/>
                  </a:lnTo>
                  <a:lnTo>
                    <a:pt x="601" y="633"/>
                  </a:lnTo>
                  <a:lnTo>
                    <a:pt x="601" y="633"/>
                  </a:lnTo>
                  <a:lnTo>
                    <a:pt x="601" y="633"/>
                  </a:lnTo>
                  <a:lnTo>
                    <a:pt x="601" y="639"/>
                  </a:lnTo>
                  <a:lnTo>
                    <a:pt x="599" y="646"/>
                  </a:lnTo>
                  <a:lnTo>
                    <a:pt x="595" y="651"/>
                  </a:lnTo>
                  <a:lnTo>
                    <a:pt x="591" y="656"/>
                  </a:lnTo>
                  <a:lnTo>
                    <a:pt x="586" y="661"/>
                  </a:lnTo>
                  <a:lnTo>
                    <a:pt x="580" y="664"/>
                  </a:lnTo>
                  <a:lnTo>
                    <a:pt x="574" y="666"/>
                  </a:lnTo>
                  <a:lnTo>
                    <a:pt x="567" y="666"/>
                  </a:lnTo>
                  <a:lnTo>
                    <a:pt x="557" y="666"/>
                  </a:lnTo>
                  <a:lnTo>
                    <a:pt x="557" y="666"/>
                  </a:lnTo>
                  <a:lnTo>
                    <a:pt x="561" y="697"/>
                  </a:lnTo>
                  <a:lnTo>
                    <a:pt x="565" y="725"/>
                  </a:lnTo>
                  <a:lnTo>
                    <a:pt x="572" y="752"/>
                  </a:lnTo>
                  <a:lnTo>
                    <a:pt x="581" y="776"/>
                  </a:lnTo>
                  <a:lnTo>
                    <a:pt x="592" y="799"/>
                  </a:lnTo>
                  <a:lnTo>
                    <a:pt x="605" y="819"/>
                  </a:lnTo>
                  <a:lnTo>
                    <a:pt x="619" y="838"/>
                  </a:lnTo>
                  <a:lnTo>
                    <a:pt x="634" y="855"/>
                  </a:lnTo>
                  <a:lnTo>
                    <a:pt x="697" y="855"/>
                  </a:lnTo>
                  <a:lnTo>
                    <a:pt x="713" y="905"/>
                  </a:lnTo>
                  <a:lnTo>
                    <a:pt x="283" y="905"/>
                  </a:lnTo>
                  <a:lnTo>
                    <a:pt x="298" y="855"/>
                  </a:lnTo>
                  <a:lnTo>
                    <a:pt x="298" y="855"/>
                  </a:lnTo>
                  <a:close/>
                  <a:moveTo>
                    <a:pt x="742" y="109"/>
                  </a:moveTo>
                  <a:lnTo>
                    <a:pt x="742" y="109"/>
                  </a:lnTo>
                  <a:lnTo>
                    <a:pt x="741" y="157"/>
                  </a:lnTo>
                  <a:lnTo>
                    <a:pt x="737" y="203"/>
                  </a:lnTo>
                  <a:lnTo>
                    <a:pt x="731" y="247"/>
                  </a:lnTo>
                  <a:lnTo>
                    <a:pt x="723" y="289"/>
                  </a:lnTo>
                  <a:lnTo>
                    <a:pt x="719" y="310"/>
                  </a:lnTo>
                  <a:lnTo>
                    <a:pt x="714" y="331"/>
                  </a:lnTo>
                  <a:lnTo>
                    <a:pt x="707" y="350"/>
                  </a:lnTo>
                  <a:lnTo>
                    <a:pt x="701" y="370"/>
                  </a:lnTo>
                  <a:lnTo>
                    <a:pt x="693" y="388"/>
                  </a:lnTo>
                  <a:lnTo>
                    <a:pt x="685" y="407"/>
                  </a:lnTo>
                  <a:lnTo>
                    <a:pt x="678" y="425"/>
                  </a:lnTo>
                  <a:lnTo>
                    <a:pt x="669" y="443"/>
                  </a:lnTo>
                  <a:lnTo>
                    <a:pt x="669" y="443"/>
                  </a:lnTo>
                  <a:lnTo>
                    <a:pt x="715" y="414"/>
                  </a:lnTo>
                  <a:lnTo>
                    <a:pt x="736" y="399"/>
                  </a:lnTo>
                  <a:lnTo>
                    <a:pt x="758" y="383"/>
                  </a:lnTo>
                  <a:lnTo>
                    <a:pt x="779" y="367"/>
                  </a:lnTo>
                  <a:lnTo>
                    <a:pt x="798" y="349"/>
                  </a:lnTo>
                  <a:lnTo>
                    <a:pt x="818" y="331"/>
                  </a:lnTo>
                  <a:lnTo>
                    <a:pt x="836" y="311"/>
                  </a:lnTo>
                  <a:lnTo>
                    <a:pt x="836" y="311"/>
                  </a:lnTo>
                  <a:lnTo>
                    <a:pt x="855" y="288"/>
                  </a:lnTo>
                  <a:lnTo>
                    <a:pt x="871" y="263"/>
                  </a:lnTo>
                  <a:lnTo>
                    <a:pt x="886" y="236"/>
                  </a:lnTo>
                  <a:lnTo>
                    <a:pt x="894" y="222"/>
                  </a:lnTo>
                  <a:lnTo>
                    <a:pt x="900" y="208"/>
                  </a:lnTo>
                  <a:lnTo>
                    <a:pt x="906" y="192"/>
                  </a:lnTo>
                  <a:lnTo>
                    <a:pt x="912" y="177"/>
                  </a:lnTo>
                  <a:lnTo>
                    <a:pt x="917" y="159"/>
                  </a:lnTo>
                  <a:lnTo>
                    <a:pt x="921" y="142"/>
                  </a:lnTo>
                  <a:lnTo>
                    <a:pt x="925" y="123"/>
                  </a:lnTo>
                  <a:lnTo>
                    <a:pt x="929" y="105"/>
                  </a:lnTo>
                  <a:lnTo>
                    <a:pt x="932" y="85"/>
                  </a:lnTo>
                  <a:lnTo>
                    <a:pt x="934" y="66"/>
                  </a:lnTo>
                  <a:lnTo>
                    <a:pt x="793" y="97"/>
                  </a:lnTo>
                  <a:lnTo>
                    <a:pt x="808" y="130"/>
                  </a:lnTo>
                  <a:lnTo>
                    <a:pt x="761" y="152"/>
                  </a:lnTo>
                  <a:lnTo>
                    <a:pt x="742" y="109"/>
                  </a:lnTo>
                  <a:lnTo>
                    <a:pt x="742" y="109"/>
                  </a:lnTo>
                  <a:close/>
                  <a:moveTo>
                    <a:pt x="326" y="446"/>
                  </a:moveTo>
                  <a:lnTo>
                    <a:pt x="326" y="446"/>
                  </a:lnTo>
                  <a:lnTo>
                    <a:pt x="316" y="428"/>
                  </a:lnTo>
                  <a:lnTo>
                    <a:pt x="308" y="409"/>
                  </a:lnTo>
                  <a:lnTo>
                    <a:pt x="300" y="390"/>
                  </a:lnTo>
                  <a:lnTo>
                    <a:pt x="292" y="371"/>
                  </a:lnTo>
                  <a:lnTo>
                    <a:pt x="286" y="350"/>
                  </a:lnTo>
                  <a:lnTo>
                    <a:pt x="279" y="331"/>
                  </a:lnTo>
                  <a:lnTo>
                    <a:pt x="274" y="309"/>
                  </a:lnTo>
                  <a:lnTo>
                    <a:pt x="269" y="288"/>
                  </a:lnTo>
                  <a:lnTo>
                    <a:pt x="264" y="267"/>
                  </a:lnTo>
                  <a:lnTo>
                    <a:pt x="261" y="244"/>
                  </a:lnTo>
                  <a:lnTo>
                    <a:pt x="258" y="221"/>
                  </a:lnTo>
                  <a:lnTo>
                    <a:pt x="256" y="198"/>
                  </a:lnTo>
                  <a:lnTo>
                    <a:pt x="253" y="174"/>
                  </a:lnTo>
                  <a:lnTo>
                    <a:pt x="252" y="151"/>
                  </a:lnTo>
                  <a:lnTo>
                    <a:pt x="251" y="102"/>
                  </a:lnTo>
                  <a:lnTo>
                    <a:pt x="228" y="152"/>
                  </a:lnTo>
                  <a:lnTo>
                    <a:pt x="182" y="130"/>
                  </a:lnTo>
                  <a:lnTo>
                    <a:pt x="197" y="97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8" y="85"/>
                  </a:lnTo>
                  <a:lnTo>
                    <a:pt x="60" y="105"/>
                  </a:lnTo>
                  <a:lnTo>
                    <a:pt x="63" y="123"/>
                  </a:lnTo>
                  <a:lnTo>
                    <a:pt x="68" y="142"/>
                  </a:lnTo>
                  <a:lnTo>
                    <a:pt x="72" y="159"/>
                  </a:lnTo>
                  <a:lnTo>
                    <a:pt x="77" y="177"/>
                  </a:lnTo>
                  <a:lnTo>
                    <a:pt x="83" y="192"/>
                  </a:lnTo>
                  <a:lnTo>
                    <a:pt x="89" y="208"/>
                  </a:lnTo>
                  <a:lnTo>
                    <a:pt x="96" y="222"/>
                  </a:lnTo>
                  <a:lnTo>
                    <a:pt x="102" y="236"/>
                  </a:lnTo>
                  <a:lnTo>
                    <a:pt x="118" y="263"/>
                  </a:lnTo>
                  <a:lnTo>
                    <a:pt x="135" y="288"/>
                  </a:lnTo>
                  <a:lnTo>
                    <a:pt x="153" y="311"/>
                  </a:lnTo>
                  <a:lnTo>
                    <a:pt x="153" y="311"/>
                  </a:lnTo>
                  <a:lnTo>
                    <a:pt x="172" y="332"/>
                  </a:lnTo>
                  <a:lnTo>
                    <a:pt x="191" y="350"/>
                  </a:lnTo>
                  <a:lnTo>
                    <a:pt x="212" y="369"/>
                  </a:lnTo>
                  <a:lnTo>
                    <a:pt x="234" y="385"/>
                  </a:lnTo>
                  <a:lnTo>
                    <a:pt x="256" y="401"/>
                  </a:lnTo>
                  <a:lnTo>
                    <a:pt x="279" y="417"/>
                  </a:lnTo>
                  <a:lnTo>
                    <a:pt x="326" y="446"/>
                  </a:lnTo>
                  <a:lnTo>
                    <a:pt x="326" y="446"/>
                  </a:lnTo>
                  <a:close/>
                  <a:moveTo>
                    <a:pt x="304" y="70"/>
                  </a:moveTo>
                  <a:lnTo>
                    <a:pt x="304" y="70"/>
                  </a:lnTo>
                  <a:lnTo>
                    <a:pt x="304" y="120"/>
                  </a:lnTo>
                  <a:lnTo>
                    <a:pt x="307" y="170"/>
                  </a:lnTo>
                  <a:lnTo>
                    <a:pt x="309" y="194"/>
                  </a:lnTo>
                  <a:lnTo>
                    <a:pt x="312" y="218"/>
                  </a:lnTo>
                  <a:lnTo>
                    <a:pt x="315" y="242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5" y="288"/>
                  </a:lnTo>
                  <a:lnTo>
                    <a:pt x="331" y="312"/>
                  </a:lnTo>
                  <a:lnTo>
                    <a:pt x="339" y="335"/>
                  </a:lnTo>
                  <a:lnTo>
                    <a:pt x="348" y="358"/>
                  </a:lnTo>
                  <a:lnTo>
                    <a:pt x="358" y="380"/>
                  </a:lnTo>
                  <a:lnTo>
                    <a:pt x="368" y="401"/>
                  </a:lnTo>
                  <a:lnTo>
                    <a:pt x="381" y="423"/>
                  </a:lnTo>
                  <a:lnTo>
                    <a:pt x="394" y="445"/>
                  </a:lnTo>
                  <a:lnTo>
                    <a:pt x="394" y="445"/>
                  </a:lnTo>
                  <a:lnTo>
                    <a:pt x="398" y="448"/>
                  </a:lnTo>
                  <a:lnTo>
                    <a:pt x="401" y="450"/>
                  </a:lnTo>
                  <a:lnTo>
                    <a:pt x="404" y="452"/>
                  </a:lnTo>
                  <a:lnTo>
                    <a:pt x="407" y="453"/>
                  </a:lnTo>
                  <a:lnTo>
                    <a:pt x="412" y="453"/>
                  </a:lnTo>
                  <a:lnTo>
                    <a:pt x="416" y="453"/>
                  </a:lnTo>
                  <a:lnTo>
                    <a:pt x="419" y="452"/>
                  </a:lnTo>
                  <a:lnTo>
                    <a:pt x="424" y="450"/>
                  </a:lnTo>
                  <a:lnTo>
                    <a:pt x="424" y="450"/>
                  </a:lnTo>
                  <a:lnTo>
                    <a:pt x="427" y="447"/>
                  </a:lnTo>
                  <a:lnTo>
                    <a:pt x="429" y="444"/>
                  </a:lnTo>
                  <a:lnTo>
                    <a:pt x="430" y="440"/>
                  </a:lnTo>
                  <a:lnTo>
                    <a:pt x="431" y="436"/>
                  </a:lnTo>
                  <a:lnTo>
                    <a:pt x="432" y="433"/>
                  </a:lnTo>
                  <a:lnTo>
                    <a:pt x="431" y="428"/>
                  </a:lnTo>
                  <a:lnTo>
                    <a:pt x="430" y="425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16" y="402"/>
                  </a:lnTo>
                  <a:lnTo>
                    <a:pt x="404" y="382"/>
                  </a:lnTo>
                  <a:lnTo>
                    <a:pt x="394" y="362"/>
                  </a:lnTo>
                  <a:lnTo>
                    <a:pt x="386" y="342"/>
                  </a:lnTo>
                  <a:lnTo>
                    <a:pt x="378" y="321"/>
                  </a:lnTo>
                  <a:lnTo>
                    <a:pt x="371" y="300"/>
                  </a:lnTo>
                  <a:lnTo>
                    <a:pt x="365" y="279"/>
                  </a:lnTo>
                  <a:lnTo>
                    <a:pt x="360" y="257"/>
                  </a:lnTo>
                  <a:lnTo>
                    <a:pt x="360" y="257"/>
                  </a:lnTo>
                  <a:lnTo>
                    <a:pt x="355" y="234"/>
                  </a:lnTo>
                  <a:lnTo>
                    <a:pt x="352" y="212"/>
                  </a:lnTo>
                  <a:lnTo>
                    <a:pt x="350" y="189"/>
                  </a:lnTo>
                  <a:lnTo>
                    <a:pt x="348" y="166"/>
                  </a:lnTo>
                  <a:lnTo>
                    <a:pt x="346" y="119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45" y="67"/>
                  </a:lnTo>
                  <a:lnTo>
                    <a:pt x="343" y="63"/>
                  </a:lnTo>
                  <a:lnTo>
                    <a:pt x="342" y="59"/>
                  </a:lnTo>
                  <a:lnTo>
                    <a:pt x="339" y="56"/>
                  </a:lnTo>
                  <a:lnTo>
                    <a:pt x="337" y="54"/>
                  </a:lnTo>
                  <a:lnTo>
                    <a:pt x="333" y="52"/>
                  </a:lnTo>
                  <a:lnTo>
                    <a:pt x="329" y="51"/>
                  </a:lnTo>
                  <a:lnTo>
                    <a:pt x="325" y="50"/>
                  </a:lnTo>
                  <a:lnTo>
                    <a:pt x="325" y="50"/>
                  </a:lnTo>
                  <a:lnTo>
                    <a:pt x="321" y="51"/>
                  </a:lnTo>
                  <a:lnTo>
                    <a:pt x="317" y="52"/>
                  </a:lnTo>
                  <a:lnTo>
                    <a:pt x="313" y="53"/>
                  </a:lnTo>
                  <a:lnTo>
                    <a:pt x="311" y="56"/>
                  </a:lnTo>
                  <a:lnTo>
                    <a:pt x="308" y="58"/>
                  </a:lnTo>
                  <a:lnTo>
                    <a:pt x="307" y="63"/>
                  </a:lnTo>
                  <a:lnTo>
                    <a:pt x="304" y="66"/>
                  </a:lnTo>
                  <a:lnTo>
                    <a:pt x="304" y="70"/>
                  </a:lnTo>
                  <a:lnTo>
                    <a:pt x="304" y="7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5" name="Group 5"/>
          <p:cNvGrpSpPr/>
          <p:nvPr/>
        </p:nvGrpSpPr>
        <p:grpSpPr>
          <a:xfrm>
            <a:off x="8722366" y="1632404"/>
            <a:ext cx="1151096" cy="1151477"/>
            <a:chOff x="8722366" y="1632404"/>
            <a:chExt cx="1151096" cy="1151477"/>
          </a:xfrm>
        </p:grpSpPr>
        <p:sp>
          <p:nvSpPr>
            <p:cNvPr id="6" name="Freeform 6"/>
            <p:cNvSpPr/>
            <p:nvPr/>
          </p:nvSpPr>
          <p:spPr>
            <a:xfrm>
              <a:off x="8722366" y="1632404"/>
              <a:ext cx="1151096" cy="1151477"/>
            </a:xfrm>
            <a:custGeom>
              <a:avLst/>
              <a:gdLst/>
              <a:ahLst/>
              <a:cxnLst/>
              <a:rect l="l" t="t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8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8" y="926"/>
                  </a:lnTo>
                  <a:lnTo>
                    <a:pt x="1448" y="962"/>
                  </a:lnTo>
                  <a:lnTo>
                    <a:pt x="1436" y="997"/>
                  </a:lnTo>
                  <a:lnTo>
                    <a:pt x="1423" y="1029"/>
                  </a:lnTo>
                  <a:lnTo>
                    <a:pt x="1408" y="1063"/>
                  </a:lnTo>
                  <a:lnTo>
                    <a:pt x="1392" y="1094"/>
                  </a:lnTo>
                  <a:lnTo>
                    <a:pt x="1375" y="1126"/>
                  </a:lnTo>
                  <a:lnTo>
                    <a:pt x="1355" y="1155"/>
                  </a:lnTo>
                  <a:lnTo>
                    <a:pt x="1334" y="1185"/>
                  </a:lnTo>
                  <a:lnTo>
                    <a:pt x="1313" y="1213"/>
                  </a:lnTo>
                  <a:lnTo>
                    <a:pt x="1289" y="1240"/>
                  </a:lnTo>
                  <a:lnTo>
                    <a:pt x="1265" y="1265"/>
                  </a:lnTo>
                  <a:lnTo>
                    <a:pt x="1239" y="1290"/>
                  </a:lnTo>
                  <a:lnTo>
                    <a:pt x="1212" y="1313"/>
                  </a:lnTo>
                  <a:lnTo>
                    <a:pt x="1185" y="1335"/>
                  </a:lnTo>
                  <a:lnTo>
                    <a:pt x="1155" y="1356"/>
                  </a:lnTo>
                  <a:lnTo>
                    <a:pt x="1125" y="1375"/>
                  </a:lnTo>
                  <a:lnTo>
                    <a:pt x="1094" y="1393"/>
                  </a:lnTo>
                  <a:lnTo>
                    <a:pt x="1062" y="1409"/>
                  </a:lnTo>
                  <a:lnTo>
                    <a:pt x="1029" y="1424"/>
                  </a:lnTo>
                  <a:lnTo>
                    <a:pt x="996" y="1437"/>
                  </a:lnTo>
                  <a:lnTo>
                    <a:pt x="961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3" y="1473"/>
                  </a:lnTo>
                  <a:lnTo>
                    <a:pt x="817" y="1479"/>
                  </a:lnTo>
                  <a:lnTo>
                    <a:pt x="779" y="1481"/>
                  </a:lnTo>
                  <a:lnTo>
                    <a:pt x="741" y="1482"/>
                  </a:lnTo>
                  <a:lnTo>
                    <a:pt x="741" y="1482"/>
                  </a:lnTo>
                  <a:lnTo>
                    <a:pt x="703" y="1481"/>
                  </a:lnTo>
                  <a:lnTo>
                    <a:pt x="665" y="1479"/>
                  </a:lnTo>
                  <a:lnTo>
                    <a:pt x="628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0" y="1449"/>
                  </a:lnTo>
                  <a:lnTo>
                    <a:pt x="487" y="1437"/>
                  </a:lnTo>
                  <a:lnTo>
                    <a:pt x="453" y="1424"/>
                  </a:lnTo>
                  <a:lnTo>
                    <a:pt x="419" y="1409"/>
                  </a:lnTo>
                  <a:lnTo>
                    <a:pt x="388" y="1393"/>
                  </a:lnTo>
                  <a:lnTo>
                    <a:pt x="356" y="1375"/>
                  </a:lnTo>
                  <a:lnTo>
                    <a:pt x="327" y="1356"/>
                  </a:lnTo>
                  <a:lnTo>
                    <a:pt x="298" y="1335"/>
                  </a:lnTo>
                  <a:lnTo>
                    <a:pt x="269" y="1313"/>
                  </a:lnTo>
                  <a:lnTo>
                    <a:pt x="242" y="1290"/>
                  </a:lnTo>
                  <a:lnTo>
                    <a:pt x="217" y="1265"/>
                  </a:lnTo>
                  <a:lnTo>
                    <a:pt x="192" y="1240"/>
                  </a:lnTo>
                  <a:lnTo>
                    <a:pt x="170" y="1213"/>
                  </a:lnTo>
                  <a:lnTo>
                    <a:pt x="147" y="1185"/>
                  </a:lnTo>
                  <a:lnTo>
                    <a:pt x="126" y="1155"/>
                  </a:lnTo>
                  <a:lnTo>
                    <a:pt x="108" y="1126"/>
                  </a:lnTo>
                  <a:lnTo>
                    <a:pt x="89" y="1094"/>
                  </a:lnTo>
                  <a:lnTo>
                    <a:pt x="73" y="1063"/>
                  </a:lnTo>
                  <a:lnTo>
                    <a:pt x="58" y="1029"/>
                  </a:lnTo>
                  <a:lnTo>
                    <a:pt x="45" y="997"/>
                  </a:lnTo>
                  <a:lnTo>
                    <a:pt x="34" y="962"/>
                  </a:lnTo>
                  <a:lnTo>
                    <a:pt x="23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4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4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3" y="556"/>
                  </a:lnTo>
                  <a:lnTo>
                    <a:pt x="34" y="521"/>
                  </a:lnTo>
                  <a:lnTo>
                    <a:pt x="45" y="486"/>
                  </a:lnTo>
                  <a:lnTo>
                    <a:pt x="58" y="453"/>
                  </a:lnTo>
                  <a:lnTo>
                    <a:pt x="73" y="420"/>
                  </a:lnTo>
                  <a:lnTo>
                    <a:pt x="89" y="389"/>
                  </a:lnTo>
                  <a:lnTo>
                    <a:pt x="108" y="357"/>
                  </a:lnTo>
                  <a:lnTo>
                    <a:pt x="126" y="327"/>
                  </a:lnTo>
                  <a:lnTo>
                    <a:pt x="147" y="299"/>
                  </a:lnTo>
                  <a:lnTo>
                    <a:pt x="170" y="270"/>
                  </a:lnTo>
                  <a:lnTo>
                    <a:pt x="192" y="243"/>
                  </a:lnTo>
                  <a:lnTo>
                    <a:pt x="217" y="217"/>
                  </a:lnTo>
                  <a:lnTo>
                    <a:pt x="242" y="193"/>
                  </a:lnTo>
                  <a:lnTo>
                    <a:pt x="269" y="169"/>
                  </a:lnTo>
                  <a:lnTo>
                    <a:pt x="298" y="148"/>
                  </a:lnTo>
                  <a:lnTo>
                    <a:pt x="327" y="127"/>
                  </a:lnTo>
                  <a:lnTo>
                    <a:pt x="356" y="107"/>
                  </a:lnTo>
                  <a:lnTo>
                    <a:pt x="388" y="90"/>
                  </a:lnTo>
                  <a:lnTo>
                    <a:pt x="419" y="74"/>
                  </a:lnTo>
                  <a:lnTo>
                    <a:pt x="453" y="59"/>
                  </a:lnTo>
                  <a:lnTo>
                    <a:pt x="487" y="46"/>
                  </a:lnTo>
                  <a:lnTo>
                    <a:pt x="520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8" y="9"/>
                  </a:lnTo>
                  <a:lnTo>
                    <a:pt x="665" y="4"/>
                  </a:lnTo>
                  <a:lnTo>
                    <a:pt x="703" y="1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79" y="1"/>
                  </a:lnTo>
                  <a:lnTo>
                    <a:pt x="817" y="4"/>
                  </a:lnTo>
                  <a:lnTo>
                    <a:pt x="853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1" y="34"/>
                  </a:lnTo>
                  <a:lnTo>
                    <a:pt x="996" y="46"/>
                  </a:lnTo>
                  <a:lnTo>
                    <a:pt x="1029" y="59"/>
                  </a:lnTo>
                  <a:lnTo>
                    <a:pt x="1062" y="74"/>
                  </a:lnTo>
                  <a:lnTo>
                    <a:pt x="1094" y="90"/>
                  </a:lnTo>
                  <a:lnTo>
                    <a:pt x="1125" y="107"/>
                  </a:lnTo>
                  <a:lnTo>
                    <a:pt x="1155" y="127"/>
                  </a:lnTo>
                  <a:lnTo>
                    <a:pt x="1185" y="148"/>
                  </a:lnTo>
                  <a:lnTo>
                    <a:pt x="1212" y="169"/>
                  </a:lnTo>
                  <a:lnTo>
                    <a:pt x="1239" y="193"/>
                  </a:lnTo>
                  <a:lnTo>
                    <a:pt x="1265" y="217"/>
                  </a:lnTo>
                  <a:lnTo>
                    <a:pt x="1289" y="243"/>
                  </a:lnTo>
                  <a:lnTo>
                    <a:pt x="1313" y="270"/>
                  </a:lnTo>
                  <a:lnTo>
                    <a:pt x="1334" y="299"/>
                  </a:lnTo>
                  <a:lnTo>
                    <a:pt x="1355" y="327"/>
                  </a:lnTo>
                  <a:lnTo>
                    <a:pt x="1375" y="357"/>
                  </a:lnTo>
                  <a:lnTo>
                    <a:pt x="1392" y="389"/>
                  </a:lnTo>
                  <a:lnTo>
                    <a:pt x="1408" y="420"/>
                  </a:lnTo>
                  <a:lnTo>
                    <a:pt x="1423" y="453"/>
                  </a:lnTo>
                  <a:lnTo>
                    <a:pt x="1436" y="486"/>
                  </a:lnTo>
                  <a:lnTo>
                    <a:pt x="1448" y="521"/>
                  </a:lnTo>
                  <a:lnTo>
                    <a:pt x="1458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8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Freeform 7"/>
            <p:cNvSpPr/>
            <p:nvPr/>
          </p:nvSpPr>
          <p:spPr>
            <a:xfrm>
              <a:off x="8966206" y="1783090"/>
              <a:ext cx="686562" cy="944785"/>
            </a:xfrm>
            <a:custGeom>
              <a:avLst/>
              <a:gdLst/>
              <a:ahLst/>
              <a:cxnLst/>
              <a:rect l="l" t="t" r="r" b="b"/>
              <a:pathLst>
                <a:path w="885" h="1217">
                  <a:moveTo>
                    <a:pt x="212" y="796"/>
                  </a:moveTo>
                  <a:lnTo>
                    <a:pt x="125" y="1151"/>
                  </a:lnTo>
                  <a:lnTo>
                    <a:pt x="105" y="1154"/>
                  </a:lnTo>
                  <a:lnTo>
                    <a:pt x="194" y="790"/>
                  </a:lnTo>
                  <a:lnTo>
                    <a:pt x="194" y="790"/>
                  </a:lnTo>
                  <a:lnTo>
                    <a:pt x="178" y="783"/>
                  </a:lnTo>
                  <a:lnTo>
                    <a:pt x="162" y="775"/>
                  </a:lnTo>
                  <a:lnTo>
                    <a:pt x="162" y="775"/>
                  </a:lnTo>
                  <a:lnTo>
                    <a:pt x="149" y="769"/>
                  </a:lnTo>
                  <a:lnTo>
                    <a:pt x="137" y="761"/>
                  </a:lnTo>
                  <a:lnTo>
                    <a:pt x="127" y="753"/>
                  </a:lnTo>
                  <a:lnTo>
                    <a:pt x="117" y="744"/>
                  </a:lnTo>
                  <a:lnTo>
                    <a:pt x="110" y="732"/>
                  </a:lnTo>
                  <a:lnTo>
                    <a:pt x="102" y="719"/>
                  </a:lnTo>
                  <a:lnTo>
                    <a:pt x="96" y="704"/>
                  </a:lnTo>
                  <a:lnTo>
                    <a:pt x="90" y="685"/>
                  </a:lnTo>
                  <a:lnTo>
                    <a:pt x="90" y="685"/>
                  </a:lnTo>
                  <a:lnTo>
                    <a:pt x="77" y="639"/>
                  </a:lnTo>
                  <a:lnTo>
                    <a:pt x="69" y="616"/>
                  </a:lnTo>
                  <a:lnTo>
                    <a:pt x="61" y="594"/>
                  </a:lnTo>
                  <a:lnTo>
                    <a:pt x="61" y="594"/>
                  </a:lnTo>
                  <a:lnTo>
                    <a:pt x="48" y="565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20" y="509"/>
                  </a:lnTo>
                  <a:lnTo>
                    <a:pt x="14" y="495"/>
                  </a:lnTo>
                  <a:lnTo>
                    <a:pt x="9" y="480"/>
                  </a:lnTo>
                  <a:lnTo>
                    <a:pt x="9" y="480"/>
                  </a:lnTo>
                  <a:lnTo>
                    <a:pt x="4" y="466"/>
                  </a:lnTo>
                  <a:lnTo>
                    <a:pt x="1" y="452"/>
                  </a:lnTo>
                  <a:lnTo>
                    <a:pt x="0" y="439"/>
                  </a:lnTo>
                  <a:lnTo>
                    <a:pt x="0" y="426"/>
                  </a:lnTo>
                  <a:lnTo>
                    <a:pt x="2" y="412"/>
                  </a:lnTo>
                  <a:lnTo>
                    <a:pt x="6" y="398"/>
                  </a:lnTo>
                  <a:lnTo>
                    <a:pt x="13" y="382"/>
                  </a:lnTo>
                  <a:lnTo>
                    <a:pt x="22" y="365"/>
                  </a:lnTo>
                  <a:lnTo>
                    <a:pt x="22" y="365"/>
                  </a:lnTo>
                  <a:lnTo>
                    <a:pt x="44" y="323"/>
                  </a:lnTo>
                  <a:lnTo>
                    <a:pt x="55" y="302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7" y="251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97" y="191"/>
                  </a:lnTo>
                  <a:lnTo>
                    <a:pt x="102" y="177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16" y="149"/>
                  </a:lnTo>
                  <a:lnTo>
                    <a:pt x="124" y="138"/>
                  </a:lnTo>
                  <a:lnTo>
                    <a:pt x="131" y="127"/>
                  </a:lnTo>
                  <a:lnTo>
                    <a:pt x="141" y="119"/>
                  </a:lnTo>
                  <a:lnTo>
                    <a:pt x="153" y="110"/>
                  </a:lnTo>
                  <a:lnTo>
                    <a:pt x="166" y="102"/>
                  </a:lnTo>
                  <a:lnTo>
                    <a:pt x="181" y="96"/>
                  </a:lnTo>
                  <a:lnTo>
                    <a:pt x="200" y="90"/>
                  </a:lnTo>
                  <a:lnTo>
                    <a:pt x="200" y="90"/>
                  </a:lnTo>
                  <a:lnTo>
                    <a:pt x="245" y="77"/>
                  </a:lnTo>
                  <a:lnTo>
                    <a:pt x="268" y="70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320" y="49"/>
                  </a:lnTo>
                  <a:lnTo>
                    <a:pt x="347" y="35"/>
                  </a:lnTo>
                  <a:lnTo>
                    <a:pt x="347" y="35"/>
                  </a:lnTo>
                  <a:lnTo>
                    <a:pt x="376" y="20"/>
                  </a:lnTo>
                  <a:lnTo>
                    <a:pt x="390" y="14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19" y="5"/>
                  </a:lnTo>
                  <a:lnTo>
                    <a:pt x="432" y="1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72" y="2"/>
                  </a:lnTo>
                  <a:lnTo>
                    <a:pt x="487" y="7"/>
                  </a:lnTo>
                  <a:lnTo>
                    <a:pt x="503" y="13"/>
                  </a:lnTo>
                  <a:lnTo>
                    <a:pt x="520" y="22"/>
                  </a:lnTo>
                  <a:lnTo>
                    <a:pt x="520" y="22"/>
                  </a:lnTo>
                  <a:lnTo>
                    <a:pt x="561" y="46"/>
                  </a:lnTo>
                  <a:lnTo>
                    <a:pt x="583" y="57"/>
                  </a:lnTo>
                  <a:lnTo>
                    <a:pt x="605" y="66"/>
                  </a:lnTo>
                  <a:lnTo>
                    <a:pt x="605" y="66"/>
                  </a:lnTo>
                  <a:lnTo>
                    <a:pt x="634" y="77"/>
                  </a:lnTo>
                  <a:lnTo>
                    <a:pt x="663" y="87"/>
                  </a:lnTo>
                  <a:lnTo>
                    <a:pt x="663" y="87"/>
                  </a:lnTo>
                  <a:lnTo>
                    <a:pt x="694" y="97"/>
                  </a:lnTo>
                  <a:lnTo>
                    <a:pt x="708" y="102"/>
                  </a:lnTo>
                  <a:lnTo>
                    <a:pt x="723" y="110"/>
                  </a:lnTo>
                  <a:lnTo>
                    <a:pt x="723" y="110"/>
                  </a:lnTo>
                  <a:lnTo>
                    <a:pt x="736" y="116"/>
                  </a:lnTo>
                  <a:lnTo>
                    <a:pt x="747" y="124"/>
                  </a:lnTo>
                  <a:lnTo>
                    <a:pt x="758" y="133"/>
                  </a:lnTo>
                  <a:lnTo>
                    <a:pt x="766" y="142"/>
                  </a:lnTo>
                  <a:lnTo>
                    <a:pt x="775" y="153"/>
                  </a:lnTo>
                  <a:lnTo>
                    <a:pt x="783" y="166"/>
                  </a:lnTo>
                  <a:lnTo>
                    <a:pt x="789" y="182"/>
                  </a:lnTo>
                  <a:lnTo>
                    <a:pt x="795" y="200"/>
                  </a:lnTo>
                  <a:lnTo>
                    <a:pt x="795" y="200"/>
                  </a:lnTo>
                  <a:lnTo>
                    <a:pt x="808" y="247"/>
                  </a:lnTo>
                  <a:lnTo>
                    <a:pt x="815" y="270"/>
                  </a:lnTo>
                  <a:lnTo>
                    <a:pt x="823" y="292"/>
                  </a:lnTo>
                  <a:lnTo>
                    <a:pt x="823" y="292"/>
                  </a:lnTo>
                  <a:lnTo>
                    <a:pt x="836" y="321"/>
                  </a:lnTo>
                  <a:lnTo>
                    <a:pt x="850" y="348"/>
                  </a:lnTo>
                  <a:lnTo>
                    <a:pt x="850" y="348"/>
                  </a:lnTo>
                  <a:lnTo>
                    <a:pt x="864" y="376"/>
                  </a:lnTo>
                  <a:lnTo>
                    <a:pt x="871" y="390"/>
                  </a:lnTo>
                  <a:lnTo>
                    <a:pt x="876" y="405"/>
                  </a:lnTo>
                  <a:lnTo>
                    <a:pt x="876" y="405"/>
                  </a:lnTo>
                  <a:lnTo>
                    <a:pt x="880" y="419"/>
                  </a:lnTo>
                  <a:lnTo>
                    <a:pt x="884" y="433"/>
                  </a:lnTo>
                  <a:lnTo>
                    <a:pt x="885" y="446"/>
                  </a:lnTo>
                  <a:lnTo>
                    <a:pt x="885" y="460"/>
                  </a:lnTo>
                  <a:lnTo>
                    <a:pt x="883" y="474"/>
                  </a:lnTo>
                  <a:lnTo>
                    <a:pt x="878" y="488"/>
                  </a:lnTo>
                  <a:lnTo>
                    <a:pt x="872" y="504"/>
                  </a:lnTo>
                  <a:lnTo>
                    <a:pt x="863" y="520"/>
                  </a:lnTo>
                  <a:lnTo>
                    <a:pt x="863" y="520"/>
                  </a:lnTo>
                  <a:lnTo>
                    <a:pt x="839" y="563"/>
                  </a:lnTo>
                  <a:lnTo>
                    <a:pt x="828" y="583"/>
                  </a:lnTo>
                  <a:lnTo>
                    <a:pt x="818" y="606"/>
                  </a:lnTo>
                  <a:lnTo>
                    <a:pt x="818" y="606"/>
                  </a:lnTo>
                  <a:lnTo>
                    <a:pt x="808" y="634"/>
                  </a:lnTo>
                  <a:lnTo>
                    <a:pt x="798" y="665"/>
                  </a:lnTo>
                  <a:lnTo>
                    <a:pt x="798" y="665"/>
                  </a:lnTo>
                  <a:lnTo>
                    <a:pt x="788" y="694"/>
                  </a:lnTo>
                  <a:lnTo>
                    <a:pt x="783" y="709"/>
                  </a:lnTo>
                  <a:lnTo>
                    <a:pt x="775" y="723"/>
                  </a:lnTo>
                  <a:lnTo>
                    <a:pt x="775" y="723"/>
                  </a:lnTo>
                  <a:lnTo>
                    <a:pt x="766" y="740"/>
                  </a:lnTo>
                  <a:lnTo>
                    <a:pt x="757" y="754"/>
                  </a:lnTo>
                  <a:lnTo>
                    <a:pt x="751" y="760"/>
                  </a:lnTo>
                  <a:lnTo>
                    <a:pt x="745" y="766"/>
                  </a:lnTo>
                  <a:lnTo>
                    <a:pt x="738" y="771"/>
                  </a:lnTo>
                  <a:lnTo>
                    <a:pt x="731" y="777"/>
                  </a:lnTo>
                  <a:lnTo>
                    <a:pt x="805" y="1000"/>
                  </a:lnTo>
                  <a:lnTo>
                    <a:pt x="785" y="998"/>
                  </a:lnTo>
                  <a:lnTo>
                    <a:pt x="714" y="785"/>
                  </a:lnTo>
                  <a:lnTo>
                    <a:pt x="714" y="785"/>
                  </a:lnTo>
                  <a:lnTo>
                    <a:pt x="703" y="790"/>
                  </a:lnTo>
                  <a:lnTo>
                    <a:pt x="772" y="997"/>
                  </a:lnTo>
                  <a:lnTo>
                    <a:pt x="593" y="982"/>
                  </a:lnTo>
                  <a:lnTo>
                    <a:pt x="566" y="1046"/>
                  </a:lnTo>
                  <a:lnTo>
                    <a:pt x="506" y="867"/>
                  </a:lnTo>
                  <a:lnTo>
                    <a:pt x="506" y="867"/>
                  </a:lnTo>
                  <a:lnTo>
                    <a:pt x="495" y="871"/>
                  </a:lnTo>
                  <a:lnTo>
                    <a:pt x="559" y="1063"/>
                  </a:lnTo>
                  <a:lnTo>
                    <a:pt x="550" y="1085"/>
                  </a:lnTo>
                  <a:lnTo>
                    <a:pt x="481" y="876"/>
                  </a:lnTo>
                  <a:lnTo>
                    <a:pt x="480" y="876"/>
                  </a:lnTo>
                  <a:lnTo>
                    <a:pt x="480" y="876"/>
                  </a:lnTo>
                  <a:lnTo>
                    <a:pt x="463" y="882"/>
                  </a:lnTo>
                  <a:lnTo>
                    <a:pt x="448" y="884"/>
                  </a:lnTo>
                  <a:lnTo>
                    <a:pt x="367" y="1217"/>
                  </a:lnTo>
                  <a:lnTo>
                    <a:pt x="356" y="1197"/>
                  </a:lnTo>
                  <a:lnTo>
                    <a:pt x="432" y="885"/>
                  </a:lnTo>
                  <a:lnTo>
                    <a:pt x="432" y="885"/>
                  </a:lnTo>
                  <a:lnTo>
                    <a:pt x="420" y="884"/>
                  </a:lnTo>
                  <a:lnTo>
                    <a:pt x="348" y="1180"/>
                  </a:lnTo>
                  <a:lnTo>
                    <a:pt x="316" y="1117"/>
                  </a:lnTo>
                  <a:lnTo>
                    <a:pt x="139" y="1149"/>
                  </a:lnTo>
                  <a:lnTo>
                    <a:pt x="223" y="799"/>
                  </a:lnTo>
                  <a:lnTo>
                    <a:pt x="220" y="798"/>
                  </a:lnTo>
                  <a:lnTo>
                    <a:pt x="220" y="798"/>
                  </a:lnTo>
                  <a:lnTo>
                    <a:pt x="212" y="796"/>
                  </a:lnTo>
                  <a:lnTo>
                    <a:pt x="212" y="796"/>
                  </a:lnTo>
                  <a:close/>
                  <a:moveTo>
                    <a:pt x="497" y="656"/>
                  </a:moveTo>
                  <a:lnTo>
                    <a:pt x="497" y="208"/>
                  </a:lnTo>
                  <a:lnTo>
                    <a:pt x="411" y="208"/>
                  </a:lnTo>
                  <a:lnTo>
                    <a:pt x="411" y="208"/>
                  </a:lnTo>
                  <a:lnTo>
                    <a:pt x="411" y="216"/>
                  </a:lnTo>
                  <a:lnTo>
                    <a:pt x="408" y="226"/>
                  </a:lnTo>
                  <a:lnTo>
                    <a:pt x="404" y="235"/>
                  </a:lnTo>
                  <a:lnTo>
                    <a:pt x="397" y="243"/>
                  </a:lnTo>
                  <a:lnTo>
                    <a:pt x="397" y="243"/>
                  </a:lnTo>
                  <a:lnTo>
                    <a:pt x="390" y="252"/>
                  </a:lnTo>
                  <a:lnTo>
                    <a:pt x="381" y="258"/>
                  </a:lnTo>
                  <a:lnTo>
                    <a:pt x="371" y="261"/>
                  </a:lnTo>
                  <a:lnTo>
                    <a:pt x="360" y="262"/>
                  </a:lnTo>
                  <a:lnTo>
                    <a:pt x="360" y="327"/>
                  </a:lnTo>
                  <a:lnTo>
                    <a:pt x="398" y="327"/>
                  </a:lnTo>
                  <a:lnTo>
                    <a:pt x="398" y="656"/>
                  </a:lnTo>
                  <a:lnTo>
                    <a:pt x="497" y="656"/>
                  </a:lnTo>
                  <a:lnTo>
                    <a:pt x="497" y="656"/>
                  </a:lnTo>
                  <a:close/>
                  <a:moveTo>
                    <a:pt x="486" y="124"/>
                  </a:moveTo>
                  <a:lnTo>
                    <a:pt x="486" y="124"/>
                  </a:lnTo>
                  <a:lnTo>
                    <a:pt x="511" y="131"/>
                  </a:lnTo>
                  <a:lnTo>
                    <a:pt x="536" y="139"/>
                  </a:lnTo>
                  <a:lnTo>
                    <a:pt x="560" y="150"/>
                  </a:lnTo>
                  <a:lnTo>
                    <a:pt x="582" y="163"/>
                  </a:lnTo>
                  <a:lnTo>
                    <a:pt x="604" y="177"/>
                  </a:lnTo>
                  <a:lnTo>
                    <a:pt x="623" y="194"/>
                  </a:lnTo>
                  <a:lnTo>
                    <a:pt x="643" y="211"/>
                  </a:lnTo>
                  <a:lnTo>
                    <a:pt x="659" y="229"/>
                  </a:lnTo>
                  <a:lnTo>
                    <a:pt x="674" y="250"/>
                  </a:lnTo>
                  <a:lnTo>
                    <a:pt x="688" y="272"/>
                  </a:lnTo>
                  <a:lnTo>
                    <a:pt x="700" y="294"/>
                  </a:lnTo>
                  <a:lnTo>
                    <a:pt x="710" y="318"/>
                  </a:lnTo>
                  <a:lnTo>
                    <a:pt x="718" y="343"/>
                  </a:lnTo>
                  <a:lnTo>
                    <a:pt x="724" y="369"/>
                  </a:lnTo>
                  <a:lnTo>
                    <a:pt x="727" y="397"/>
                  </a:lnTo>
                  <a:lnTo>
                    <a:pt x="728" y="424"/>
                  </a:lnTo>
                  <a:lnTo>
                    <a:pt x="728" y="424"/>
                  </a:lnTo>
                  <a:lnTo>
                    <a:pt x="728" y="439"/>
                  </a:lnTo>
                  <a:lnTo>
                    <a:pt x="727" y="455"/>
                  </a:lnTo>
                  <a:lnTo>
                    <a:pt x="725" y="470"/>
                  </a:lnTo>
                  <a:lnTo>
                    <a:pt x="722" y="486"/>
                  </a:lnTo>
                  <a:lnTo>
                    <a:pt x="719" y="500"/>
                  </a:lnTo>
                  <a:lnTo>
                    <a:pt x="714" y="515"/>
                  </a:lnTo>
                  <a:lnTo>
                    <a:pt x="710" y="529"/>
                  </a:lnTo>
                  <a:lnTo>
                    <a:pt x="704" y="542"/>
                  </a:lnTo>
                  <a:lnTo>
                    <a:pt x="698" y="556"/>
                  </a:lnTo>
                  <a:lnTo>
                    <a:pt x="691" y="569"/>
                  </a:lnTo>
                  <a:lnTo>
                    <a:pt x="684" y="582"/>
                  </a:lnTo>
                  <a:lnTo>
                    <a:pt x="676" y="594"/>
                  </a:lnTo>
                  <a:lnTo>
                    <a:pt x="668" y="606"/>
                  </a:lnTo>
                  <a:lnTo>
                    <a:pt x="659" y="618"/>
                  </a:lnTo>
                  <a:lnTo>
                    <a:pt x="649" y="629"/>
                  </a:lnTo>
                  <a:lnTo>
                    <a:pt x="639" y="640"/>
                  </a:lnTo>
                  <a:lnTo>
                    <a:pt x="628" y="650"/>
                  </a:lnTo>
                  <a:lnTo>
                    <a:pt x="618" y="659"/>
                  </a:lnTo>
                  <a:lnTo>
                    <a:pt x="606" y="668"/>
                  </a:lnTo>
                  <a:lnTo>
                    <a:pt x="594" y="677"/>
                  </a:lnTo>
                  <a:lnTo>
                    <a:pt x="582" y="685"/>
                  </a:lnTo>
                  <a:lnTo>
                    <a:pt x="569" y="692"/>
                  </a:lnTo>
                  <a:lnTo>
                    <a:pt x="556" y="699"/>
                  </a:lnTo>
                  <a:lnTo>
                    <a:pt x="542" y="705"/>
                  </a:lnTo>
                  <a:lnTo>
                    <a:pt x="528" y="710"/>
                  </a:lnTo>
                  <a:lnTo>
                    <a:pt x="513" y="716"/>
                  </a:lnTo>
                  <a:lnTo>
                    <a:pt x="499" y="719"/>
                  </a:lnTo>
                  <a:lnTo>
                    <a:pt x="484" y="723"/>
                  </a:lnTo>
                  <a:lnTo>
                    <a:pt x="469" y="726"/>
                  </a:lnTo>
                  <a:lnTo>
                    <a:pt x="454" y="728"/>
                  </a:lnTo>
                  <a:lnTo>
                    <a:pt x="439" y="729"/>
                  </a:lnTo>
                  <a:lnTo>
                    <a:pt x="423" y="729"/>
                  </a:lnTo>
                  <a:lnTo>
                    <a:pt x="423" y="729"/>
                  </a:lnTo>
                  <a:lnTo>
                    <a:pt x="398" y="728"/>
                  </a:lnTo>
                  <a:lnTo>
                    <a:pt x="374" y="726"/>
                  </a:lnTo>
                  <a:lnTo>
                    <a:pt x="351" y="720"/>
                  </a:lnTo>
                  <a:lnTo>
                    <a:pt x="328" y="714"/>
                  </a:lnTo>
                  <a:lnTo>
                    <a:pt x="306" y="706"/>
                  </a:lnTo>
                  <a:lnTo>
                    <a:pt x="284" y="696"/>
                  </a:lnTo>
                  <a:lnTo>
                    <a:pt x="264" y="684"/>
                  </a:lnTo>
                  <a:lnTo>
                    <a:pt x="244" y="672"/>
                  </a:lnTo>
                  <a:lnTo>
                    <a:pt x="227" y="657"/>
                  </a:lnTo>
                  <a:lnTo>
                    <a:pt x="209" y="642"/>
                  </a:lnTo>
                  <a:lnTo>
                    <a:pt x="193" y="626"/>
                  </a:lnTo>
                  <a:lnTo>
                    <a:pt x="179" y="607"/>
                  </a:lnTo>
                  <a:lnTo>
                    <a:pt x="166" y="589"/>
                  </a:lnTo>
                  <a:lnTo>
                    <a:pt x="154" y="568"/>
                  </a:lnTo>
                  <a:lnTo>
                    <a:pt x="143" y="547"/>
                  </a:lnTo>
                  <a:lnTo>
                    <a:pt x="135" y="526"/>
                  </a:lnTo>
                  <a:lnTo>
                    <a:pt x="135" y="526"/>
                  </a:lnTo>
                  <a:lnTo>
                    <a:pt x="143" y="551"/>
                  </a:lnTo>
                  <a:lnTo>
                    <a:pt x="153" y="575"/>
                  </a:lnTo>
                  <a:lnTo>
                    <a:pt x="164" y="597"/>
                  </a:lnTo>
                  <a:lnTo>
                    <a:pt x="178" y="619"/>
                  </a:lnTo>
                  <a:lnTo>
                    <a:pt x="193" y="640"/>
                  </a:lnTo>
                  <a:lnTo>
                    <a:pt x="209" y="659"/>
                  </a:lnTo>
                  <a:lnTo>
                    <a:pt x="228" y="677"/>
                  </a:lnTo>
                  <a:lnTo>
                    <a:pt x="247" y="693"/>
                  </a:lnTo>
                  <a:lnTo>
                    <a:pt x="268" y="708"/>
                  </a:lnTo>
                  <a:lnTo>
                    <a:pt x="291" y="721"/>
                  </a:lnTo>
                  <a:lnTo>
                    <a:pt x="314" y="733"/>
                  </a:lnTo>
                  <a:lnTo>
                    <a:pt x="338" y="742"/>
                  </a:lnTo>
                  <a:lnTo>
                    <a:pt x="363" y="749"/>
                  </a:lnTo>
                  <a:lnTo>
                    <a:pt x="389" y="755"/>
                  </a:lnTo>
                  <a:lnTo>
                    <a:pt x="416" y="759"/>
                  </a:lnTo>
                  <a:lnTo>
                    <a:pt x="443" y="760"/>
                  </a:lnTo>
                  <a:lnTo>
                    <a:pt x="443" y="760"/>
                  </a:lnTo>
                  <a:lnTo>
                    <a:pt x="459" y="759"/>
                  </a:lnTo>
                  <a:lnTo>
                    <a:pt x="475" y="758"/>
                  </a:lnTo>
                  <a:lnTo>
                    <a:pt x="491" y="756"/>
                  </a:lnTo>
                  <a:lnTo>
                    <a:pt x="507" y="754"/>
                  </a:lnTo>
                  <a:lnTo>
                    <a:pt x="522" y="749"/>
                  </a:lnTo>
                  <a:lnTo>
                    <a:pt x="537" y="745"/>
                  </a:lnTo>
                  <a:lnTo>
                    <a:pt x="553" y="741"/>
                  </a:lnTo>
                  <a:lnTo>
                    <a:pt x="567" y="735"/>
                  </a:lnTo>
                  <a:lnTo>
                    <a:pt x="581" y="729"/>
                  </a:lnTo>
                  <a:lnTo>
                    <a:pt x="595" y="721"/>
                  </a:lnTo>
                  <a:lnTo>
                    <a:pt x="608" y="714"/>
                  </a:lnTo>
                  <a:lnTo>
                    <a:pt x="621" y="705"/>
                  </a:lnTo>
                  <a:lnTo>
                    <a:pt x="634" y="696"/>
                  </a:lnTo>
                  <a:lnTo>
                    <a:pt x="646" y="686"/>
                  </a:lnTo>
                  <a:lnTo>
                    <a:pt x="657" y="677"/>
                  </a:lnTo>
                  <a:lnTo>
                    <a:pt x="669" y="667"/>
                  </a:lnTo>
                  <a:lnTo>
                    <a:pt x="678" y="655"/>
                  </a:lnTo>
                  <a:lnTo>
                    <a:pt x="688" y="644"/>
                  </a:lnTo>
                  <a:lnTo>
                    <a:pt x="698" y="632"/>
                  </a:lnTo>
                  <a:lnTo>
                    <a:pt x="707" y="619"/>
                  </a:lnTo>
                  <a:lnTo>
                    <a:pt x="715" y="606"/>
                  </a:lnTo>
                  <a:lnTo>
                    <a:pt x="723" y="593"/>
                  </a:lnTo>
                  <a:lnTo>
                    <a:pt x="731" y="579"/>
                  </a:lnTo>
                  <a:lnTo>
                    <a:pt x="737" y="565"/>
                  </a:lnTo>
                  <a:lnTo>
                    <a:pt x="742" y="551"/>
                  </a:lnTo>
                  <a:lnTo>
                    <a:pt x="747" y="536"/>
                  </a:lnTo>
                  <a:lnTo>
                    <a:pt x="751" y="520"/>
                  </a:lnTo>
                  <a:lnTo>
                    <a:pt x="756" y="505"/>
                  </a:lnTo>
                  <a:lnTo>
                    <a:pt x="758" y="489"/>
                  </a:lnTo>
                  <a:lnTo>
                    <a:pt x="760" y="474"/>
                  </a:lnTo>
                  <a:lnTo>
                    <a:pt x="761" y="457"/>
                  </a:lnTo>
                  <a:lnTo>
                    <a:pt x="762" y="441"/>
                  </a:lnTo>
                  <a:lnTo>
                    <a:pt x="762" y="441"/>
                  </a:lnTo>
                  <a:lnTo>
                    <a:pt x="761" y="426"/>
                  </a:lnTo>
                  <a:lnTo>
                    <a:pt x="760" y="411"/>
                  </a:lnTo>
                  <a:lnTo>
                    <a:pt x="759" y="397"/>
                  </a:lnTo>
                  <a:lnTo>
                    <a:pt x="757" y="381"/>
                  </a:lnTo>
                  <a:lnTo>
                    <a:pt x="753" y="367"/>
                  </a:lnTo>
                  <a:lnTo>
                    <a:pt x="749" y="353"/>
                  </a:lnTo>
                  <a:lnTo>
                    <a:pt x="746" y="340"/>
                  </a:lnTo>
                  <a:lnTo>
                    <a:pt x="740" y="326"/>
                  </a:lnTo>
                  <a:lnTo>
                    <a:pt x="729" y="300"/>
                  </a:lnTo>
                  <a:lnTo>
                    <a:pt x="715" y="275"/>
                  </a:lnTo>
                  <a:lnTo>
                    <a:pt x="700" y="252"/>
                  </a:lnTo>
                  <a:lnTo>
                    <a:pt x="682" y="230"/>
                  </a:lnTo>
                  <a:lnTo>
                    <a:pt x="663" y="210"/>
                  </a:lnTo>
                  <a:lnTo>
                    <a:pt x="642" y="191"/>
                  </a:lnTo>
                  <a:lnTo>
                    <a:pt x="619" y="175"/>
                  </a:lnTo>
                  <a:lnTo>
                    <a:pt x="595" y="160"/>
                  </a:lnTo>
                  <a:lnTo>
                    <a:pt x="569" y="148"/>
                  </a:lnTo>
                  <a:lnTo>
                    <a:pt x="543" y="137"/>
                  </a:lnTo>
                  <a:lnTo>
                    <a:pt x="529" y="134"/>
                  </a:lnTo>
                  <a:lnTo>
                    <a:pt x="515" y="129"/>
                  </a:lnTo>
                  <a:lnTo>
                    <a:pt x="500" y="127"/>
                  </a:lnTo>
                  <a:lnTo>
                    <a:pt x="486" y="124"/>
                  </a:lnTo>
                  <a:lnTo>
                    <a:pt x="486" y="124"/>
                  </a:lnTo>
                  <a:close/>
                  <a:moveTo>
                    <a:pt x="216" y="696"/>
                  </a:moveTo>
                  <a:lnTo>
                    <a:pt x="217" y="696"/>
                  </a:lnTo>
                  <a:lnTo>
                    <a:pt x="217" y="697"/>
                  </a:lnTo>
                  <a:lnTo>
                    <a:pt x="217" y="697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5" y="703"/>
                  </a:lnTo>
                  <a:lnTo>
                    <a:pt x="227" y="705"/>
                  </a:lnTo>
                  <a:lnTo>
                    <a:pt x="227" y="705"/>
                  </a:lnTo>
                  <a:lnTo>
                    <a:pt x="231" y="708"/>
                  </a:lnTo>
                  <a:lnTo>
                    <a:pt x="231" y="709"/>
                  </a:lnTo>
                  <a:lnTo>
                    <a:pt x="232" y="709"/>
                  </a:lnTo>
                  <a:lnTo>
                    <a:pt x="232" y="709"/>
                  </a:lnTo>
                  <a:lnTo>
                    <a:pt x="243" y="718"/>
                  </a:lnTo>
                  <a:lnTo>
                    <a:pt x="243" y="718"/>
                  </a:lnTo>
                  <a:lnTo>
                    <a:pt x="247" y="721"/>
                  </a:lnTo>
                  <a:lnTo>
                    <a:pt x="249" y="722"/>
                  </a:lnTo>
                  <a:lnTo>
                    <a:pt x="249" y="722"/>
                  </a:lnTo>
                  <a:lnTo>
                    <a:pt x="253" y="726"/>
                  </a:lnTo>
                  <a:lnTo>
                    <a:pt x="256" y="727"/>
                  </a:lnTo>
                  <a:lnTo>
                    <a:pt x="256" y="727"/>
                  </a:lnTo>
                  <a:lnTo>
                    <a:pt x="256" y="727"/>
                  </a:lnTo>
                  <a:lnTo>
                    <a:pt x="261" y="730"/>
                  </a:lnTo>
                  <a:lnTo>
                    <a:pt x="264" y="731"/>
                  </a:lnTo>
                  <a:lnTo>
                    <a:pt x="264" y="731"/>
                  </a:lnTo>
                  <a:lnTo>
                    <a:pt x="267" y="733"/>
                  </a:lnTo>
                  <a:lnTo>
                    <a:pt x="270" y="735"/>
                  </a:lnTo>
                  <a:lnTo>
                    <a:pt x="270" y="735"/>
                  </a:lnTo>
                  <a:lnTo>
                    <a:pt x="275" y="739"/>
                  </a:lnTo>
                  <a:lnTo>
                    <a:pt x="278" y="740"/>
                  </a:lnTo>
                  <a:lnTo>
                    <a:pt x="281" y="742"/>
                  </a:lnTo>
                  <a:lnTo>
                    <a:pt x="285" y="744"/>
                  </a:lnTo>
                  <a:lnTo>
                    <a:pt x="289" y="746"/>
                  </a:lnTo>
                  <a:lnTo>
                    <a:pt x="293" y="747"/>
                  </a:lnTo>
                  <a:lnTo>
                    <a:pt x="296" y="749"/>
                  </a:lnTo>
                  <a:lnTo>
                    <a:pt x="296" y="749"/>
                  </a:lnTo>
                  <a:lnTo>
                    <a:pt x="300" y="752"/>
                  </a:lnTo>
                  <a:lnTo>
                    <a:pt x="304" y="753"/>
                  </a:lnTo>
                  <a:lnTo>
                    <a:pt x="304" y="753"/>
                  </a:lnTo>
                  <a:lnTo>
                    <a:pt x="308" y="755"/>
                  </a:lnTo>
                  <a:lnTo>
                    <a:pt x="310" y="756"/>
                  </a:lnTo>
                  <a:lnTo>
                    <a:pt x="310" y="756"/>
                  </a:lnTo>
                  <a:lnTo>
                    <a:pt x="316" y="758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3" y="761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32" y="764"/>
                  </a:lnTo>
                  <a:lnTo>
                    <a:pt x="334" y="765"/>
                  </a:lnTo>
                  <a:lnTo>
                    <a:pt x="334" y="765"/>
                  </a:lnTo>
                  <a:lnTo>
                    <a:pt x="340" y="767"/>
                  </a:lnTo>
                  <a:lnTo>
                    <a:pt x="342" y="767"/>
                  </a:lnTo>
                  <a:lnTo>
                    <a:pt x="342" y="767"/>
                  </a:lnTo>
                  <a:lnTo>
                    <a:pt x="348" y="769"/>
                  </a:lnTo>
                  <a:lnTo>
                    <a:pt x="351" y="769"/>
                  </a:lnTo>
                  <a:lnTo>
                    <a:pt x="351" y="769"/>
                  </a:lnTo>
                  <a:lnTo>
                    <a:pt x="356" y="771"/>
                  </a:lnTo>
                  <a:lnTo>
                    <a:pt x="358" y="771"/>
                  </a:lnTo>
                  <a:lnTo>
                    <a:pt x="358" y="771"/>
                  </a:lnTo>
                  <a:lnTo>
                    <a:pt x="365" y="773"/>
                  </a:lnTo>
                  <a:lnTo>
                    <a:pt x="366" y="773"/>
                  </a:lnTo>
                  <a:lnTo>
                    <a:pt x="366" y="773"/>
                  </a:lnTo>
                  <a:lnTo>
                    <a:pt x="372" y="775"/>
                  </a:lnTo>
                  <a:lnTo>
                    <a:pt x="374" y="775"/>
                  </a:lnTo>
                  <a:lnTo>
                    <a:pt x="374" y="775"/>
                  </a:lnTo>
                  <a:lnTo>
                    <a:pt x="382" y="777"/>
                  </a:lnTo>
                  <a:lnTo>
                    <a:pt x="383" y="777"/>
                  </a:lnTo>
                  <a:lnTo>
                    <a:pt x="383" y="777"/>
                  </a:lnTo>
                  <a:lnTo>
                    <a:pt x="390" y="778"/>
                  </a:lnTo>
                  <a:lnTo>
                    <a:pt x="391" y="779"/>
                  </a:lnTo>
                  <a:lnTo>
                    <a:pt x="391" y="779"/>
                  </a:lnTo>
                  <a:lnTo>
                    <a:pt x="398" y="780"/>
                  </a:lnTo>
                  <a:lnTo>
                    <a:pt x="399" y="780"/>
                  </a:lnTo>
                  <a:lnTo>
                    <a:pt x="399" y="780"/>
                  </a:lnTo>
                  <a:lnTo>
                    <a:pt x="407" y="780"/>
                  </a:lnTo>
                  <a:lnTo>
                    <a:pt x="407" y="781"/>
                  </a:lnTo>
                  <a:lnTo>
                    <a:pt x="408" y="781"/>
                  </a:lnTo>
                  <a:lnTo>
                    <a:pt x="408" y="781"/>
                  </a:lnTo>
                  <a:lnTo>
                    <a:pt x="416" y="781"/>
                  </a:lnTo>
                  <a:lnTo>
                    <a:pt x="417" y="781"/>
                  </a:lnTo>
                  <a:lnTo>
                    <a:pt x="417" y="781"/>
                  </a:lnTo>
                  <a:lnTo>
                    <a:pt x="433" y="782"/>
                  </a:lnTo>
                  <a:lnTo>
                    <a:pt x="434" y="782"/>
                  </a:lnTo>
                  <a:lnTo>
                    <a:pt x="434" y="782"/>
                  </a:lnTo>
                  <a:lnTo>
                    <a:pt x="443" y="782"/>
                  </a:lnTo>
                  <a:lnTo>
                    <a:pt x="443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53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71" y="781"/>
                  </a:lnTo>
                  <a:lnTo>
                    <a:pt x="471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3" y="781"/>
                  </a:lnTo>
                  <a:lnTo>
                    <a:pt x="473" y="781"/>
                  </a:lnTo>
                  <a:lnTo>
                    <a:pt x="473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85" y="780"/>
                  </a:lnTo>
                  <a:lnTo>
                    <a:pt x="486" y="780"/>
                  </a:lnTo>
                  <a:lnTo>
                    <a:pt x="486" y="780"/>
                  </a:lnTo>
                  <a:lnTo>
                    <a:pt x="494" y="779"/>
                  </a:lnTo>
                  <a:lnTo>
                    <a:pt x="495" y="779"/>
                  </a:lnTo>
                  <a:lnTo>
                    <a:pt x="495" y="778"/>
                  </a:lnTo>
                  <a:lnTo>
                    <a:pt x="495" y="778"/>
                  </a:lnTo>
                  <a:lnTo>
                    <a:pt x="503" y="777"/>
                  </a:lnTo>
                  <a:lnTo>
                    <a:pt x="504" y="777"/>
                  </a:lnTo>
                  <a:lnTo>
                    <a:pt x="504" y="777"/>
                  </a:lnTo>
                  <a:lnTo>
                    <a:pt x="510" y="775"/>
                  </a:lnTo>
                  <a:lnTo>
                    <a:pt x="512" y="775"/>
                  </a:lnTo>
                  <a:lnTo>
                    <a:pt x="512" y="775"/>
                  </a:lnTo>
                  <a:lnTo>
                    <a:pt x="519" y="773"/>
                  </a:lnTo>
                  <a:lnTo>
                    <a:pt x="520" y="773"/>
                  </a:lnTo>
                  <a:lnTo>
                    <a:pt x="520" y="773"/>
                  </a:lnTo>
                  <a:lnTo>
                    <a:pt x="528" y="771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35" y="769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43" y="767"/>
                  </a:lnTo>
                  <a:lnTo>
                    <a:pt x="545" y="767"/>
                  </a:lnTo>
                  <a:lnTo>
                    <a:pt x="545" y="767"/>
                  </a:lnTo>
                  <a:lnTo>
                    <a:pt x="551" y="765"/>
                  </a:lnTo>
                  <a:lnTo>
                    <a:pt x="553" y="764"/>
                  </a:lnTo>
                  <a:lnTo>
                    <a:pt x="553" y="764"/>
                  </a:lnTo>
                  <a:lnTo>
                    <a:pt x="559" y="761"/>
                  </a:lnTo>
                  <a:lnTo>
                    <a:pt x="560" y="761"/>
                  </a:lnTo>
                  <a:lnTo>
                    <a:pt x="560" y="761"/>
                  </a:lnTo>
                  <a:lnTo>
                    <a:pt x="567" y="759"/>
                  </a:lnTo>
                  <a:lnTo>
                    <a:pt x="569" y="758"/>
                  </a:lnTo>
                  <a:lnTo>
                    <a:pt x="569" y="758"/>
                  </a:lnTo>
                  <a:lnTo>
                    <a:pt x="574" y="756"/>
                  </a:lnTo>
                  <a:lnTo>
                    <a:pt x="576" y="755"/>
                  </a:lnTo>
                  <a:lnTo>
                    <a:pt x="576" y="755"/>
                  </a:lnTo>
                  <a:lnTo>
                    <a:pt x="582" y="753"/>
                  </a:lnTo>
                  <a:lnTo>
                    <a:pt x="584" y="752"/>
                  </a:lnTo>
                  <a:lnTo>
                    <a:pt x="584" y="752"/>
                  </a:lnTo>
                  <a:lnTo>
                    <a:pt x="589" y="749"/>
                  </a:lnTo>
                  <a:lnTo>
                    <a:pt x="592" y="748"/>
                  </a:lnTo>
                  <a:lnTo>
                    <a:pt x="592" y="748"/>
                  </a:lnTo>
                  <a:lnTo>
                    <a:pt x="597" y="745"/>
                  </a:lnTo>
                  <a:lnTo>
                    <a:pt x="599" y="744"/>
                  </a:lnTo>
                  <a:lnTo>
                    <a:pt x="599" y="744"/>
                  </a:lnTo>
                  <a:lnTo>
                    <a:pt x="604" y="742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11" y="737"/>
                  </a:lnTo>
                  <a:lnTo>
                    <a:pt x="614" y="736"/>
                  </a:lnTo>
                  <a:lnTo>
                    <a:pt x="614" y="736"/>
                  </a:lnTo>
                  <a:lnTo>
                    <a:pt x="619" y="733"/>
                  </a:lnTo>
                  <a:lnTo>
                    <a:pt x="621" y="732"/>
                  </a:lnTo>
                  <a:lnTo>
                    <a:pt x="621" y="732"/>
                  </a:lnTo>
                  <a:lnTo>
                    <a:pt x="625" y="729"/>
                  </a:lnTo>
                  <a:lnTo>
                    <a:pt x="628" y="728"/>
                  </a:lnTo>
                  <a:lnTo>
                    <a:pt x="632" y="724"/>
                  </a:lnTo>
                  <a:lnTo>
                    <a:pt x="635" y="723"/>
                  </a:lnTo>
                  <a:lnTo>
                    <a:pt x="635" y="723"/>
                  </a:lnTo>
                  <a:lnTo>
                    <a:pt x="638" y="720"/>
                  </a:lnTo>
                  <a:lnTo>
                    <a:pt x="642" y="718"/>
                  </a:lnTo>
                  <a:lnTo>
                    <a:pt x="642" y="718"/>
                  </a:lnTo>
                  <a:lnTo>
                    <a:pt x="646" y="715"/>
                  </a:lnTo>
                  <a:lnTo>
                    <a:pt x="648" y="714"/>
                  </a:lnTo>
                  <a:lnTo>
                    <a:pt x="648" y="714"/>
                  </a:lnTo>
                  <a:lnTo>
                    <a:pt x="651" y="710"/>
                  </a:lnTo>
                  <a:lnTo>
                    <a:pt x="655" y="708"/>
                  </a:lnTo>
                  <a:lnTo>
                    <a:pt x="655" y="708"/>
                  </a:lnTo>
                  <a:lnTo>
                    <a:pt x="659" y="705"/>
                  </a:lnTo>
                  <a:lnTo>
                    <a:pt x="661" y="703"/>
                  </a:lnTo>
                  <a:lnTo>
                    <a:pt x="664" y="701"/>
                  </a:lnTo>
                  <a:lnTo>
                    <a:pt x="668" y="697"/>
                  </a:lnTo>
                  <a:lnTo>
                    <a:pt x="668" y="697"/>
                  </a:lnTo>
                  <a:lnTo>
                    <a:pt x="671" y="694"/>
                  </a:lnTo>
                  <a:lnTo>
                    <a:pt x="671" y="694"/>
                  </a:lnTo>
                  <a:lnTo>
                    <a:pt x="671" y="694"/>
                  </a:lnTo>
                  <a:lnTo>
                    <a:pt x="681" y="685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3" y="683"/>
                  </a:lnTo>
                  <a:lnTo>
                    <a:pt x="685" y="681"/>
                  </a:lnTo>
                  <a:lnTo>
                    <a:pt x="685" y="681"/>
                  </a:lnTo>
                  <a:lnTo>
                    <a:pt x="686" y="680"/>
                  </a:lnTo>
                  <a:lnTo>
                    <a:pt x="686" y="680"/>
                  </a:lnTo>
                  <a:lnTo>
                    <a:pt x="688" y="678"/>
                  </a:lnTo>
                  <a:lnTo>
                    <a:pt x="688" y="678"/>
                  </a:lnTo>
                  <a:lnTo>
                    <a:pt x="688" y="678"/>
                  </a:lnTo>
                  <a:lnTo>
                    <a:pt x="688" y="677"/>
                  </a:lnTo>
                  <a:lnTo>
                    <a:pt x="690" y="676"/>
                  </a:lnTo>
                  <a:lnTo>
                    <a:pt x="690" y="676"/>
                  </a:lnTo>
                  <a:lnTo>
                    <a:pt x="690" y="676"/>
                  </a:lnTo>
                  <a:lnTo>
                    <a:pt x="695" y="671"/>
                  </a:lnTo>
                  <a:lnTo>
                    <a:pt x="695" y="670"/>
                  </a:lnTo>
                  <a:lnTo>
                    <a:pt x="696" y="670"/>
                  </a:lnTo>
                  <a:lnTo>
                    <a:pt x="696" y="670"/>
                  </a:lnTo>
                  <a:lnTo>
                    <a:pt x="706" y="658"/>
                  </a:lnTo>
                  <a:lnTo>
                    <a:pt x="715" y="646"/>
                  </a:lnTo>
                  <a:lnTo>
                    <a:pt x="724" y="634"/>
                  </a:lnTo>
                  <a:lnTo>
                    <a:pt x="733" y="621"/>
                  </a:lnTo>
                  <a:lnTo>
                    <a:pt x="740" y="608"/>
                  </a:lnTo>
                  <a:lnTo>
                    <a:pt x="748" y="594"/>
                  </a:lnTo>
                  <a:lnTo>
                    <a:pt x="754" y="580"/>
                  </a:lnTo>
                  <a:lnTo>
                    <a:pt x="760" y="566"/>
                  </a:lnTo>
                  <a:lnTo>
                    <a:pt x="765" y="551"/>
                  </a:lnTo>
                  <a:lnTo>
                    <a:pt x="771" y="536"/>
                  </a:lnTo>
                  <a:lnTo>
                    <a:pt x="774" y="520"/>
                  </a:lnTo>
                  <a:lnTo>
                    <a:pt x="778" y="505"/>
                  </a:lnTo>
                  <a:lnTo>
                    <a:pt x="780" y="490"/>
                  </a:lnTo>
                  <a:lnTo>
                    <a:pt x="783" y="474"/>
                  </a:lnTo>
                  <a:lnTo>
                    <a:pt x="784" y="457"/>
                  </a:lnTo>
                  <a:lnTo>
                    <a:pt x="784" y="441"/>
                  </a:lnTo>
                  <a:lnTo>
                    <a:pt x="784" y="441"/>
                  </a:lnTo>
                  <a:lnTo>
                    <a:pt x="784" y="423"/>
                  </a:lnTo>
                  <a:lnTo>
                    <a:pt x="783" y="406"/>
                  </a:lnTo>
                  <a:lnTo>
                    <a:pt x="780" y="389"/>
                  </a:lnTo>
                  <a:lnTo>
                    <a:pt x="777" y="372"/>
                  </a:lnTo>
                  <a:lnTo>
                    <a:pt x="773" y="355"/>
                  </a:lnTo>
                  <a:lnTo>
                    <a:pt x="769" y="339"/>
                  </a:lnTo>
                  <a:lnTo>
                    <a:pt x="763" y="324"/>
                  </a:lnTo>
                  <a:lnTo>
                    <a:pt x="757" y="308"/>
                  </a:lnTo>
                  <a:lnTo>
                    <a:pt x="750" y="292"/>
                  </a:lnTo>
                  <a:lnTo>
                    <a:pt x="742" y="278"/>
                  </a:lnTo>
                  <a:lnTo>
                    <a:pt x="735" y="264"/>
                  </a:lnTo>
                  <a:lnTo>
                    <a:pt x="725" y="250"/>
                  </a:lnTo>
                  <a:lnTo>
                    <a:pt x="716" y="237"/>
                  </a:lnTo>
                  <a:lnTo>
                    <a:pt x="706" y="224"/>
                  </a:lnTo>
                  <a:lnTo>
                    <a:pt x="695" y="211"/>
                  </a:lnTo>
                  <a:lnTo>
                    <a:pt x="684" y="199"/>
                  </a:lnTo>
                  <a:lnTo>
                    <a:pt x="672" y="188"/>
                  </a:lnTo>
                  <a:lnTo>
                    <a:pt x="660" y="177"/>
                  </a:lnTo>
                  <a:lnTo>
                    <a:pt x="647" y="167"/>
                  </a:lnTo>
                  <a:lnTo>
                    <a:pt x="633" y="158"/>
                  </a:lnTo>
                  <a:lnTo>
                    <a:pt x="620" y="149"/>
                  </a:lnTo>
                  <a:lnTo>
                    <a:pt x="606" y="140"/>
                  </a:lnTo>
                  <a:lnTo>
                    <a:pt x="591" y="133"/>
                  </a:lnTo>
                  <a:lnTo>
                    <a:pt x="575" y="126"/>
                  </a:lnTo>
                  <a:lnTo>
                    <a:pt x="560" y="120"/>
                  </a:lnTo>
                  <a:lnTo>
                    <a:pt x="544" y="114"/>
                  </a:lnTo>
                  <a:lnTo>
                    <a:pt x="528" y="110"/>
                  </a:lnTo>
                  <a:lnTo>
                    <a:pt x="511" y="107"/>
                  </a:lnTo>
                  <a:lnTo>
                    <a:pt x="495" y="103"/>
                  </a:lnTo>
                  <a:lnTo>
                    <a:pt x="478" y="101"/>
                  </a:lnTo>
                  <a:lnTo>
                    <a:pt x="460" y="100"/>
                  </a:lnTo>
                  <a:lnTo>
                    <a:pt x="443" y="99"/>
                  </a:lnTo>
                  <a:lnTo>
                    <a:pt x="443" y="99"/>
                  </a:lnTo>
                  <a:lnTo>
                    <a:pt x="424" y="100"/>
                  </a:lnTo>
                  <a:lnTo>
                    <a:pt x="407" y="101"/>
                  </a:lnTo>
                  <a:lnTo>
                    <a:pt x="391" y="103"/>
                  </a:lnTo>
                  <a:lnTo>
                    <a:pt x="373" y="107"/>
                  </a:lnTo>
                  <a:lnTo>
                    <a:pt x="357" y="110"/>
                  </a:lnTo>
                  <a:lnTo>
                    <a:pt x="341" y="114"/>
                  </a:lnTo>
                  <a:lnTo>
                    <a:pt x="326" y="120"/>
                  </a:lnTo>
                  <a:lnTo>
                    <a:pt x="309" y="126"/>
                  </a:lnTo>
                  <a:lnTo>
                    <a:pt x="294" y="133"/>
                  </a:lnTo>
                  <a:lnTo>
                    <a:pt x="280" y="140"/>
                  </a:lnTo>
                  <a:lnTo>
                    <a:pt x="266" y="149"/>
                  </a:lnTo>
                  <a:lnTo>
                    <a:pt x="252" y="158"/>
                  </a:lnTo>
                  <a:lnTo>
                    <a:pt x="238" y="167"/>
                  </a:lnTo>
                  <a:lnTo>
                    <a:pt x="226" y="177"/>
                  </a:lnTo>
                  <a:lnTo>
                    <a:pt x="213" y="188"/>
                  </a:lnTo>
                  <a:lnTo>
                    <a:pt x="201" y="199"/>
                  </a:lnTo>
                  <a:lnTo>
                    <a:pt x="190" y="211"/>
                  </a:lnTo>
                  <a:lnTo>
                    <a:pt x="179" y="224"/>
                  </a:lnTo>
                  <a:lnTo>
                    <a:pt x="169" y="237"/>
                  </a:lnTo>
                  <a:lnTo>
                    <a:pt x="160" y="250"/>
                  </a:lnTo>
                  <a:lnTo>
                    <a:pt x="151" y="264"/>
                  </a:lnTo>
                  <a:lnTo>
                    <a:pt x="142" y="278"/>
                  </a:lnTo>
                  <a:lnTo>
                    <a:pt x="135" y="292"/>
                  </a:lnTo>
                  <a:lnTo>
                    <a:pt x="128" y="308"/>
                  </a:lnTo>
                  <a:lnTo>
                    <a:pt x="122" y="324"/>
                  </a:lnTo>
                  <a:lnTo>
                    <a:pt x="116" y="339"/>
                  </a:lnTo>
                  <a:lnTo>
                    <a:pt x="112" y="355"/>
                  </a:lnTo>
                  <a:lnTo>
                    <a:pt x="109" y="372"/>
                  </a:lnTo>
                  <a:lnTo>
                    <a:pt x="105" y="389"/>
                  </a:lnTo>
                  <a:lnTo>
                    <a:pt x="103" y="406"/>
                  </a:lnTo>
                  <a:lnTo>
                    <a:pt x="102" y="423"/>
                  </a:lnTo>
                  <a:lnTo>
                    <a:pt x="101" y="441"/>
                  </a:lnTo>
                  <a:lnTo>
                    <a:pt x="101" y="441"/>
                  </a:lnTo>
                  <a:lnTo>
                    <a:pt x="102" y="460"/>
                  </a:lnTo>
                  <a:lnTo>
                    <a:pt x="103" y="478"/>
                  </a:lnTo>
                  <a:lnTo>
                    <a:pt x="105" y="496"/>
                  </a:lnTo>
                  <a:lnTo>
                    <a:pt x="110" y="515"/>
                  </a:lnTo>
                  <a:lnTo>
                    <a:pt x="114" y="532"/>
                  </a:lnTo>
                  <a:lnTo>
                    <a:pt x="119" y="550"/>
                  </a:lnTo>
                  <a:lnTo>
                    <a:pt x="125" y="567"/>
                  </a:lnTo>
                  <a:lnTo>
                    <a:pt x="132" y="583"/>
                  </a:lnTo>
                  <a:lnTo>
                    <a:pt x="140" y="600"/>
                  </a:lnTo>
                  <a:lnTo>
                    <a:pt x="149" y="615"/>
                  </a:lnTo>
                  <a:lnTo>
                    <a:pt x="158" y="630"/>
                  </a:lnTo>
                  <a:lnTo>
                    <a:pt x="168" y="644"/>
                  </a:lnTo>
                  <a:lnTo>
                    <a:pt x="179" y="658"/>
                  </a:lnTo>
                  <a:lnTo>
                    <a:pt x="191" y="671"/>
                  </a:lnTo>
                  <a:lnTo>
                    <a:pt x="203" y="684"/>
                  </a:lnTo>
                  <a:lnTo>
                    <a:pt x="216" y="696"/>
                  </a:lnTo>
                  <a:lnTo>
                    <a:pt x="216" y="69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8" name="Group 8"/>
          <p:cNvGrpSpPr/>
          <p:nvPr/>
        </p:nvGrpSpPr>
        <p:grpSpPr>
          <a:xfrm>
            <a:off x="5428050" y="1632404"/>
            <a:ext cx="1151096" cy="1151477"/>
            <a:chOff x="5428050" y="1632404"/>
            <a:chExt cx="1151096" cy="1151477"/>
          </a:xfrm>
        </p:grpSpPr>
        <p:sp>
          <p:nvSpPr>
            <p:cNvPr id="9" name="Freeform 9"/>
            <p:cNvSpPr/>
            <p:nvPr/>
          </p:nvSpPr>
          <p:spPr>
            <a:xfrm>
              <a:off x="5428050" y="1632404"/>
              <a:ext cx="1151096" cy="1151477"/>
            </a:xfrm>
            <a:custGeom>
              <a:avLst/>
              <a:gdLst/>
              <a:ahLst/>
              <a:cxnLst/>
              <a:rect l="l" t="t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9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9" y="926"/>
                  </a:lnTo>
                  <a:lnTo>
                    <a:pt x="1448" y="962"/>
                  </a:lnTo>
                  <a:lnTo>
                    <a:pt x="1437" y="997"/>
                  </a:lnTo>
                  <a:lnTo>
                    <a:pt x="1424" y="1029"/>
                  </a:lnTo>
                  <a:lnTo>
                    <a:pt x="1409" y="1063"/>
                  </a:lnTo>
                  <a:lnTo>
                    <a:pt x="1393" y="1094"/>
                  </a:lnTo>
                  <a:lnTo>
                    <a:pt x="1374" y="1126"/>
                  </a:lnTo>
                  <a:lnTo>
                    <a:pt x="1356" y="1155"/>
                  </a:lnTo>
                  <a:lnTo>
                    <a:pt x="1335" y="1185"/>
                  </a:lnTo>
                  <a:lnTo>
                    <a:pt x="1313" y="1213"/>
                  </a:lnTo>
                  <a:lnTo>
                    <a:pt x="1290" y="1240"/>
                  </a:lnTo>
                  <a:lnTo>
                    <a:pt x="1265" y="1265"/>
                  </a:lnTo>
                  <a:lnTo>
                    <a:pt x="1240" y="1290"/>
                  </a:lnTo>
                  <a:lnTo>
                    <a:pt x="1213" y="1313"/>
                  </a:lnTo>
                  <a:lnTo>
                    <a:pt x="1184" y="1335"/>
                  </a:lnTo>
                  <a:lnTo>
                    <a:pt x="1155" y="1356"/>
                  </a:lnTo>
                  <a:lnTo>
                    <a:pt x="1126" y="1375"/>
                  </a:lnTo>
                  <a:lnTo>
                    <a:pt x="1094" y="1393"/>
                  </a:lnTo>
                  <a:lnTo>
                    <a:pt x="1063" y="1409"/>
                  </a:lnTo>
                  <a:lnTo>
                    <a:pt x="1029" y="1424"/>
                  </a:lnTo>
                  <a:lnTo>
                    <a:pt x="996" y="1437"/>
                  </a:lnTo>
                  <a:lnTo>
                    <a:pt x="962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4" y="1473"/>
                  </a:lnTo>
                  <a:lnTo>
                    <a:pt x="818" y="1479"/>
                  </a:lnTo>
                  <a:lnTo>
                    <a:pt x="780" y="1481"/>
                  </a:lnTo>
                  <a:lnTo>
                    <a:pt x="742" y="1482"/>
                  </a:lnTo>
                  <a:lnTo>
                    <a:pt x="742" y="1482"/>
                  </a:lnTo>
                  <a:lnTo>
                    <a:pt x="704" y="1481"/>
                  </a:lnTo>
                  <a:lnTo>
                    <a:pt x="666" y="1479"/>
                  </a:lnTo>
                  <a:lnTo>
                    <a:pt x="629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1" y="1449"/>
                  </a:lnTo>
                  <a:lnTo>
                    <a:pt x="486" y="1437"/>
                  </a:lnTo>
                  <a:lnTo>
                    <a:pt x="453" y="1424"/>
                  </a:lnTo>
                  <a:lnTo>
                    <a:pt x="420" y="1409"/>
                  </a:lnTo>
                  <a:lnTo>
                    <a:pt x="388" y="1393"/>
                  </a:lnTo>
                  <a:lnTo>
                    <a:pt x="357" y="1375"/>
                  </a:lnTo>
                  <a:lnTo>
                    <a:pt x="327" y="1356"/>
                  </a:lnTo>
                  <a:lnTo>
                    <a:pt x="298" y="1335"/>
                  </a:lnTo>
                  <a:lnTo>
                    <a:pt x="270" y="1313"/>
                  </a:lnTo>
                  <a:lnTo>
                    <a:pt x="243" y="1290"/>
                  </a:lnTo>
                  <a:lnTo>
                    <a:pt x="217" y="1265"/>
                  </a:lnTo>
                  <a:lnTo>
                    <a:pt x="193" y="1240"/>
                  </a:lnTo>
                  <a:lnTo>
                    <a:pt x="169" y="1213"/>
                  </a:lnTo>
                  <a:lnTo>
                    <a:pt x="148" y="1185"/>
                  </a:lnTo>
                  <a:lnTo>
                    <a:pt x="127" y="1155"/>
                  </a:lnTo>
                  <a:lnTo>
                    <a:pt x="108" y="1126"/>
                  </a:lnTo>
                  <a:lnTo>
                    <a:pt x="90" y="1094"/>
                  </a:lnTo>
                  <a:lnTo>
                    <a:pt x="74" y="1063"/>
                  </a:lnTo>
                  <a:lnTo>
                    <a:pt x="59" y="1029"/>
                  </a:lnTo>
                  <a:lnTo>
                    <a:pt x="46" y="997"/>
                  </a:lnTo>
                  <a:lnTo>
                    <a:pt x="34" y="962"/>
                  </a:lnTo>
                  <a:lnTo>
                    <a:pt x="24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4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4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4" y="556"/>
                  </a:lnTo>
                  <a:lnTo>
                    <a:pt x="34" y="521"/>
                  </a:lnTo>
                  <a:lnTo>
                    <a:pt x="46" y="486"/>
                  </a:lnTo>
                  <a:lnTo>
                    <a:pt x="59" y="453"/>
                  </a:lnTo>
                  <a:lnTo>
                    <a:pt x="74" y="420"/>
                  </a:lnTo>
                  <a:lnTo>
                    <a:pt x="90" y="389"/>
                  </a:lnTo>
                  <a:lnTo>
                    <a:pt x="108" y="357"/>
                  </a:lnTo>
                  <a:lnTo>
                    <a:pt x="127" y="327"/>
                  </a:lnTo>
                  <a:lnTo>
                    <a:pt x="148" y="299"/>
                  </a:lnTo>
                  <a:lnTo>
                    <a:pt x="169" y="270"/>
                  </a:lnTo>
                  <a:lnTo>
                    <a:pt x="193" y="243"/>
                  </a:lnTo>
                  <a:lnTo>
                    <a:pt x="217" y="217"/>
                  </a:lnTo>
                  <a:lnTo>
                    <a:pt x="243" y="193"/>
                  </a:lnTo>
                  <a:lnTo>
                    <a:pt x="270" y="169"/>
                  </a:lnTo>
                  <a:lnTo>
                    <a:pt x="298" y="148"/>
                  </a:lnTo>
                  <a:lnTo>
                    <a:pt x="327" y="127"/>
                  </a:lnTo>
                  <a:lnTo>
                    <a:pt x="357" y="107"/>
                  </a:lnTo>
                  <a:lnTo>
                    <a:pt x="388" y="90"/>
                  </a:lnTo>
                  <a:lnTo>
                    <a:pt x="420" y="74"/>
                  </a:lnTo>
                  <a:lnTo>
                    <a:pt x="453" y="59"/>
                  </a:lnTo>
                  <a:lnTo>
                    <a:pt x="486" y="46"/>
                  </a:lnTo>
                  <a:lnTo>
                    <a:pt x="521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9" y="9"/>
                  </a:lnTo>
                  <a:lnTo>
                    <a:pt x="666" y="4"/>
                  </a:lnTo>
                  <a:lnTo>
                    <a:pt x="704" y="1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80" y="1"/>
                  </a:lnTo>
                  <a:lnTo>
                    <a:pt x="818" y="4"/>
                  </a:lnTo>
                  <a:lnTo>
                    <a:pt x="854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2" y="34"/>
                  </a:lnTo>
                  <a:lnTo>
                    <a:pt x="996" y="46"/>
                  </a:lnTo>
                  <a:lnTo>
                    <a:pt x="1029" y="59"/>
                  </a:lnTo>
                  <a:lnTo>
                    <a:pt x="1063" y="74"/>
                  </a:lnTo>
                  <a:lnTo>
                    <a:pt x="1094" y="90"/>
                  </a:lnTo>
                  <a:lnTo>
                    <a:pt x="1126" y="107"/>
                  </a:lnTo>
                  <a:lnTo>
                    <a:pt x="1155" y="127"/>
                  </a:lnTo>
                  <a:lnTo>
                    <a:pt x="1184" y="148"/>
                  </a:lnTo>
                  <a:lnTo>
                    <a:pt x="1213" y="169"/>
                  </a:lnTo>
                  <a:lnTo>
                    <a:pt x="1240" y="193"/>
                  </a:lnTo>
                  <a:lnTo>
                    <a:pt x="1265" y="217"/>
                  </a:lnTo>
                  <a:lnTo>
                    <a:pt x="1290" y="243"/>
                  </a:lnTo>
                  <a:lnTo>
                    <a:pt x="1313" y="270"/>
                  </a:lnTo>
                  <a:lnTo>
                    <a:pt x="1335" y="299"/>
                  </a:lnTo>
                  <a:lnTo>
                    <a:pt x="1356" y="327"/>
                  </a:lnTo>
                  <a:lnTo>
                    <a:pt x="1374" y="357"/>
                  </a:lnTo>
                  <a:lnTo>
                    <a:pt x="1393" y="389"/>
                  </a:lnTo>
                  <a:lnTo>
                    <a:pt x="1409" y="420"/>
                  </a:lnTo>
                  <a:lnTo>
                    <a:pt x="1424" y="453"/>
                  </a:lnTo>
                  <a:lnTo>
                    <a:pt x="1437" y="486"/>
                  </a:lnTo>
                  <a:lnTo>
                    <a:pt x="1448" y="521"/>
                  </a:lnTo>
                  <a:lnTo>
                    <a:pt x="1459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9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0" name="Freeform 10"/>
            <p:cNvSpPr/>
            <p:nvPr/>
          </p:nvSpPr>
          <p:spPr>
            <a:xfrm>
              <a:off x="5656364" y="1842145"/>
              <a:ext cx="689705" cy="826675"/>
            </a:xfrm>
            <a:custGeom>
              <a:avLst/>
              <a:gdLst/>
              <a:ahLst/>
              <a:cxnLst/>
              <a:rect l="l" t="t" r="r" b="b"/>
              <a:pathLst>
                <a:path w="889" h="1065">
                  <a:moveTo>
                    <a:pt x="455" y="403"/>
                  </a:moveTo>
                  <a:lnTo>
                    <a:pt x="455" y="403"/>
                  </a:lnTo>
                  <a:lnTo>
                    <a:pt x="479" y="403"/>
                  </a:lnTo>
                  <a:lnTo>
                    <a:pt x="502" y="406"/>
                  </a:lnTo>
                  <a:lnTo>
                    <a:pt x="525" y="410"/>
                  </a:lnTo>
                  <a:lnTo>
                    <a:pt x="547" y="415"/>
                  </a:lnTo>
                  <a:lnTo>
                    <a:pt x="568" y="423"/>
                  </a:lnTo>
                  <a:lnTo>
                    <a:pt x="589" y="431"/>
                  </a:lnTo>
                  <a:lnTo>
                    <a:pt x="609" y="440"/>
                  </a:lnTo>
                  <a:lnTo>
                    <a:pt x="629" y="452"/>
                  </a:lnTo>
                  <a:lnTo>
                    <a:pt x="629" y="363"/>
                  </a:lnTo>
                  <a:lnTo>
                    <a:pt x="583" y="363"/>
                  </a:lnTo>
                  <a:lnTo>
                    <a:pt x="568" y="343"/>
                  </a:lnTo>
                  <a:lnTo>
                    <a:pt x="819" y="0"/>
                  </a:lnTo>
                  <a:lnTo>
                    <a:pt x="889" y="0"/>
                  </a:lnTo>
                  <a:lnTo>
                    <a:pt x="641" y="332"/>
                  </a:lnTo>
                  <a:lnTo>
                    <a:pt x="644" y="332"/>
                  </a:lnTo>
                  <a:lnTo>
                    <a:pt x="659" y="332"/>
                  </a:lnTo>
                  <a:lnTo>
                    <a:pt x="659" y="348"/>
                  </a:lnTo>
                  <a:lnTo>
                    <a:pt x="659" y="473"/>
                  </a:lnTo>
                  <a:lnTo>
                    <a:pt x="659" y="473"/>
                  </a:lnTo>
                  <a:lnTo>
                    <a:pt x="674" y="486"/>
                  </a:lnTo>
                  <a:lnTo>
                    <a:pt x="690" y="500"/>
                  </a:lnTo>
                  <a:lnTo>
                    <a:pt x="690" y="500"/>
                  </a:lnTo>
                  <a:lnTo>
                    <a:pt x="700" y="512"/>
                  </a:lnTo>
                  <a:lnTo>
                    <a:pt x="711" y="524"/>
                  </a:lnTo>
                  <a:lnTo>
                    <a:pt x="721" y="536"/>
                  </a:lnTo>
                  <a:lnTo>
                    <a:pt x="730" y="549"/>
                  </a:lnTo>
                  <a:lnTo>
                    <a:pt x="738" y="563"/>
                  </a:lnTo>
                  <a:lnTo>
                    <a:pt x="747" y="576"/>
                  </a:lnTo>
                  <a:lnTo>
                    <a:pt x="754" y="591"/>
                  </a:lnTo>
                  <a:lnTo>
                    <a:pt x="761" y="605"/>
                  </a:lnTo>
                  <a:lnTo>
                    <a:pt x="767" y="620"/>
                  </a:lnTo>
                  <a:lnTo>
                    <a:pt x="772" y="635"/>
                  </a:lnTo>
                  <a:lnTo>
                    <a:pt x="776" y="652"/>
                  </a:lnTo>
                  <a:lnTo>
                    <a:pt x="780" y="667"/>
                  </a:lnTo>
                  <a:lnTo>
                    <a:pt x="783" y="683"/>
                  </a:lnTo>
                  <a:lnTo>
                    <a:pt x="785" y="701"/>
                  </a:lnTo>
                  <a:lnTo>
                    <a:pt x="786" y="717"/>
                  </a:lnTo>
                  <a:lnTo>
                    <a:pt x="787" y="734"/>
                  </a:lnTo>
                  <a:lnTo>
                    <a:pt x="787" y="734"/>
                  </a:lnTo>
                  <a:lnTo>
                    <a:pt x="786" y="752"/>
                  </a:lnTo>
                  <a:lnTo>
                    <a:pt x="785" y="768"/>
                  </a:lnTo>
                  <a:lnTo>
                    <a:pt x="783" y="784"/>
                  </a:lnTo>
                  <a:lnTo>
                    <a:pt x="780" y="800"/>
                  </a:lnTo>
                  <a:lnTo>
                    <a:pt x="776" y="817"/>
                  </a:lnTo>
                  <a:lnTo>
                    <a:pt x="772" y="833"/>
                  </a:lnTo>
                  <a:lnTo>
                    <a:pt x="767" y="848"/>
                  </a:lnTo>
                  <a:lnTo>
                    <a:pt x="761" y="863"/>
                  </a:lnTo>
                  <a:lnTo>
                    <a:pt x="754" y="878"/>
                  </a:lnTo>
                  <a:lnTo>
                    <a:pt x="747" y="892"/>
                  </a:lnTo>
                  <a:lnTo>
                    <a:pt x="738" y="906"/>
                  </a:lnTo>
                  <a:lnTo>
                    <a:pt x="730" y="919"/>
                  </a:lnTo>
                  <a:lnTo>
                    <a:pt x="721" y="932"/>
                  </a:lnTo>
                  <a:lnTo>
                    <a:pt x="711" y="945"/>
                  </a:lnTo>
                  <a:lnTo>
                    <a:pt x="700" y="957"/>
                  </a:lnTo>
                  <a:lnTo>
                    <a:pt x="690" y="969"/>
                  </a:lnTo>
                  <a:lnTo>
                    <a:pt x="690" y="969"/>
                  </a:lnTo>
                  <a:lnTo>
                    <a:pt x="679" y="980"/>
                  </a:lnTo>
                  <a:lnTo>
                    <a:pt x="666" y="989"/>
                  </a:lnTo>
                  <a:lnTo>
                    <a:pt x="654" y="999"/>
                  </a:lnTo>
                  <a:lnTo>
                    <a:pt x="641" y="1009"/>
                  </a:lnTo>
                  <a:lnTo>
                    <a:pt x="628" y="1018"/>
                  </a:lnTo>
                  <a:lnTo>
                    <a:pt x="614" y="1025"/>
                  </a:lnTo>
                  <a:lnTo>
                    <a:pt x="599" y="1033"/>
                  </a:lnTo>
                  <a:lnTo>
                    <a:pt x="584" y="1039"/>
                  </a:lnTo>
                  <a:lnTo>
                    <a:pt x="569" y="1046"/>
                  </a:lnTo>
                  <a:lnTo>
                    <a:pt x="554" y="1050"/>
                  </a:lnTo>
                  <a:lnTo>
                    <a:pt x="539" y="1054"/>
                  </a:lnTo>
                  <a:lnTo>
                    <a:pt x="522" y="1059"/>
                  </a:lnTo>
                  <a:lnTo>
                    <a:pt x="506" y="1062"/>
                  </a:lnTo>
                  <a:lnTo>
                    <a:pt x="490" y="1063"/>
                  </a:lnTo>
                  <a:lnTo>
                    <a:pt x="472" y="1065"/>
                  </a:lnTo>
                  <a:lnTo>
                    <a:pt x="455" y="1065"/>
                  </a:lnTo>
                  <a:lnTo>
                    <a:pt x="455" y="1065"/>
                  </a:lnTo>
                  <a:lnTo>
                    <a:pt x="439" y="1065"/>
                  </a:lnTo>
                  <a:lnTo>
                    <a:pt x="421" y="1063"/>
                  </a:lnTo>
                  <a:lnTo>
                    <a:pt x="405" y="1062"/>
                  </a:lnTo>
                  <a:lnTo>
                    <a:pt x="389" y="1059"/>
                  </a:lnTo>
                  <a:lnTo>
                    <a:pt x="373" y="1054"/>
                  </a:lnTo>
                  <a:lnTo>
                    <a:pt x="357" y="1050"/>
                  </a:lnTo>
                  <a:lnTo>
                    <a:pt x="341" y="1046"/>
                  </a:lnTo>
                  <a:lnTo>
                    <a:pt x="327" y="1039"/>
                  </a:lnTo>
                  <a:lnTo>
                    <a:pt x="312" y="1033"/>
                  </a:lnTo>
                  <a:lnTo>
                    <a:pt x="298" y="1025"/>
                  </a:lnTo>
                  <a:lnTo>
                    <a:pt x="284" y="1018"/>
                  </a:lnTo>
                  <a:lnTo>
                    <a:pt x="271" y="1009"/>
                  </a:lnTo>
                  <a:lnTo>
                    <a:pt x="257" y="999"/>
                  </a:lnTo>
                  <a:lnTo>
                    <a:pt x="244" y="989"/>
                  </a:lnTo>
                  <a:lnTo>
                    <a:pt x="233" y="980"/>
                  </a:lnTo>
                  <a:lnTo>
                    <a:pt x="222" y="969"/>
                  </a:lnTo>
                  <a:lnTo>
                    <a:pt x="222" y="969"/>
                  </a:lnTo>
                  <a:lnTo>
                    <a:pt x="210" y="957"/>
                  </a:lnTo>
                  <a:lnTo>
                    <a:pt x="200" y="945"/>
                  </a:lnTo>
                  <a:lnTo>
                    <a:pt x="190" y="932"/>
                  </a:lnTo>
                  <a:lnTo>
                    <a:pt x="180" y="919"/>
                  </a:lnTo>
                  <a:lnTo>
                    <a:pt x="172" y="906"/>
                  </a:lnTo>
                  <a:lnTo>
                    <a:pt x="164" y="892"/>
                  </a:lnTo>
                  <a:lnTo>
                    <a:pt x="157" y="878"/>
                  </a:lnTo>
                  <a:lnTo>
                    <a:pt x="150" y="863"/>
                  </a:lnTo>
                  <a:lnTo>
                    <a:pt x="145" y="848"/>
                  </a:lnTo>
                  <a:lnTo>
                    <a:pt x="139" y="833"/>
                  </a:lnTo>
                  <a:lnTo>
                    <a:pt x="135" y="817"/>
                  </a:lnTo>
                  <a:lnTo>
                    <a:pt x="130" y="800"/>
                  </a:lnTo>
                  <a:lnTo>
                    <a:pt x="128" y="784"/>
                  </a:lnTo>
                  <a:lnTo>
                    <a:pt x="126" y="768"/>
                  </a:lnTo>
                  <a:lnTo>
                    <a:pt x="125" y="752"/>
                  </a:lnTo>
                  <a:lnTo>
                    <a:pt x="124" y="734"/>
                  </a:lnTo>
                  <a:lnTo>
                    <a:pt x="124" y="734"/>
                  </a:lnTo>
                  <a:lnTo>
                    <a:pt x="125" y="717"/>
                  </a:lnTo>
                  <a:lnTo>
                    <a:pt x="126" y="701"/>
                  </a:lnTo>
                  <a:lnTo>
                    <a:pt x="128" y="683"/>
                  </a:lnTo>
                  <a:lnTo>
                    <a:pt x="130" y="667"/>
                  </a:lnTo>
                  <a:lnTo>
                    <a:pt x="135" y="652"/>
                  </a:lnTo>
                  <a:lnTo>
                    <a:pt x="139" y="635"/>
                  </a:lnTo>
                  <a:lnTo>
                    <a:pt x="145" y="620"/>
                  </a:lnTo>
                  <a:lnTo>
                    <a:pt x="150" y="605"/>
                  </a:lnTo>
                  <a:lnTo>
                    <a:pt x="157" y="591"/>
                  </a:lnTo>
                  <a:lnTo>
                    <a:pt x="164" y="576"/>
                  </a:lnTo>
                  <a:lnTo>
                    <a:pt x="172" y="563"/>
                  </a:lnTo>
                  <a:lnTo>
                    <a:pt x="180" y="549"/>
                  </a:lnTo>
                  <a:lnTo>
                    <a:pt x="190" y="536"/>
                  </a:lnTo>
                  <a:lnTo>
                    <a:pt x="200" y="524"/>
                  </a:lnTo>
                  <a:lnTo>
                    <a:pt x="210" y="512"/>
                  </a:lnTo>
                  <a:lnTo>
                    <a:pt x="222" y="500"/>
                  </a:lnTo>
                  <a:lnTo>
                    <a:pt x="222" y="500"/>
                  </a:lnTo>
                  <a:lnTo>
                    <a:pt x="233" y="489"/>
                  </a:lnTo>
                  <a:lnTo>
                    <a:pt x="246" y="478"/>
                  </a:lnTo>
                  <a:lnTo>
                    <a:pt x="246" y="379"/>
                  </a:lnTo>
                  <a:lnTo>
                    <a:pt x="256" y="393"/>
                  </a:lnTo>
                  <a:lnTo>
                    <a:pt x="276" y="393"/>
                  </a:lnTo>
                  <a:lnTo>
                    <a:pt x="276" y="455"/>
                  </a:lnTo>
                  <a:lnTo>
                    <a:pt x="276" y="455"/>
                  </a:lnTo>
                  <a:lnTo>
                    <a:pt x="295" y="443"/>
                  </a:lnTo>
                  <a:lnTo>
                    <a:pt x="317" y="433"/>
                  </a:lnTo>
                  <a:lnTo>
                    <a:pt x="338" y="424"/>
                  </a:lnTo>
                  <a:lnTo>
                    <a:pt x="361" y="416"/>
                  </a:lnTo>
                  <a:lnTo>
                    <a:pt x="383" y="411"/>
                  </a:lnTo>
                  <a:lnTo>
                    <a:pt x="407" y="406"/>
                  </a:lnTo>
                  <a:lnTo>
                    <a:pt x="431" y="404"/>
                  </a:lnTo>
                  <a:lnTo>
                    <a:pt x="455" y="403"/>
                  </a:lnTo>
                  <a:lnTo>
                    <a:pt x="455" y="403"/>
                  </a:lnTo>
                  <a:close/>
                  <a:moveTo>
                    <a:pt x="556" y="328"/>
                  </a:moveTo>
                  <a:lnTo>
                    <a:pt x="795" y="0"/>
                  </a:lnTo>
                  <a:lnTo>
                    <a:pt x="752" y="0"/>
                  </a:lnTo>
                  <a:lnTo>
                    <a:pt x="534" y="299"/>
                  </a:lnTo>
                  <a:lnTo>
                    <a:pt x="556" y="328"/>
                  </a:lnTo>
                  <a:lnTo>
                    <a:pt x="556" y="328"/>
                  </a:lnTo>
                  <a:close/>
                  <a:moveTo>
                    <a:pt x="522" y="283"/>
                  </a:moveTo>
                  <a:lnTo>
                    <a:pt x="729" y="0"/>
                  </a:lnTo>
                  <a:lnTo>
                    <a:pt x="686" y="0"/>
                  </a:lnTo>
                  <a:lnTo>
                    <a:pt x="503" y="255"/>
                  </a:lnTo>
                  <a:lnTo>
                    <a:pt x="522" y="283"/>
                  </a:lnTo>
                  <a:lnTo>
                    <a:pt x="522" y="283"/>
                  </a:lnTo>
                  <a:close/>
                  <a:moveTo>
                    <a:pt x="491" y="240"/>
                  </a:moveTo>
                  <a:lnTo>
                    <a:pt x="663" y="0"/>
                  </a:lnTo>
                  <a:lnTo>
                    <a:pt x="618" y="0"/>
                  </a:lnTo>
                  <a:lnTo>
                    <a:pt x="464" y="205"/>
                  </a:lnTo>
                  <a:lnTo>
                    <a:pt x="491" y="240"/>
                  </a:lnTo>
                  <a:lnTo>
                    <a:pt x="491" y="240"/>
                  </a:lnTo>
                  <a:close/>
                  <a:moveTo>
                    <a:pt x="0" y="0"/>
                  </a:moveTo>
                  <a:lnTo>
                    <a:pt x="272" y="362"/>
                  </a:lnTo>
                  <a:lnTo>
                    <a:pt x="544" y="362"/>
                  </a:lnTo>
                  <a:lnTo>
                    <a:pt x="27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8" y="918"/>
                  </a:moveTo>
                  <a:lnTo>
                    <a:pt x="508" y="550"/>
                  </a:lnTo>
                  <a:lnTo>
                    <a:pt x="439" y="550"/>
                  </a:lnTo>
                  <a:lnTo>
                    <a:pt x="439" y="550"/>
                  </a:lnTo>
                  <a:lnTo>
                    <a:pt x="438" y="557"/>
                  </a:lnTo>
                  <a:lnTo>
                    <a:pt x="436" y="565"/>
                  </a:lnTo>
                  <a:lnTo>
                    <a:pt x="431" y="572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20" y="587"/>
                  </a:lnTo>
                  <a:lnTo>
                    <a:pt x="413" y="591"/>
                  </a:lnTo>
                  <a:lnTo>
                    <a:pt x="405" y="594"/>
                  </a:lnTo>
                  <a:lnTo>
                    <a:pt x="396" y="595"/>
                  </a:lnTo>
                  <a:lnTo>
                    <a:pt x="396" y="648"/>
                  </a:lnTo>
                  <a:lnTo>
                    <a:pt x="428" y="648"/>
                  </a:lnTo>
                  <a:lnTo>
                    <a:pt x="428" y="918"/>
                  </a:lnTo>
                  <a:lnTo>
                    <a:pt x="508" y="918"/>
                  </a:lnTo>
                  <a:lnTo>
                    <a:pt x="508" y="918"/>
                  </a:lnTo>
                  <a:close/>
                  <a:moveTo>
                    <a:pt x="646" y="543"/>
                  </a:moveTo>
                  <a:lnTo>
                    <a:pt x="646" y="543"/>
                  </a:lnTo>
                  <a:lnTo>
                    <a:pt x="627" y="526"/>
                  </a:lnTo>
                  <a:lnTo>
                    <a:pt x="606" y="511"/>
                  </a:lnTo>
                  <a:lnTo>
                    <a:pt x="584" y="496"/>
                  </a:lnTo>
                  <a:lnTo>
                    <a:pt x="560" y="486"/>
                  </a:lnTo>
                  <a:lnTo>
                    <a:pt x="548" y="480"/>
                  </a:lnTo>
                  <a:lnTo>
                    <a:pt x="535" y="476"/>
                  </a:lnTo>
                  <a:lnTo>
                    <a:pt x="522" y="473"/>
                  </a:lnTo>
                  <a:lnTo>
                    <a:pt x="509" y="469"/>
                  </a:lnTo>
                  <a:lnTo>
                    <a:pt x="496" y="467"/>
                  </a:lnTo>
                  <a:lnTo>
                    <a:pt x="483" y="466"/>
                  </a:lnTo>
                  <a:lnTo>
                    <a:pt x="469" y="465"/>
                  </a:lnTo>
                  <a:lnTo>
                    <a:pt x="455" y="464"/>
                  </a:lnTo>
                  <a:lnTo>
                    <a:pt x="455" y="464"/>
                  </a:lnTo>
                  <a:lnTo>
                    <a:pt x="442" y="465"/>
                  </a:lnTo>
                  <a:lnTo>
                    <a:pt x="428" y="466"/>
                  </a:lnTo>
                  <a:lnTo>
                    <a:pt x="414" y="467"/>
                  </a:lnTo>
                  <a:lnTo>
                    <a:pt x="401" y="469"/>
                  </a:lnTo>
                  <a:lnTo>
                    <a:pt x="388" y="473"/>
                  </a:lnTo>
                  <a:lnTo>
                    <a:pt x="375" y="476"/>
                  </a:lnTo>
                  <a:lnTo>
                    <a:pt x="363" y="480"/>
                  </a:lnTo>
                  <a:lnTo>
                    <a:pt x="351" y="486"/>
                  </a:lnTo>
                  <a:lnTo>
                    <a:pt x="327" y="496"/>
                  </a:lnTo>
                  <a:lnTo>
                    <a:pt x="304" y="511"/>
                  </a:lnTo>
                  <a:lnTo>
                    <a:pt x="284" y="526"/>
                  </a:lnTo>
                  <a:lnTo>
                    <a:pt x="265" y="543"/>
                  </a:lnTo>
                  <a:lnTo>
                    <a:pt x="265" y="543"/>
                  </a:lnTo>
                  <a:lnTo>
                    <a:pt x="248" y="563"/>
                  </a:lnTo>
                  <a:lnTo>
                    <a:pt x="231" y="583"/>
                  </a:lnTo>
                  <a:lnTo>
                    <a:pt x="218" y="605"/>
                  </a:lnTo>
                  <a:lnTo>
                    <a:pt x="206" y="629"/>
                  </a:lnTo>
                  <a:lnTo>
                    <a:pt x="202" y="641"/>
                  </a:lnTo>
                  <a:lnTo>
                    <a:pt x="198" y="654"/>
                  </a:lnTo>
                  <a:lnTo>
                    <a:pt x="195" y="667"/>
                  </a:lnTo>
                  <a:lnTo>
                    <a:pt x="191" y="680"/>
                  </a:lnTo>
                  <a:lnTo>
                    <a:pt x="189" y="693"/>
                  </a:lnTo>
                  <a:lnTo>
                    <a:pt x="187" y="706"/>
                  </a:lnTo>
                  <a:lnTo>
                    <a:pt x="186" y="720"/>
                  </a:lnTo>
                  <a:lnTo>
                    <a:pt x="186" y="734"/>
                  </a:lnTo>
                  <a:lnTo>
                    <a:pt x="186" y="734"/>
                  </a:lnTo>
                  <a:lnTo>
                    <a:pt x="186" y="748"/>
                  </a:lnTo>
                  <a:lnTo>
                    <a:pt x="187" y="761"/>
                  </a:lnTo>
                  <a:lnTo>
                    <a:pt x="189" y="775"/>
                  </a:lnTo>
                  <a:lnTo>
                    <a:pt x="191" y="788"/>
                  </a:lnTo>
                  <a:lnTo>
                    <a:pt x="195" y="802"/>
                  </a:lnTo>
                  <a:lnTo>
                    <a:pt x="198" y="815"/>
                  </a:lnTo>
                  <a:lnTo>
                    <a:pt x="202" y="826"/>
                  </a:lnTo>
                  <a:lnTo>
                    <a:pt x="206" y="840"/>
                  </a:lnTo>
                  <a:lnTo>
                    <a:pt x="218" y="862"/>
                  </a:lnTo>
                  <a:lnTo>
                    <a:pt x="231" y="885"/>
                  </a:lnTo>
                  <a:lnTo>
                    <a:pt x="248" y="906"/>
                  </a:lnTo>
                  <a:lnTo>
                    <a:pt x="265" y="925"/>
                  </a:lnTo>
                  <a:lnTo>
                    <a:pt x="265" y="925"/>
                  </a:lnTo>
                  <a:lnTo>
                    <a:pt x="284" y="943"/>
                  </a:lnTo>
                  <a:lnTo>
                    <a:pt x="304" y="958"/>
                  </a:lnTo>
                  <a:lnTo>
                    <a:pt x="327" y="971"/>
                  </a:lnTo>
                  <a:lnTo>
                    <a:pt x="351" y="983"/>
                  </a:lnTo>
                  <a:lnTo>
                    <a:pt x="363" y="987"/>
                  </a:lnTo>
                  <a:lnTo>
                    <a:pt x="375" y="992"/>
                  </a:lnTo>
                  <a:lnTo>
                    <a:pt x="388" y="996"/>
                  </a:lnTo>
                  <a:lnTo>
                    <a:pt x="401" y="998"/>
                  </a:lnTo>
                  <a:lnTo>
                    <a:pt x="414" y="1001"/>
                  </a:lnTo>
                  <a:lnTo>
                    <a:pt x="428" y="1002"/>
                  </a:lnTo>
                  <a:lnTo>
                    <a:pt x="442" y="1003"/>
                  </a:lnTo>
                  <a:lnTo>
                    <a:pt x="455" y="1003"/>
                  </a:lnTo>
                  <a:lnTo>
                    <a:pt x="455" y="1003"/>
                  </a:lnTo>
                  <a:lnTo>
                    <a:pt x="469" y="1003"/>
                  </a:lnTo>
                  <a:lnTo>
                    <a:pt x="483" y="1002"/>
                  </a:lnTo>
                  <a:lnTo>
                    <a:pt x="496" y="1001"/>
                  </a:lnTo>
                  <a:lnTo>
                    <a:pt x="509" y="998"/>
                  </a:lnTo>
                  <a:lnTo>
                    <a:pt x="522" y="996"/>
                  </a:lnTo>
                  <a:lnTo>
                    <a:pt x="535" y="992"/>
                  </a:lnTo>
                  <a:lnTo>
                    <a:pt x="548" y="987"/>
                  </a:lnTo>
                  <a:lnTo>
                    <a:pt x="560" y="983"/>
                  </a:lnTo>
                  <a:lnTo>
                    <a:pt x="584" y="971"/>
                  </a:lnTo>
                  <a:lnTo>
                    <a:pt x="606" y="958"/>
                  </a:lnTo>
                  <a:lnTo>
                    <a:pt x="627" y="943"/>
                  </a:lnTo>
                  <a:lnTo>
                    <a:pt x="646" y="925"/>
                  </a:lnTo>
                  <a:lnTo>
                    <a:pt x="646" y="925"/>
                  </a:lnTo>
                  <a:lnTo>
                    <a:pt x="663" y="906"/>
                  </a:lnTo>
                  <a:lnTo>
                    <a:pt x="679" y="885"/>
                  </a:lnTo>
                  <a:lnTo>
                    <a:pt x="693" y="862"/>
                  </a:lnTo>
                  <a:lnTo>
                    <a:pt x="704" y="840"/>
                  </a:lnTo>
                  <a:lnTo>
                    <a:pt x="709" y="826"/>
                  </a:lnTo>
                  <a:lnTo>
                    <a:pt x="713" y="815"/>
                  </a:lnTo>
                  <a:lnTo>
                    <a:pt x="717" y="802"/>
                  </a:lnTo>
                  <a:lnTo>
                    <a:pt x="720" y="788"/>
                  </a:lnTo>
                  <a:lnTo>
                    <a:pt x="722" y="775"/>
                  </a:lnTo>
                  <a:lnTo>
                    <a:pt x="724" y="761"/>
                  </a:lnTo>
                  <a:lnTo>
                    <a:pt x="725" y="748"/>
                  </a:lnTo>
                  <a:lnTo>
                    <a:pt x="725" y="734"/>
                  </a:lnTo>
                  <a:lnTo>
                    <a:pt x="725" y="734"/>
                  </a:lnTo>
                  <a:lnTo>
                    <a:pt x="725" y="720"/>
                  </a:lnTo>
                  <a:lnTo>
                    <a:pt x="724" y="706"/>
                  </a:lnTo>
                  <a:lnTo>
                    <a:pt x="722" y="693"/>
                  </a:lnTo>
                  <a:lnTo>
                    <a:pt x="720" y="680"/>
                  </a:lnTo>
                  <a:lnTo>
                    <a:pt x="717" y="667"/>
                  </a:lnTo>
                  <a:lnTo>
                    <a:pt x="713" y="654"/>
                  </a:lnTo>
                  <a:lnTo>
                    <a:pt x="709" y="641"/>
                  </a:lnTo>
                  <a:lnTo>
                    <a:pt x="704" y="629"/>
                  </a:lnTo>
                  <a:lnTo>
                    <a:pt x="693" y="605"/>
                  </a:lnTo>
                  <a:lnTo>
                    <a:pt x="679" y="583"/>
                  </a:lnTo>
                  <a:lnTo>
                    <a:pt x="663" y="563"/>
                  </a:lnTo>
                  <a:lnTo>
                    <a:pt x="646" y="543"/>
                  </a:lnTo>
                  <a:lnTo>
                    <a:pt x="646" y="54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其他优化策略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306100" y="3180423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表和索引设计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37930" y="3670757"/>
            <a:ext cx="293133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使用分区表来提高大型表的查询性能。使用合适的存储参数，如行存储或列存储。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09307" y="3180423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索引优化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41137" y="3670757"/>
            <a:ext cx="293133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为经常查询的字段和WHERE子句中的条件字段建立索引。使用复合索引来优化多字段的查询条件。定期使用ANALYZE来更新统计信息，让查询优化器做出更好的决策。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01096" y="3180423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并发控制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932926" y="3670757"/>
            <a:ext cx="293133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考虑使用PostgreSQL的并行查询功能。合理使用事务和锁定策略，避免长时间锁或死锁。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表和索引设计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提高大型表的查询性能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分区表可以将一个大表分割成多个子表，每个分区都存储在单独的表中，从而减少了整个表的I/O操作。当查询某个特定的数据时，只需要从相应的分区中读取数据，而不需要读取整个表的数据。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提高数据访问的灵活性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分区表可以根据不同的业务需求将数据分成不同的分区，从而可以满足不同的查询需求。例如，可以根据日期将数据分成不同的分区，以便于按日期范围查询数据。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提高数据备份和恢复的效率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分区表可以分别备份不同的分区，从而提高了备份和恢复的效率。当需要恢复数据时，只需要恢复相应的分区，而不需要恢复整个表的数据。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使用分区表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1113" y="1349255"/>
            <a:ext cx="1102900" cy="11029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5846826" y="1336491"/>
            <a:ext cx="347186" cy="349282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6115621" y="1171423"/>
            <a:ext cx="158782" cy="15878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TextBox 5"/>
          <p:cNvSpPr txBox="1"/>
          <p:nvPr/>
        </p:nvSpPr>
        <p:spPr>
          <a:xfrm>
            <a:off x="5257991" y="1574521"/>
            <a:ext cx="859155" cy="6248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6" name="AutoShape 6"/>
          <p:cNvSpPr/>
          <p:nvPr/>
        </p:nvSpPr>
        <p:spPr>
          <a:xfrm>
            <a:off x="5091113" y="3060668"/>
            <a:ext cx="1102900" cy="110499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5846826" y="3048000"/>
            <a:ext cx="347186" cy="349282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6115621" y="2882837"/>
            <a:ext cx="158782" cy="160877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5257991" y="3286601"/>
            <a:ext cx="935355" cy="6248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091113" y="4780407"/>
            <a:ext cx="1102900" cy="1102900"/>
          </a:xfrm>
          <a:prstGeom prst="ellipse">
            <a:avLst/>
          </a:prstGeom>
          <a:solidFill>
            <a:schemeClr val="accent3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5846826" y="4767644"/>
            <a:ext cx="347186" cy="349282"/>
          </a:xfrm>
          <a:prstGeom prst="ellipse">
            <a:avLst/>
          </a:prstGeom>
          <a:solidFill>
            <a:schemeClr val="accent3">
              <a:lumMod val="60000"/>
              <a:lumOff val="40000"/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6115621" y="4602575"/>
            <a:ext cx="158782" cy="158782"/>
          </a:xfrm>
          <a:prstGeom prst="ellipse">
            <a:avLst/>
          </a:prstGeom>
          <a:solidFill>
            <a:schemeClr val="accent3">
              <a:alpha val="100000"/>
            </a:schemeClr>
          </a:solidFill>
          <a:ln/>
        </p:spPr>
      </p:sp>
      <p:sp>
        <p:nvSpPr>
          <p:cNvPr id="13" name="TextBox 13"/>
          <p:cNvSpPr txBox="1"/>
          <p:nvPr/>
        </p:nvSpPr>
        <p:spPr>
          <a:xfrm>
            <a:off x="5257991" y="5005674"/>
            <a:ext cx="935355" cy="6248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42983" y="1171423"/>
            <a:ext cx="4076700" cy="4667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行存储和列存储的结合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42983" y="1511132"/>
            <a:ext cx="4495800" cy="110490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根据数据的特点，可以选择行存储或列存储的方式来提高存储效率。例如，对于大量的索引字段，可以考虑使用列存储的方式来减少I/O操作。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2983" y="2934249"/>
            <a:ext cx="4076700" cy="4667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合理设置字段类型和长度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2983" y="3273958"/>
            <a:ext cx="4495800" cy="13811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根据数据的特点，可以合理设置字段类型和长度来提高存储效率。例如，对于大量的重复数据，可以考虑将其存储在数组或对象中，而不是单独的字段中。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42983" y="4626808"/>
            <a:ext cx="4076700" cy="4667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启用压缩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42983" y="4966517"/>
            <a:ext cx="4499225" cy="13811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如果表的数据量比较大，可以启用压缩来进一步减少存储空间和提高读写性能。但是需要注意的是，压缩可能会增加读取和写入操作的开销，因此需要根据具体情况来决定是否启用压缩。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使用合适的存储参数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>
            <a:off x="1199617" y="2591922"/>
            <a:ext cx="2395784" cy="2042488"/>
          </a:xfrm>
          <a:prstGeom prst="hexagon">
            <a:avLst>
              <a:gd name="adj" fmla="val 25000"/>
              <a:gd name="vf" fmla="val 115470"/>
            </a:avLst>
          </a:prstGeom>
          <a:noFill/>
          <a:ln w="762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3" name="Freeform 43"/>
          <p:cNvSpPr/>
          <p:nvPr/>
        </p:nvSpPr>
        <p:spPr>
          <a:xfrm>
            <a:off x="1961410" y="3129442"/>
            <a:ext cx="872198" cy="87219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并发控制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并行查询利用并行计算能力，通过将查询任务划分为多个子任务同时处理，提高查询性能、减少响应时间、提高系统并发处理能力。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了解并行查询优势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并行查询适用于大量计算或IO操作，如大型表扫描、复杂聚合操作等，在面对高并发请求时更有效。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确定适用场景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合理安排任务执行顺序和资源分配，注意节点协调和同步，确保任务及时处理，避免等待或超时。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充分利用并行查询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3917" r="13917"/>
          <a:stretch>
            <a:fillRect/>
          </a:stretch>
        </p:blipFill>
        <p:spPr>
          <a:xfrm>
            <a:off x="7676036" y="252494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使用并行查询功能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合理使用事务和锁定策略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根据实际需求选择，大量数据修改用事务，并发访问用锁定机制。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充分利用并发访问的能力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注意资源分配和客户端连接管理，避免资源争抢和响应延迟。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grpSp>
        <p:nvGrpSpPr>
          <p:cNvPr id="9" name="Group 9"/>
          <p:cNvGrpSpPr/>
          <p:nvPr/>
        </p:nvGrpSpPr>
        <p:grpSpPr>
          <a:xfrm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了解事务和锁定机制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  <a:ln/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事务是一系列数据的修改操作，确保数据完整性。锁定机制通过加锁避免多个客户端同时修改同一资源。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  <a:ln/>
        </p:spPr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/>
          </a:blip>
          <a:srcRect l="2291" r="2291"/>
          <a:stretch>
            <a:fillRect/>
          </a:stretch>
        </p:blipFill>
        <p:spPr>
          <a:xfrm>
            <a:off x="641457" y="1883900"/>
            <a:ext cx="3722789" cy="367108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合理使用事务和锁定策略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扩展应用层面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52335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  <a:ln/>
        </p:spPr>
      </p:sp>
      <p:sp>
        <p:nvSpPr>
          <p:cNvPr id="3" name="AutoShape 3"/>
          <p:cNvSpPr/>
          <p:nvPr/>
        </p:nvSpPr>
        <p:spPr>
          <a:xfrm>
            <a:off x="8652335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  <a:ln/>
        </p:spPr>
      </p:sp>
      <p:sp>
        <p:nvSpPr>
          <p:cNvPr id="4" name="AutoShape 4"/>
          <p:cNvSpPr/>
          <p:nvPr/>
        </p:nvSpPr>
        <p:spPr>
          <a:xfrm>
            <a:off x="5029936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  <a:ln/>
        </p:spPr>
      </p:sp>
      <p:sp>
        <p:nvSpPr>
          <p:cNvPr id="5" name="AutoShape 5"/>
          <p:cNvSpPr/>
          <p:nvPr/>
        </p:nvSpPr>
        <p:spPr>
          <a:xfrm>
            <a:off x="5029936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  <a:ln/>
        </p:spPr>
      </p:sp>
      <p:sp>
        <p:nvSpPr>
          <p:cNvPr id="6" name="AutoShape 6"/>
          <p:cNvSpPr/>
          <p:nvPr/>
        </p:nvSpPr>
        <p:spPr>
          <a:xfrm>
            <a:off x="1407538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  <a:ln/>
        </p:spPr>
      </p:sp>
      <p:sp>
        <p:nvSpPr>
          <p:cNvPr id="7" name="AutoShape 7"/>
          <p:cNvSpPr/>
          <p:nvPr/>
        </p:nvSpPr>
        <p:spPr>
          <a:xfrm>
            <a:off x="1407538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  <a:ln/>
        </p:spPr>
      </p:sp>
      <p:sp>
        <p:nvSpPr>
          <p:cNvPr id="8" name="TextBox 8"/>
          <p:cNvSpPr txBox="1"/>
          <p:nvPr/>
        </p:nvSpPr>
        <p:spPr>
          <a:xfrm>
            <a:off x="1015607" y="2516039"/>
            <a:ext cx="2962275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增加索引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842" y="3555750"/>
            <a:ext cx="3008046" cy="18440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为了提高地理空间查询的性能，可以对相关的字段增加索引。例如，对经度、纬度和高度等进行索引，可以大大提高查询效率。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38006" y="2516039"/>
            <a:ext cx="2962275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考虑空间数据类型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23754" y="3555750"/>
            <a:ext cx="3008046" cy="18440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PostGIS支持多种空间数据类型，包括点、线、多边形等。根据实际需求，选择合适的数据类型可以提升查询性能。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0404" y="2516039"/>
            <a:ext cx="2962275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合并多边形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61301" y="3555750"/>
            <a:ext cx="3008046" cy="18440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在进行地理空间查询时，有时候需要将多个多边形合并成一个，这样可以减少查询的次数，提高查询效率。可以使用PostGIS的ST_Union函数来实现。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0607" y="1020470"/>
            <a:ext cx="1990725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37367" y="1020470"/>
            <a:ext cx="2114550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24677" y="1059557"/>
            <a:ext cx="1990725" cy="15335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使用PostGIS进行地理空间查询优化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1109" y="1654955"/>
            <a:ext cx="10869366" cy="102514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 flipV="1">
            <a:off x="1824109" y="2746375"/>
            <a:ext cx="406400" cy="349251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 flipV="1">
            <a:off x="4491109" y="2746375"/>
            <a:ext cx="406400" cy="349251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 flipV="1">
            <a:off x="7291459" y="2746375"/>
            <a:ext cx="404283" cy="349251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 flipV="1">
            <a:off x="10076993" y="2746375"/>
            <a:ext cx="406400" cy="349251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681109" y="3209926"/>
            <a:ext cx="2600876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3375626" y="3209926"/>
            <a:ext cx="2667000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  <a:ln/>
        </p:spPr>
      </p:sp>
      <p:sp>
        <p:nvSpPr>
          <p:cNvPr id="9" name="AutoShape 9"/>
          <p:cNvSpPr/>
          <p:nvPr/>
        </p:nvSpPr>
        <p:spPr>
          <a:xfrm>
            <a:off x="6193162" y="3209926"/>
            <a:ext cx="2600876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8931875" y="3209926"/>
            <a:ext cx="2618599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  <a:ln/>
        </p:spPr>
      </p:sp>
      <p:sp>
        <p:nvSpPr>
          <p:cNvPr id="11" name="Freeform 11"/>
          <p:cNvSpPr/>
          <p:nvPr/>
        </p:nvSpPr>
        <p:spPr>
          <a:xfrm>
            <a:off x="4358817" y="1811108"/>
            <a:ext cx="716192" cy="71619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2" name="Freeform 12"/>
          <p:cNvSpPr/>
          <p:nvPr/>
        </p:nvSpPr>
        <p:spPr>
          <a:xfrm>
            <a:off x="1702259" y="184821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3" name="Freeform 13"/>
          <p:cNvSpPr/>
          <p:nvPr/>
        </p:nvSpPr>
        <p:spPr>
          <a:xfrm>
            <a:off x="7172608" y="184821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4" name="Freeform 14"/>
          <p:cNvSpPr/>
          <p:nvPr/>
        </p:nvSpPr>
        <p:spPr>
          <a:xfrm>
            <a:off x="9959200" y="184821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使用PL/V8、PL/R或PL/Python编写自定义函数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681109" y="3209926"/>
            <a:ext cx="260087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了解语言特性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1109" y="3843700"/>
            <a:ext cx="260087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在使用自定义函数之前，需要了解PostgreSQL支持的内置函数和语言特性。不同的语言有不同的特点和适用场景，需要根据实际需求选择合适的语言。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93871" y="3209926"/>
            <a:ext cx="260087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编写函数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393871" y="3843700"/>
            <a:ext cx="260087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根据需求，可以编写自定义函数来实现特定的功能。在编写函数时，需要注意函数的性能和可读性。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68567" y="3209926"/>
            <a:ext cx="260087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测试和优化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68567" y="3843700"/>
            <a:ext cx="260087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编写完自定义函数后，需要进行测试和优化。可以使用PostgreSQL的基准测试工具来进行性能测试，并根据测试结果进行优化。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931875" y="3209926"/>
            <a:ext cx="260087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维护函数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931875" y="3843700"/>
            <a:ext cx="2600876" cy="237459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在使用自定义函数时，需要定期维护函数的性能和功能。例如，当数据库版本更新时，可能需要重新编写自定义函数或进行其他修改。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0760" y="0"/>
            <a:ext cx="2809137" cy="3421221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lt1">
                  <a:alpha val="75000"/>
                </a:schemeClr>
              </a:gs>
            </a:gsLst>
            <a:lin ang="16200000"/>
          </a:gradFill>
          <a:ln/>
        </p:spPr>
      </p:sp>
      <p:sp>
        <p:nvSpPr>
          <p:cNvPr id="3" name="AutoShape 3"/>
          <p:cNvSpPr/>
          <p:nvPr/>
        </p:nvSpPr>
        <p:spPr>
          <a:xfrm>
            <a:off x="1140760" y="1983274"/>
            <a:ext cx="2809137" cy="280913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  <a:lumMod val="60000"/>
                  <a:lumOff val="40000"/>
                </a:schemeClr>
              </a:gs>
            </a:gsLst>
            <a:lin ang="0"/>
          </a:gradFill>
          <a:ln/>
        </p:spPr>
      </p:sp>
      <p:sp>
        <p:nvSpPr>
          <p:cNvPr id="4" name="TextBox 4"/>
          <p:cNvSpPr txBox="1"/>
          <p:nvPr/>
        </p:nvSpPr>
        <p:spPr>
          <a:xfrm>
            <a:off x="1884456" y="2656540"/>
            <a:ext cx="2004496" cy="61493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  <a:spcBef>
                <a:spcPct val="0"/>
              </a:spcBef>
            </a:pPr>
            <a:r>
              <a:rPr lang="en-US" sz="1350">
                <a:solidFill>
                  <a:srgbClr val="FFFFFF">
                    <a:alpha val="4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0760" y="2818600"/>
            <a:ext cx="2748192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1">
            <a:normAutofit/>
          </a:bodyPr>
          <a:lstStyle/>
          <a:p>
            <a:pPr algn="ctr">
              <a:lnSpc>
                <a:spcPct val="174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4782" y="1304925"/>
            <a:ext cx="5981700" cy="42481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扩展应用层面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监控与调优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定期维护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外部工具和资源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设计考虑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数据分片或读写分离</a:t>
            </a:r>
          </a:p>
        </p:txBody>
      </p:sp>
      <p:cxnSp>
        <p:nvCxnSpPr>
          <p:cNvPr id="7" name="Connector 7"/>
          <p:cNvCxnSpPr/>
          <p:nvPr/>
        </p:nvCxnSpPr>
        <p:spPr>
          <a:xfrm>
            <a:off x="3198500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cxnSp>
        <p:nvCxnSpPr>
          <p:cNvPr id="8" name="Connector 8"/>
          <p:cNvCxnSpPr/>
          <p:nvPr/>
        </p:nvCxnSpPr>
        <p:spPr>
          <a:xfrm>
            <a:off x="1823497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9" name="AutoShape 9"/>
          <p:cNvSpPr/>
          <p:nvPr/>
        </p:nvSpPr>
        <p:spPr>
          <a:xfrm>
            <a:off x="611546" y="2481967"/>
            <a:ext cx="259567" cy="1408741"/>
          </a:xfrm>
          <a:prstGeom prst="rect">
            <a:avLst/>
          </a:pr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lt1">
                  <a:alpha val="51000"/>
                </a:schemeClr>
              </a:gs>
            </a:gsLst>
            <a:lin ang="5400000"/>
          </a:gradFill>
          <a:ln/>
        </p:spPr>
      </p:sp>
      <p:sp>
        <p:nvSpPr>
          <p:cNvPr id="10" name="AutoShape 10"/>
          <p:cNvSpPr/>
          <p:nvPr/>
        </p:nvSpPr>
        <p:spPr>
          <a:xfrm>
            <a:off x="611546" y="2352184"/>
            <a:ext cx="259567" cy="259567"/>
          </a:xfrm>
          <a:prstGeom prst="ellipse">
            <a:avLst/>
          </a:prstGeom>
          <a:solidFill>
            <a:schemeClr val="accent2">
              <a:lumMod val="40000"/>
              <a:lumOff val="60000"/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-1022221" y="486945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  <a:ln/>
        </p:spPr>
      </p:sp>
      <p:sp>
        <p:nvSpPr>
          <p:cNvPr id="12" name="AutoShape 12"/>
          <p:cNvSpPr/>
          <p:nvPr/>
        </p:nvSpPr>
        <p:spPr>
          <a:xfrm>
            <a:off x="4298477" y="0"/>
            <a:ext cx="668835" cy="1915360"/>
          </a:xfrm>
          <a:prstGeom prst="rect">
            <a:avLst/>
          </a:prstGeom>
          <a:gradFill>
            <a:gsLst>
              <a:gs pos="0">
                <a:schemeClr val="accent2">
                  <a:alpha val="62000"/>
                </a:schemeClr>
              </a:gs>
              <a:gs pos="100000">
                <a:schemeClr val="lt1">
                  <a:alpha val="62000"/>
                </a:schemeClr>
              </a:gs>
            </a:gsLst>
            <a:lin ang="16200000"/>
          </a:gradFill>
          <a:ln/>
        </p:spPr>
      </p:sp>
      <p:sp>
        <p:nvSpPr>
          <p:cNvPr id="13" name="AutoShape 13"/>
          <p:cNvSpPr/>
          <p:nvPr/>
        </p:nvSpPr>
        <p:spPr>
          <a:xfrm>
            <a:off x="4298477" y="1580942"/>
            <a:ext cx="668835" cy="66883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10066688" y="5912672"/>
            <a:ext cx="531248" cy="531248"/>
          </a:xfrm>
          <a:prstGeom prst="ellipse">
            <a:avLst/>
          </a:prstGeom>
          <a:gradFill>
            <a:gsLst>
              <a:gs pos="0">
                <a:schemeClr val="accent2">
                  <a:alpha val="59000"/>
                </a:schemeClr>
              </a:gs>
              <a:gs pos="100000">
                <a:schemeClr val="accent2">
                  <a:alpha val="59000"/>
                  <a:lumMod val="40000"/>
                  <a:lumOff val="60000"/>
                </a:schemeClr>
              </a:gs>
            </a:gsLst>
            <a:lin ang="0"/>
          </a:gradFill>
          <a:ln/>
        </p:spPr>
      </p:sp>
      <p:sp>
        <p:nvSpPr>
          <p:cNvPr id="15" name="AutoShape 15"/>
          <p:cNvSpPr/>
          <p:nvPr/>
        </p:nvSpPr>
        <p:spPr>
          <a:xfrm>
            <a:off x="10779576" y="-508283"/>
            <a:ext cx="2423643" cy="2423643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  <a:ln/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监控与调优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cxnSp>
        <p:nvCxnSpPr>
          <p:cNvPr id="5" name="Connector 5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904945" y="1398355"/>
            <a:ext cx="2590123" cy="1506389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1218874" y="2592503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</p:sp>
      <p:sp>
        <p:nvSpPr>
          <p:cNvPr id="8" name="TextBox 8"/>
          <p:cNvSpPr txBox="1"/>
          <p:nvPr/>
        </p:nvSpPr>
        <p:spPr>
          <a:xfrm>
            <a:off x="1011610" y="1508083"/>
            <a:ext cx="2351713" cy="994791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pgBadger</a:t>
            </a:r>
          </a:p>
        </p:txBody>
      </p:sp>
      <p:sp>
        <p:nvSpPr>
          <p:cNvPr id="9" name="AutoShape 9"/>
          <p:cNvSpPr/>
          <p:nvPr/>
        </p:nvSpPr>
        <p:spPr>
          <a:xfrm>
            <a:off x="4503089" y="1424901"/>
            <a:ext cx="2590123" cy="1506389"/>
          </a:xfrm>
          <a:prstGeom prst="round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4817018" y="2619049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1">
                <a:alpha val="9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8201329" y="1424901"/>
            <a:ext cx="2590123" cy="1506389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8515258" y="2619049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1414251" y="2980276"/>
            <a:ext cx="2506259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pgBadger是一个开源的PostgreSQL性能分析工具，它可以生成直观的报告，帮助您诊断数据库的性能问题。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99835" y="2980276"/>
            <a:ext cx="2506259" cy="233476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pg_stat_statements是另一个监控PostgreSQL性能的强大工具。它提供了关于每个查询的详细信息，如执行计划、资源使用情况等。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1942" y="2980276"/>
            <a:ext cx="2506259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pg_top是一个实时性能监控工具，它可以显示当前数据库中的资源使用情况，如CPU、内存和I/O等。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2294" y="1508083"/>
            <a:ext cx="2351713" cy="994791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pg_stat_statements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0534" y="1508083"/>
            <a:ext cx="2351713" cy="994791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pg_top</a:t>
            </a:r>
          </a:p>
        </p:txBody>
      </p:sp>
      <p:sp>
        <p:nvSpPr>
          <p:cNvPr id="18" name="Freeform 18"/>
          <p:cNvSpPr/>
          <p:nvPr/>
        </p:nvSpPr>
        <p:spPr>
          <a:xfrm>
            <a:off x="3734987" y="1845395"/>
            <a:ext cx="509355" cy="5093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19" name="Freeform 19"/>
          <p:cNvSpPr/>
          <p:nvPr/>
        </p:nvSpPr>
        <p:spPr>
          <a:xfrm>
            <a:off x="7434234" y="1784900"/>
            <a:ext cx="509355" cy="5093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使用工具监控和诊断性能问题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796" y="2191116"/>
            <a:ext cx="2019230" cy="4671329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5086385" y="2191116"/>
            <a:ext cx="2019230" cy="465913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5086385" y="1272218"/>
            <a:ext cx="2019230" cy="201923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9574070" y="2191116"/>
            <a:ext cx="2019230" cy="4659137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9574070" y="1272218"/>
            <a:ext cx="2019230" cy="201923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9697155" y="1395303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7308884" y="2191116"/>
            <a:ext cx="2019230" cy="4659137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9" name="AutoShape 9"/>
          <p:cNvSpPr/>
          <p:nvPr/>
        </p:nvSpPr>
        <p:spPr>
          <a:xfrm>
            <a:off x="7308884" y="1272218"/>
            <a:ext cx="2019230" cy="201923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7431969" y="1395303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2871147" y="2191116"/>
            <a:ext cx="2019230" cy="4671329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2871147" y="1272218"/>
            <a:ext cx="2019230" cy="201923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2994232" y="1395303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633796" y="1272218"/>
            <a:ext cx="2019230" cy="201923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756882" y="1395303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6" name="TextBox 16"/>
          <p:cNvSpPr txBox="1"/>
          <p:nvPr/>
        </p:nvSpPr>
        <p:spPr>
          <a:xfrm>
            <a:off x="701119" y="3291448"/>
            <a:ext cx="1884585" cy="102412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检查数据库性能指标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3796" y="4276427"/>
            <a:ext cx="2019230" cy="21640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定期检查数据库的性能指标，如CPU使用率、内存使用率、I/O带宽等，以确保数据库在处理大量并发请求时能够保持高效运行。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10489" y="4276427"/>
            <a:ext cx="2019230" cy="21640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通过运行EXPLAIN命令并查看执行计划，您可以了解查询的详细执行计划，发现潜在的性能问题，并优化这些查询。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25727" y="4276427"/>
            <a:ext cx="2019230" cy="21640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定期审查和调整数据库的参数，如shared_buffers、work_mem、maintenance_work_mem等，以提高数据库的性能。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48226" y="4276427"/>
            <a:ext cx="2019230" cy="21640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通过对表和索引进行优化，如使用分区表、合适的存储参数等，可以提高大型表的查询性能。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13411" y="4276427"/>
            <a:ext cx="2019230" cy="21640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通过使用并行查询功能、合理的事务和锁定策略等，可以避免长时间锁或死锁，提高并发性能。</a:t>
            </a:r>
          </a:p>
        </p:txBody>
      </p:sp>
      <p:sp>
        <p:nvSpPr>
          <p:cNvPr id="22" name="AutoShape 22"/>
          <p:cNvSpPr/>
          <p:nvPr/>
        </p:nvSpPr>
        <p:spPr>
          <a:xfrm>
            <a:off x="5209470" y="1395303"/>
            <a:ext cx="1773060" cy="177306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</p:sp>
      <p:sp>
        <p:nvSpPr>
          <p:cNvPr id="23" name="TextBox 23"/>
          <p:cNvSpPr txBox="1"/>
          <p:nvPr/>
        </p:nvSpPr>
        <p:spPr>
          <a:xfrm>
            <a:off x="2938469" y="3291448"/>
            <a:ext cx="1884585" cy="102412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分析查询执行计划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76206" y="3291448"/>
            <a:ext cx="1884585" cy="102412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优化表和索引设计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41392" y="3291448"/>
            <a:ext cx="1884585" cy="102412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并发控制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53708" y="3291448"/>
            <a:ext cx="1884585" cy="1024128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6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调整数据库参数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98185" y="2005652"/>
            <a:ext cx="690452" cy="5523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0"/>
                </a:moveTo>
                <a:lnTo>
                  <a:pt x="91440" y="0"/>
                </a:lnTo>
                <a:lnTo>
                  <a:pt x="0" y="45720"/>
                </a:lnTo>
                <a:lnTo>
                  <a:pt x="0" y="137160"/>
                </a:lnTo>
                <a:lnTo>
                  <a:pt x="60960" y="121920"/>
                </a:lnTo>
                <a:lnTo>
                  <a:pt x="60960" y="304800"/>
                </a:lnTo>
                <a:lnTo>
                  <a:pt x="243840" y="304800"/>
                </a:lnTo>
                <a:lnTo>
                  <a:pt x="243840" y="121920"/>
                </a:lnTo>
                <a:lnTo>
                  <a:pt x="304800" y="137160"/>
                </a:lnTo>
                <a:lnTo>
                  <a:pt x="304800" y="45720"/>
                </a:lnTo>
                <a:lnTo>
                  <a:pt x="213360" y="0"/>
                </a:lnTo>
                <a:lnTo>
                  <a:pt x="198120" y="0"/>
                </a:lnTo>
                <a:cubicBezTo>
                  <a:pt x="198120" y="25251"/>
                  <a:pt x="177651" y="45720"/>
                  <a:pt x="152400" y="45720"/>
                </a:cubicBezTo>
                <a:cubicBezTo>
                  <a:pt x="127149" y="45720"/>
                  <a:pt x="106680" y="25251"/>
                  <a:pt x="106680" y="0"/>
                </a:cubicBezTo>
                <a:lnTo>
                  <a:pt x="10668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28" name="Freeform 28"/>
          <p:cNvSpPr/>
          <p:nvPr/>
        </p:nvSpPr>
        <p:spPr>
          <a:xfrm>
            <a:off x="3521727" y="1922798"/>
            <a:ext cx="718070" cy="7180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29" name="Freeform 29"/>
          <p:cNvSpPr/>
          <p:nvPr/>
        </p:nvSpPr>
        <p:spPr>
          <a:xfrm>
            <a:off x="5688634" y="1783749"/>
            <a:ext cx="814733" cy="81473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30" name="Freeform 30"/>
          <p:cNvSpPr/>
          <p:nvPr/>
        </p:nvSpPr>
        <p:spPr>
          <a:xfrm>
            <a:off x="7967443" y="1832081"/>
            <a:ext cx="702113" cy="7180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31" name="Freeform 31"/>
          <p:cNvSpPr/>
          <p:nvPr/>
        </p:nvSpPr>
        <p:spPr>
          <a:xfrm>
            <a:off x="10232034" y="1839465"/>
            <a:ext cx="703303" cy="7033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grpSp>
        <p:nvGrpSpPr>
          <p:cNvPr id="32" name="Group 3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33" name="AutoShape 3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4" name="AutoShape 4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5" name="AutoShape 4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6" name="AutoShape 4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7" name="AutoShape 4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8" name="AutoShape 4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9" name="AutoShape 4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50" name="AutoShape 5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51" name="AutoShape 5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52" name="AutoShape 5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53" name="TextBox 5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定期审查和调整数据库性能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定期维护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132693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定期清理数据库中的垃圾数据，释放磁盘空间并提高数据库的读写性能。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500" b="12500"/>
          <a:stretch>
            <a:fillRect/>
          </a:stretch>
        </p:blipFill>
        <p:spPr>
          <a:xfrm>
            <a:off x="1602827" y="1536628"/>
            <a:ext cx="1898907" cy="1898907"/>
          </a:xfrm>
          <a:prstGeom prst="ellipse">
            <a:avLst/>
          </a:prstGeom>
        </p:spPr>
      </p:pic>
      <p:sp>
        <p:nvSpPr>
          <p:cNvPr id="5" name="AutoShape 5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  <a:ln/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68347" y="1536628"/>
            <a:ext cx="1898907" cy="189890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6708" r="16708"/>
          <a:stretch>
            <a:fillRect/>
          </a:stretch>
        </p:blipFill>
        <p:spPr>
          <a:xfrm>
            <a:off x="8871767" y="1536628"/>
            <a:ext cx="1898907" cy="18989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381" y="3766355"/>
            <a:ext cx="297180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运行VACUUM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739" y="4350852"/>
            <a:ext cx="2651083" cy="97536"/>
            <a:chOff x="1226739" y="4350852"/>
            <a:chExt cx="2651083" cy="97536"/>
          </a:xfrm>
        </p:grpSpPr>
        <p:cxnSp>
          <p:nvCxnSpPr>
            <p:cNvPr id="11" name="Connector 11"/>
            <p:cNvCxnSpPr/>
            <p:nvPr/>
          </p:nvCxnSpPr>
          <p:spPr>
            <a:xfrm flipV="1">
              <a:off x="1287927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AutoShape 12"/>
            <p:cNvSpPr/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sp>
        <p:nvSpPr>
          <p:cNvPr id="14" name="TextBox 14"/>
          <p:cNvSpPr txBox="1"/>
          <p:nvPr/>
        </p:nvSpPr>
        <p:spPr>
          <a:xfrm>
            <a:off x="4892456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定期更新数据库的统计信息，以便查询优化器更好地决定查询计划。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1426" y="3746205"/>
            <a:ext cx="295275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ANALYZE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92260" y="4350852"/>
            <a:ext cx="2651083" cy="97536"/>
            <a:chOff x="4792260" y="4350852"/>
            <a:chExt cx="2651083" cy="97536"/>
          </a:xfrm>
        </p:grpSpPr>
        <p:cxnSp>
          <p:nvCxnSpPr>
            <p:cNvPr id="17" name="Connector 17"/>
            <p:cNvCxnSpPr/>
            <p:nvPr/>
          </p:nvCxnSpPr>
          <p:spPr>
            <a:xfrm flipV="1">
              <a:off x="4853447" y="4399620"/>
              <a:ext cx="2492359" cy="474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" name="AutoShape 18"/>
            <p:cNvSpPr/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</p:sp>
      </p:grpSp>
      <p:sp>
        <p:nvSpPr>
          <p:cNvPr id="20" name="TextBox 20"/>
          <p:cNvSpPr txBox="1"/>
          <p:nvPr/>
        </p:nvSpPr>
        <p:spPr>
          <a:xfrm>
            <a:off x="859587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通常用于修复索引错误，或重建索引以提高查询性能。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11508" y="3746205"/>
            <a:ext cx="3019425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REINDEX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95679" y="4350852"/>
            <a:ext cx="2651083" cy="97536"/>
            <a:chOff x="8495679" y="4350852"/>
            <a:chExt cx="2651083" cy="97536"/>
          </a:xfrm>
        </p:grpSpPr>
        <p:cxnSp>
          <p:nvCxnSpPr>
            <p:cNvPr id="23" name="Connector 23"/>
            <p:cNvCxnSpPr/>
            <p:nvPr/>
          </p:nvCxnSpPr>
          <p:spPr>
            <a:xfrm flipV="1">
              <a:off x="8556866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AutoShape 24"/>
            <p:cNvSpPr/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定期运行VACUUM、ANALYZE和REINDEX命令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4680" y="1337640"/>
            <a:ext cx="3525078" cy="4704522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4333461" y="1337640"/>
            <a:ext cx="3525078" cy="4704522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8115335" y="1337640"/>
            <a:ext cx="3525078" cy="4704522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</p:sp>
      <p:sp>
        <p:nvSpPr>
          <p:cNvPr id="5" name="TextBox 5"/>
          <p:cNvSpPr txBox="1"/>
          <p:nvPr/>
        </p:nvSpPr>
        <p:spPr>
          <a:xfrm>
            <a:off x="10393985" y="-922877"/>
            <a:ext cx="1317650" cy="67036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</p:sp>
      <p:sp>
        <p:nvSpPr>
          <p:cNvPr id="6" name="AutoShape 6"/>
          <p:cNvSpPr/>
          <p:nvPr/>
        </p:nvSpPr>
        <p:spPr>
          <a:xfrm>
            <a:off x="8115335" y="1337640"/>
            <a:ext cx="1554579" cy="505943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9358793" y="1337640"/>
            <a:ext cx="505943" cy="505943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8" name="AutoShape 8"/>
          <p:cNvSpPr/>
          <p:nvPr/>
        </p:nvSpPr>
        <p:spPr>
          <a:xfrm>
            <a:off x="4346600" y="1337640"/>
            <a:ext cx="1554579" cy="50594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9" name="AutoShape 9"/>
          <p:cNvSpPr/>
          <p:nvPr/>
        </p:nvSpPr>
        <p:spPr>
          <a:xfrm>
            <a:off x="5590056" y="1337640"/>
            <a:ext cx="505943" cy="505943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574680" y="1337640"/>
            <a:ext cx="1554579" cy="505943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1818137" y="1337640"/>
            <a:ext cx="505943" cy="505943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877907" y="2036706"/>
            <a:ext cx="2990850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检查数据库完整性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7907" y="3026770"/>
            <a:ext cx="2990850" cy="24955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定期执行数据库操作和审计语句，检测数据不一致性，并采取措施修复。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7907" y="1261999"/>
            <a:ext cx="1104900" cy="685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76018" y="1261999"/>
            <a:ext cx="1104900" cy="685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8427" y="2036706"/>
            <a:ext cx="2990850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修复数据库完整性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8427" y="3026770"/>
            <a:ext cx="2990850" cy="24955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当发现数据库错误时，使用PostgreSQL提供的修复方法，如重新生成表、重新索引和重新创建约束等，根据具体情况选择合适的修复方法，以恢复数据库完整性和性能。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06125" y="2036706"/>
            <a:ext cx="2990850" cy="11334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定期检查和修复的重要性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06125" y="3026770"/>
            <a:ext cx="2990850" cy="24955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保证数据库一致性和可靠性，提高数据库整体性能。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47115" y="1264488"/>
            <a:ext cx="1104900" cy="685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AutoShape 21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22" name="AutoShape 22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23" name="AutoShape 23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cxnSp>
        <p:nvCxnSpPr>
          <p:cNvPr id="24" name="Connector 24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grpSp>
        <p:nvGrpSpPr>
          <p:cNvPr id="25" name="Group 2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6" name="AutoShape 2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4" name="AutoShape 4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5" name="AutoShape 4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6" name="TextBox 4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定期检查并修复数据库完整性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外部工具和资源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9110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635954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850313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5" name="Connector 5"/>
          <p:cNvCxnSpPr/>
          <p:nvPr/>
        </p:nvCxnSpPr>
        <p:spPr>
          <a:xfrm>
            <a:off x="851612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H="1">
            <a:off x="851612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1012430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pgbadger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2430" y="3022089"/>
            <a:ext cx="2995145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一个开源的PostgreSQL性能分析工具，它可以提供关于数据库性能的详细报告，帮助你诊断和优化PostgreSQL数据库的性能问题。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4090774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4187618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4401977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2" name="Connector 12"/>
          <p:cNvCxnSpPr/>
          <p:nvPr/>
        </p:nvCxnSpPr>
        <p:spPr>
          <a:xfrm>
            <a:off x="4403275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 13"/>
          <p:cNvCxnSpPr/>
          <p:nvPr/>
        </p:nvCxnSpPr>
        <p:spPr>
          <a:xfrm flipH="1">
            <a:off x="4403275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4564094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pg_stat_statements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64094" y="3022089"/>
            <a:ext cx="3061033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一个PostgreSQL的扩展，它提供了关于数据库执行计划的详细信息，可以帮助你了解查询的性能瓶颈在哪里，以及如何优化这些查询。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7855770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  <a:ln/>
        </p:spPr>
      </p:sp>
      <p:sp>
        <p:nvSpPr>
          <p:cNvPr id="17" name="AutoShape 17"/>
          <p:cNvSpPr/>
          <p:nvPr/>
        </p:nvSpPr>
        <p:spPr>
          <a:xfrm>
            <a:off x="7952615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8" name="AutoShape 18"/>
          <p:cNvSpPr/>
          <p:nvPr/>
        </p:nvSpPr>
        <p:spPr>
          <a:xfrm>
            <a:off x="8166974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</p:sp>
      <p:cxnSp>
        <p:nvCxnSpPr>
          <p:cNvPr id="19" name="Connector 19"/>
          <p:cNvCxnSpPr/>
          <p:nvPr/>
        </p:nvCxnSpPr>
        <p:spPr>
          <a:xfrm>
            <a:off x="8168272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 flipH="1">
            <a:off x="8168272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1"/>
          <p:cNvSpPr txBox="1"/>
          <p:nvPr/>
        </p:nvSpPr>
        <p:spPr>
          <a:xfrm>
            <a:off x="8329091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pg_top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29091" y="3022089"/>
            <a:ext cx="3074211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一个轻量级的PostgreSQL性能监控工具，它可以实时监测数据库的性能指标，并提供直观的报告，帮助你了解数据库的运行状况。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利用数据库监控和性能分析工具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3534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743534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938867" y="1440614"/>
            <a:ext cx="2995145" cy="104851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PostgreSQL官方文档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2791" y="2963397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PostgreSQL的官方文档是一个非常宝贵的资源，它提供了有关PostgreSQL的全面指南和性能优化技巧。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4429171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4429171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4624504" y="1440614"/>
            <a:ext cx="2995145" cy="104851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PostgreSQL社区论坛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504" y="2963397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PostgreSQL社区论坛是一个活跃的讨论平台，其中包含许多有关数据库性能优化的讨论和经验分享。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18788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  <a:ln/>
        </p:spPr>
      </p:sp>
      <p:sp>
        <p:nvSpPr>
          <p:cNvPr id="11" name="AutoShape 11"/>
          <p:cNvSpPr/>
          <p:nvPr/>
        </p:nvSpPr>
        <p:spPr>
          <a:xfrm>
            <a:off x="8118788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8314120" y="1440614"/>
            <a:ext cx="2995145" cy="104851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线上课程和培训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4120" y="2963397"/>
            <a:ext cx="2995145" cy="28041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有许多在线课程和培训可供选择，这些课程通常由经验丰富的数据库专家授课，提供有关PostgreSQL性能优化的实战指南。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参考官方文档和其他相关资源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设计考虑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引言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29209" y="1988153"/>
            <a:ext cx="5258132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根据所需查询功能和数据需求，设计简洁高效的查询模式，避免使用过多冗余字段和复杂查询语句。</a:t>
            </a:r>
          </a:p>
        </p:txBody>
      </p:sp>
      <p:sp>
        <p:nvSpPr>
          <p:cNvPr id="3" name="AutoShape 3"/>
          <p:cNvSpPr/>
          <p:nvPr/>
        </p:nvSpPr>
        <p:spPr>
          <a:xfrm>
            <a:off x="6412992" y="4129306"/>
            <a:ext cx="755904" cy="755904"/>
          </a:xfrm>
          <a:prstGeom prst="roundRect">
            <a:avLst>
              <a:gd name="adj" fmla="val 16667"/>
            </a:avLst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8227931" y="4129306"/>
            <a:ext cx="755904" cy="755904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10042870" y="4129306"/>
            <a:ext cx="755904" cy="755904"/>
          </a:xfrm>
          <a:prstGeom prst="roundRect">
            <a:avLst>
              <a:gd name="adj" fmla="val 16667"/>
            </a:avLst>
          </a:prstGeom>
          <a:solidFill>
            <a:schemeClr val="accent2">
              <a:alpha val="100000"/>
            </a:schemeClr>
          </a:solidFill>
          <a:ln/>
        </p:spPr>
      </p:sp>
      <p:cxnSp>
        <p:nvCxnSpPr>
          <p:cNvPr id="6" name="Connector 6"/>
          <p:cNvCxnSpPr/>
          <p:nvPr/>
        </p:nvCxnSpPr>
        <p:spPr>
          <a:xfrm>
            <a:off x="6137995" y="3770320"/>
            <a:ext cx="4941824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6586408" y="4298640"/>
            <a:ext cx="410870" cy="410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8" name="Freeform 8"/>
          <p:cNvSpPr/>
          <p:nvPr/>
        </p:nvSpPr>
        <p:spPr>
          <a:xfrm>
            <a:off x="8424733" y="4355911"/>
            <a:ext cx="345034" cy="3450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9" name="Freeform 9"/>
          <p:cNvSpPr/>
          <p:nvPr/>
        </p:nvSpPr>
        <p:spPr>
          <a:xfrm>
            <a:off x="10222567" y="4333387"/>
            <a:ext cx="371856" cy="35966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1978" b="21978"/>
          <a:stretch>
            <a:fillRect/>
          </a:stretch>
        </p:blipFill>
        <p:spPr>
          <a:xfrm>
            <a:off x="763829" y="2145985"/>
            <a:ext cx="4887637" cy="273922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查询模式设计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7593" b="27593"/>
          <a:stretch>
            <a:fillRect/>
          </a:stretch>
        </p:blipFill>
        <p:spPr>
          <a:xfrm>
            <a:off x="0" y="1477241"/>
            <a:ext cx="12193201" cy="43713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868425" y="4586931"/>
            <a:ext cx="4324775" cy="126165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6865027" y="4586931"/>
            <a:ext cx="1003399" cy="1261658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7992463" y="4527198"/>
            <a:ext cx="4076700" cy="139065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合理建立表之间的关系，支持多表连接、嵌套查询等操作，同时考虑表的大小和关系复杂度，避免过度设计。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表的关系结构设计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7084983" y="4936017"/>
            <a:ext cx="563486" cy="563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62" y="147228"/>
                </a:moveTo>
                <a:lnTo>
                  <a:pt x="304800" y="75419"/>
                </a:lnTo>
                <a:lnTo>
                  <a:pt x="304800" y="38100"/>
                </a:lnTo>
                <a:lnTo>
                  <a:pt x="0" y="38100"/>
                </a:lnTo>
                <a:lnTo>
                  <a:pt x="0" y="75305"/>
                </a:lnTo>
                <a:close/>
                <a:moveTo>
                  <a:pt x="152438" y="189347"/>
                </a:moveTo>
                <a:lnTo>
                  <a:pt x="0" y="117348"/>
                </a:lnTo>
                <a:lnTo>
                  <a:pt x="0" y="266700"/>
                </a:lnTo>
                <a:lnTo>
                  <a:pt x="304800" y="266700"/>
                </a:lnTo>
                <a:lnTo>
                  <a:pt x="304800" y="11757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963" y="93878"/>
            <a:ext cx="10650654" cy="914400"/>
            <a:chOff x="454963" y="93878"/>
            <a:chExt cx="10650654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10775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索引设计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0539" y="2375347"/>
            <a:ext cx="3888341" cy="316264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在表的设计过程中，考虑索引的设计，根据数据特点和查询频率建立适量索引，以提高查询效率。</a:t>
            </a:r>
          </a:p>
        </p:txBody>
      </p:sp>
      <p:sp>
        <p:nvSpPr>
          <p:cNvPr id="25" name="AutoShape 25"/>
          <p:cNvSpPr/>
          <p:nvPr/>
        </p:nvSpPr>
        <p:spPr>
          <a:xfrm>
            <a:off x="8869284" y="1724456"/>
            <a:ext cx="1112806" cy="1111282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grpSp>
        <p:nvGrpSpPr>
          <p:cNvPr id="26" name="Group 26"/>
          <p:cNvGrpSpPr/>
          <p:nvPr/>
        </p:nvGrpSpPr>
        <p:grpSpPr>
          <a:xfrm>
            <a:off x="9246951" y="2006396"/>
            <a:ext cx="355759" cy="488728"/>
            <a:chOff x="9246951" y="2006396"/>
            <a:chExt cx="355759" cy="488728"/>
          </a:xfrm>
        </p:grpSpPr>
        <p:sp>
          <p:nvSpPr>
            <p:cNvPr id="27" name="AutoShape 27"/>
            <p:cNvSpPr/>
            <p:nvPr/>
          </p:nvSpPr>
          <p:spPr>
            <a:xfrm>
              <a:off x="9249427" y="2006396"/>
              <a:ext cx="350996" cy="488728"/>
            </a:xfrm>
            <a:prstGeom prst="rect">
              <a:avLst/>
            </a:prstGeom>
            <a:noFill/>
            <a:ln/>
          </p:spPr>
        </p:sp>
        <p:sp>
          <p:nvSpPr>
            <p:cNvPr id="28" name="Freeform 28"/>
            <p:cNvSpPr/>
            <p:nvPr/>
          </p:nvSpPr>
          <p:spPr>
            <a:xfrm>
              <a:off x="9246951" y="2006396"/>
              <a:ext cx="355759" cy="488728"/>
            </a:xfrm>
            <a:custGeom>
              <a:avLst/>
              <a:gdLst/>
              <a:ahLst/>
              <a:cxnLst/>
              <a:rect l="l" t="t" r="r" b="b"/>
              <a:pathLst>
                <a:path w="122" h="168">
                  <a:moveTo>
                    <a:pt x="0" y="21"/>
                  </a:moveTo>
                  <a:cubicBezTo>
                    <a:pt x="53" y="21"/>
                    <a:pt x="61" y="0"/>
                    <a:pt x="61" y="0"/>
                  </a:cubicBezTo>
                  <a:cubicBezTo>
                    <a:pt x="61" y="0"/>
                    <a:pt x="69" y="21"/>
                    <a:pt x="122" y="21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2" y="141"/>
                    <a:pt x="61" y="168"/>
                    <a:pt x="61" y="168"/>
                  </a:cubicBezTo>
                  <a:cubicBezTo>
                    <a:pt x="61" y="168"/>
                    <a:pt x="0" y="141"/>
                    <a:pt x="0" y="107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</p:grpSp>
      <p:sp>
        <p:nvSpPr>
          <p:cNvPr id="29" name="AutoShape 29"/>
          <p:cNvSpPr/>
          <p:nvPr/>
        </p:nvSpPr>
        <p:spPr>
          <a:xfrm>
            <a:off x="7154784" y="2168988"/>
            <a:ext cx="754094" cy="75409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0" name="AutoShape 30"/>
          <p:cNvSpPr/>
          <p:nvPr/>
        </p:nvSpPr>
        <p:spPr>
          <a:xfrm>
            <a:off x="8974059" y="4475657"/>
            <a:ext cx="942975" cy="939832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  <a:ln/>
        </p:spPr>
      </p:sp>
      <p:sp>
        <p:nvSpPr>
          <p:cNvPr id="31" name="Freeform 31"/>
          <p:cNvSpPr/>
          <p:nvPr/>
        </p:nvSpPr>
        <p:spPr>
          <a:xfrm>
            <a:off x="9253761" y="4762883"/>
            <a:ext cx="381952" cy="365379"/>
          </a:xfrm>
          <a:custGeom>
            <a:avLst/>
            <a:gdLst/>
            <a:ahLst/>
            <a:cxnLst/>
            <a:rect l="l" t="t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FFFEFE">
              <a:alpha val="100000"/>
            </a:srgbClr>
          </a:solidFill>
          <a:ln/>
        </p:spPr>
      </p:sp>
      <p:sp>
        <p:nvSpPr>
          <p:cNvPr id="32" name="AutoShape 32"/>
          <p:cNvSpPr/>
          <p:nvPr/>
        </p:nvSpPr>
        <p:spPr>
          <a:xfrm>
            <a:off x="7705615" y="2719818"/>
            <a:ext cx="1655731" cy="165573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3" name="Freeform 33"/>
          <p:cNvSpPr/>
          <p:nvPr/>
        </p:nvSpPr>
        <p:spPr>
          <a:xfrm>
            <a:off x="8050039" y="3166160"/>
            <a:ext cx="965549" cy="862584"/>
          </a:xfrm>
          <a:custGeom>
            <a:avLst/>
            <a:gdLst/>
            <a:ahLst/>
            <a:cxnLst/>
            <a:rect l="l" t="t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solidFill>
            <a:srgbClr val="FFFEFE">
              <a:alpha val="100000"/>
            </a:srgbClr>
          </a:solidFill>
          <a:ln/>
        </p:spPr>
      </p:sp>
      <p:sp>
        <p:nvSpPr>
          <p:cNvPr id="34" name="AutoShape 34"/>
          <p:cNvSpPr/>
          <p:nvPr/>
        </p:nvSpPr>
        <p:spPr>
          <a:xfrm>
            <a:off x="9888459" y="3223119"/>
            <a:ext cx="996982" cy="996982"/>
          </a:xfrm>
          <a:prstGeom prst="ellipse">
            <a:avLst/>
          </a:prstGeom>
          <a:solidFill>
            <a:schemeClr val="accent4">
              <a:alpha val="100000"/>
            </a:schemeClr>
          </a:solidFill>
          <a:ln/>
        </p:spPr>
      </p:sp>
      <p:sp>
        <p:nvSpPr>
          <p:cNvPr id="35" name="AutoShape 35"/>
          <p:cNvSpPr/>
          <p:nvPr/>
        </p:nvSpPr>
        <p:spPr>
          <a:xfrm>
            <a:off x="6438790" y="3427907"/>
            <a:ext cx="941356" cy="939832"/>
          </a:xfrm>
          <a:prstGeom prst="ellipse">
            <a:avLst/>
          </a:prstGeom>
          <a:solidFill>
            <a:schemeClr val="accent3">
              <a:alpha val="100000"/>
            </a:schemeClr>
          </a:solidFill>
          <a:ln/>
        </p:spPr>
      </p:sp>
      <p:grpSp>
        <p:nvGrpSpPr>
          <p:cNvPr id="36" name="Group 36"/>
          <p:cNvGrpSpPr/>
          <p:nvPr/>
        </p:nvGrpSpPr>
        <p:grpSpPr>
          <a:xfrm>
            <a:off x="6726064" y="3627837"/>
            <a:ext cx="376047" cy="403289"/>
            <a:chOff x="6726064" y="3627837"/>
            <a:chExt cx="376047" cy="403289"/>
          </a:xfrm>
        </p:grpSpPr>
        <p:sp>
          <p:nvSpPr>
            <p:cNvPr id="37" name="AutoShape 37"/>
            <p:cNvSpPr/>
            <p:nvPr/>
          </p:nvSpPr>
          <p:spPr>
            <a:xfrm>
              <a:off x="6728064" y="3627837"/>
              <a:ext cx="374047" cy="403289"/>
            </a:xfrm>
            <a:prstGeom prst="rect">
              <a:avLst/>
            </a:prstGeom>
            <a:noFill/>
            <a:ln/>
          </p:spPr>
        </p:sp>
        <p:sp>
          <p:nvSpPr>
            <p:cNvPr id="38" name="Freeform 38"/>
            <p:cNvSpPr/>
            <p:nvPr/>
          </p:nvSpPr>
          <p:spPr>
            <a:xfrm>
              <a:off x="6855318" y="3629837"/>
              <a:ext cx="246793" cy="278987"/>
            </a:xfrm>
            <a:custGeom>
              <a:avLst/>
              <a:gdLst/>
              <a:ahLst/>
              <a:cxnLst/>
              <a:rect l="l" t="t" r="r" b="b"/>
              <a:pathLst>
                <a:path w="105" h="118">
                  <a:moveTo>
                    <a:pt x="32" y="118"/>
                  </a:moveTo>
                  <a:cubicBezTo>
                    <a:pt x="21" y="118"/>
                    <a:pt x="10" y="113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3" y="90"/>
                    <a:pt x="27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91"/>
                    <a:pt x="40" y="90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3"/>
                    <a:pt x="79" y="48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0"/>
                    <a:pt x="77" y="36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9" y="28"/>
                    <a:pt x="65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7" y="27"/>
                    <a:pt x="53" y="28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2" y="49"/>
                    <a:pt x="23" y="49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3" y="39"/>
                    <a:pt x="13" y="30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9" y="4"/>
                    <a:pt x="50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0"/>
                    <a:pt x="83" y="4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01" y="22"/>
                    <a:pt x="105" y="33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55"/>
                    <a:pt x="101" y="66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54" y="114"/>
                    <a:pt x="4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  <p:sp>
          <p:nvSpPr>
            <p:cNvPr id="39" name="Freeform 39"/>
            <p:cNvSpPr/>
            <p:nvPr/>
          </p:nvSpPr>
          <p:spPr>
            <a:xfrm>
              <a:off x="6726064" y="3753090"/>
              <a:ext cx="246793" cy="278035"/>
            </a:xfrm>
            <a:custGeom>
              <a:avLst/>
              <a:gdLst/>
              <a:ahLst/>
              <a:cxnLst/>
              <a:rect l="l" t="t" r="r" b="b"/>
              <a:pathLst>
                <a:path w="105" h="118">
                  <a:moveTo>
                    <a:pt x="44" y="118"/>
                  </a:moveTo>
                  <a:cubicBezTo>
                    <a:pt x="33" y="118"/>
                    <a:pt x="22" y="114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4" y="96"/>
                    <a:pt x="0" y="85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4" y="52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1" y="5"/>
                    <a:pt x="62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91" y="3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100" y="9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2" y="28"/>
                    <a:pt x="78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9" y="27"/>
                    <a:pt x="65" y="28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8" y="65"/>
                    <a:pt x="26" y="70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8"/>
                    <a:pt x="28" y="82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6" y="90"/>
                    <a:pt x="40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8" y="91"/>
                    <a:pt x="52" y="90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4" y="68"/>
                    <a:pt x="82" y="68"/>
                    <a:pt x="87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9"/>
                    <a:pt x="93" y="87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66" y="114"/>
                    <a:pt x="55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</p:grpSp>
      <p:sp>
        <p:nvSpPr>
          <p:cNvPr id="40" name="AutoShape 40"/>
          <p:cNvSpPr/>
          <p:nvPr/>
        </p:nvSpPr>
        <p:spPr>
          <a:xfrm>
            <a:off x="7334997" y="4608940"/>
            <a:ext cx="1147763" cy="1147763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</p:sp>
      <p:grpSp>
        <p:nvGrpSpPr>
          <p:cNvPr id="41" name="Group 41"/>
          <p:cNvGrpSpPr/>
          <p:nvPr/>
        </p:nvGrpSpPr>
        <p:grpSpPr>
          <a:xfrm>
            <a:off x="7679450" y="4875395"/>
            <a:ext cx="458857" cy="474497"/>
            <a:chOff x="7679450" y="4875395"/>
            <a:chExt cx="458857" cy="474497"/>
          </a:xfrm>
        </p:grpSpPr>
        <p:sp>
          <p:nvSpPr>
            <p:cNvPr id="42" name="AutoShape 42"/>
            <p:cNvSpPr/>
            <p:nvPr/>
          </p:nvSpPr>
          <p:spPr>
            <a:xfrm>
              <a:off x="7805622" y="4875395"/>
              <a:ext cx="206512" cy="224827"/>
            </a:xfrm>
            <a:prstGeom prst="ellipse">
              <a:avLst/>
            </a:prstGeom>
            <a:solidFill>
              <a:srgbClr val="FFFEFE">
                <a:alpha val="100000"/>
              </a:srgbClr>
            </a:solidFill>
            <a:ln/>
          </p:spPr>
        </p:sp>
        <p:sp>
          <p:nvSpPr>
            <p:cNvPr id="43" name="Freeform 43"/>
            <p:cNvSpPr/>
            <p:nvPr/>
          </p:nvSpPr>
          <p:spPr>
            <a:xfrm>
              <a:off x="7679450" y="5135348"/>
              <a:ext cx="458857" cy="214544"/>
            </a:xfrm>
            <a:custGeom>
              <a:avLst/>
              <a:gdLst/>
              <a:ahLst/>
              <a:cxnLst/>
              <a:rect l="l" t="t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</p:grpSp>
      <p:sp>
        <p:nvSpPr>
          <p:cNvPr id="44" name="Freeform 44"/>
          <p:cNvSpPr/>
          <p:nvPr/>
        </p:nvSpPr>
        <p:spPr>
          <a:xfrm>
            <a:off x="10218660" y="3455593"/>
            <a:ext cx="412781" cy="412781"/>
          </a:xfrm>
          <a:custGeom>
            <a:avLst/>
            <a:gdLst/>
            <a:ahLst/>
            <a:cxnLst/>
            <a:rect l="l" t="t" r="r" b="b"/>
            <a:pathLst>
              <a:path w="20512" h="2160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/>
        </p:spPr>
      </p:sp>
      <p:grpSp>
        <p:nvGrpSpPr>
          <p:cNvPr id="45" name="Group 45"/>
          <p:cNvGrpSpPr/>
          <p:nvPr/>
        </p:nvGrpSpPr>
        <p:grpSpPr>
          <a:xfrm>
            <a:off x="7380145" y="2375347"/>
            <a:ext cx="272942" cy="241109"/>
            <a:chOff x="7380145" y="2375347"/>
            <a:chExt cx="272942" cy="241109"/>
          </a:xfrm>
        </p:grpSpPr>
        <p:sp>
          <p:nvSpPr>
            <p:cNvPr id="46" name="Freeform 46"/>
            <p:cNvSpPr/>
            <p:nvPr/>
          </p:nvSpPr>
          <p:spPr>
            <a:xfrm>
              <a:off x="7399265" y="2485735"/>
              <a:ext cx="233260" cy="13072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  <p:sp>
          <p:nvSpPr>
            <p:cNvPr id="47" name="Freeform 47"/>
            <p:cNvSpPr/>
            <p:nvPr/>
          </p:nvSpPr>
          <p:spPr>
            <a:xfrm>
              <a:off x="7380145" y="2375347"/>
              <a:ext cx="272942" cy="1615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  <a:ln/>
          </p:spPr>
        </p:sp>
      </p:grpSp>
      <p:sp>
        <p:nvSpPr>
          <p:cNvPr id="48" name="AutoShape 48"/>
          <p:cNvSpPr/>
          <p:nvPr/>
        </p:nvSpPr>
        <p:spPr>
          <a:xfrm>
            <a:off x="1066267" y="2006396"/>
            <a:ext cx="1203412" cy="16168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385" y="841294"/>
            <a:ext cx="4968573" cy="5706182"/>
            <a:chOff x="6824385" y="841294"/>
            <a:chExt cx="4968573" cy="57061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l="27625" r="27625"/>
            <a:stretch>
              <a:fillRect/>
            </a:stretch>
          </p:blipFill>
          <p:spPr>
            <a:xfrm>
              <a:off x="9032810" y="3787328"/>
              <a:ext cx="2760148" cy="2760148"/>
            </a:xfrm>
            <a:prstGeom prst="parallelogram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l="14792" r="14792"/>
            <a:stretch>
              <a:fillRect/>
            </a:stretch>
          </p:blipFill>
          <p:spPr>
            <a:xfrm>
              <a:off x="6824385" y="3787328"/>
              <a:ext cx="2760148" cy="2760148"/>
            </a:xfrm>
            <a:prstGeom prst="parallelogram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>
              <a:off x="8544638" y="841294"/>
              <a:ext cx="2760148" cy="2760148"/>
            </a:xfrm>
            <a:prstGeom prst="parallelogram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017623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</p:sp>
      <p:sp>
        <p:nvSpPr>
          <p:cNvPr id="7" name="Freeform 7"/>
          <p:cNvSpPr/>
          <p:nvPr/>
        </p:nvSpPr>
        <p:spPr>
          <a:xfrm>
            <a:off x="1397964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00000"/>
            </a:schemeClr>
          </a:solidFill>
          <a:ln/>
        </p:spPr>
      </p:sp>
      <p:sp>
        <p:nvSpPr>
          <p:cNvPr id="8" name="Freeform 8"/>
          <p:cNvSpPr/>
          <p:nvPr/>
        </p:nvSpPr>
        <p:spPr>
          <a:xfrm>
            <a:off x="1778306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10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763201" y="1453600"/>
            <a:ext cx="5647282" cy="3901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根据业务需求和数据量大小，考虑是否进行数据分片或读写分离以提高系统性能。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数据分片或读写分离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3079" y="2001700"/>
            <a:ext cx="9603903" cy="34442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数据备份策略、灾难恢复计划等，确保数据库高可用性和持久性。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4" name="AutoShape 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5" name="AutoShape 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6" name="AutoShape 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4" name="TextBox 2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其他考虑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数据分片或读写分离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8399" y="2887218"/>
            <a:ext cx="1702023" cy="1219010"/>
            <a:chOff x="5478399" y="2887218"/>
            <a:chExt cx="1702023" cy="1219010"/>
          </a:xfrm>
        </p:grpSpPr>
        <p:sp>
          <p:nvSpPr>
            <p:cNvPr id="3" name="AutoShape 3"/>
            <p:cNvSpPr/>
            <p:nvPr/>
          </p:nvSpPr>
          <p:spPr>
            <a:xfrm rot="5400000">
              <a:off x="5766340" y="2887218"/>
              <a:ext cx="1414082" cy="121901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  <a:alpha val="100000"/>
              </a:schemeClr>
            </a:solidFill>
            <a:ln/>
          </p:spPr>
        </p:sp>
        <p:sp>
          <p:nvSpPr>
            <p:cNvPr id="4" name="AutoShape 4"/>
            <p:cNvSpPr/>
            <p:nvPr/>
          </p:nvSpPr>
          <p:spPr>
            <a:xfrm rot="5400000">
              <a:off x="5478399" y="2887313"/>
              <a:ext cx="1414082" cy="1218914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100000"/>
              </a:schemeClr>
            </a:solidFill>
            <a:ln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9512" r="19512"/>
          <a:stretch>
            <a:fillRect/>
          </a:stretch>
        </p:blipFill>
        <p:spPr>
          <a:xfrm>
            <a:off x="527651" y="1604433"/>
            <a:ext cx="4895849" cy="37803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业务需求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556184" y="1604433"/>
            <a:ext cx="3462792" cy="3780367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87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需要考虑业务需求是否需要数据分片或读写分离。例如，如果一个业务场景是需要处理大量并发查询的，那么数据分片可以帮助提高系统的整体性能。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17240" y="1561136"/>
            <a:ext cx="4493087" cy="4493087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6966008" y="923459"/>
            <a:ext cx="4439879" cy="4439879"/>
          </a:xfrm>
          <a:prstGeom prst="parallelogram">
            <a:avLst/>
          </a:prstGeom>
          <a:solidFill>
            <a:schemeClr val="accent2">
              <a:alpha val="50000"/>
            </a:schemeClr>
          </a:solidFill>
          <a:ln/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</a:blip>
          <a:srcRect l="10000" r="10000"/>
          <a:stretch>
            <a:fillRect/>
          </a:stretch>
        </p:blipFill>
        <p:spPr>
          <a:xfrm>
            <a:off x="6733794" y="1049945"/>
            <a:ext cx="4857392" cy="4857392"/>
          </a:xfrm>
          <a:prstGeom prst="parallelogram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8874" y="1875949"/>
            <a:ext cx="5514920" cy="3901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需要考虑数据量的大小是否需要进行数据分片或读写分离。如果数据量较大，可以考虑数据分片以提高查询性能。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数据量大小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69054" y="1575979"/>
            <a:ext cx="3706043" cy="3706043"/>
          </a:xfrm>
          <a:prstGeom prst="diamond">
            <a:avLst/>
          </a:prstGeom>
          <a:solidFill>
            <a:schemeClr val="accent2">
              <a:alpha val="5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435333" y="1274090"/>
            <a:ext cx="4309819" cy="4309819"/>
          </a:xfrm>
          <a:prstGeom prst="diamond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5765057" y="1844815"/>
            <a:ext cx="5367290" cy="3901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在数据库设计阶段就考虑好数据分片和读写分离的需求，例如分区表的设计、分片数量的规划等。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98000"/>
          </a:blip>
          <a:srcRect l="6292" r="6292"/>
          <a:stretch>
            <a:fillRect/>
          </a:stretch>
        </p:blipFill>
        <p:spPr>
          <a:xfrm>
            <a:off x="610550" y="1000304"/>
            <a:ext cx="4857392" cy="4857392"/>
          </a:xfrm>
          <a:prstGeom prst="diamond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数据库设计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t="47" b="47"/>
          <a:stretch>
            <a:fillRect/>
          </a:stretch>
        </p:blipFill>
        <p:spPr>
          <a:xfrm>
            <a:off x="6822813" y="3719013"/>
            <a:ext cx="2701660" cy="2699124"/>
          </a:xfrm>
          <a:prstGeom prst="diamond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/>
          </a:blip>
          <a:srcRect l="3665" r="3665"/>
          <a:stretch>
            <a:fillRect/>
          </a:stretch>
        </p:blipFill>
        <p:spPr>
          <a:xfrm>
            <a:off x="7719270" y="1064801"/>
            <a:ext cx="3836142" cy="3832540"/>
          </a:xfrm>
          <a:prstGeom prst="diamond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8874" y="1875949"/>
            <a:ext cx="5367290" cy="3901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通过性能测试来评估数据分片或读写分离的效果，以确定最佳的优化方案。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" name="AutoShape 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8" name="AutoShape 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TextBox 2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性能测试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0532" b="10532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5788" b="5788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5372" b="5372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数据库性能优化的重要性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提高数据库系统的效率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通过优化数据库结构、查询和并发控制等，可以减少数据库系统的响应时间，提高系统的效率。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提升用户体验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数据库性能优化可以减少用户在访问数据库时的等待时间，从而提高用户体验。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提高数据库系统的可靠性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通过优化数据库系统，可以减少故障和错误的发生率，提高数据库系统的可靠性。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1956" y="1859223"/>
            <a:ext cx="3680862" cy="3680862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0" y="1859223"/>
            <a:ext cx="3004065" cy="3680862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1599244" y="2206511"/>
            <a:ext cx="2986286" cy="2986286"/>
          </a:xfrm>
          <a:prstGeom prst="ellipse">
            <a:avLst/>
          </a:prstGeom>
          <a:noFill/>
          <a:ln/>
        </p:spPr>
      </p:sp>
      <p:sp>
        <p:nvSpPr>
          <p:cNvPr id="5" name="TextBox 5"/>
          <p:cNvSpPr txBox="1"/>
          <p:nvPr/>
        </p:nvSpPr>
        <p:spPr>
          <a:xfrm>
            <a:off x="5189774" y="1566054"/>
            <a:ext cx="6364820" cy="48158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在数据分片或读写分离后，需要考虑如何协调控制各个分片或实例之间的交互，以确保系统的整体性能。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44228" y="2251495"/>
            <a:ext cx="2896317" cy="2896317"/>
          </a:xfrm>
          <a:prstGeom prst="ellipse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协调控制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包括使用高速的磁盘、增加RAM和优化CPU。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硬件优化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3833" r="13833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查询优化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索引优化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22208" r="22208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包括分析查询执行计划、避免SELECT *和减少子查询。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为常用字段和查询条件建立索引，并定期更新统计信息。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性能优化涉及的方面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2208" r="22208"/>
          <a:stretch>
            <a:fillRect/>
          </a:stretch>
        </p:blipFill>
        <p:spPr>
          <a:xfrm>
            <a:off x="3352886" y="2055085"/>
            <a:ext cx="2476500" cy="2476500"/>
          </a:xfrm>
          <a:prstGeom prst="ellipse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3833" r="13833"/>
          <a:stretch>
            <a:fillRect/>
          </a:stretch>
        </p:blipFill>
        <p:spPr>
          <a:xfrm>
            <a:off x="6374798" y="2055085"/>
            <a:ext cx="2476500" cy="2476500"/>
          </a:xfrm>
          <a:prstGeom prst="ellipse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id="5" name="AutoShape 5"/>
            <p:cNvSpPr/>
            <p:nvPr/>
          </p:nvSpPr>
          <p:spPr>
            <a:xfrm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6" name="Freeform 6"/>
            <p:cNvSpPr/>
            <p:nvPr/>
          </p:nvSpPr>
          <p:spPr>
            <a:xfrm>
              <a:off x="3532726" y="2292906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7" name="Group 7"/>
          <p:cNvGrpSpPr/>
          <p:nvPr/>
        </p:nvGrpSpPr>
        <p:grpSpPr>
          <a:xfrm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id="8" name="AutoShape 8"/>
            <p:cNvSpPr/>
            <p:nvPr/>
          </p:nvSpPr>
          <p:spPr>
            <a:xfrm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9" name="Freeform 9"/>
            <p:cNvSpPr/>
            <p:nvPr/>
          </p:nvSpPr>
          <p:spPr>
            <a:xfrm>
              <a:off x="8354362" y="2273856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10" name="Group 10"/>
          <p:cNvGrpSpPr/>
          <p:nvPr/>
        </p:nvGrpSpPr>
        <p:grpSpPr>
          <a:xfrm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id="11" name="AutoShape 11"/>
            <p:cNvSpPr/>
            <p:nvPr/>
          </p:nvSpPr>
          <p:spPr>
            <a:xfrm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12" name="Freeform 12"/>
            <p:cNvSpPr/>
            <p:nvPr/>
          </p:nvSpPr>
          <p:spPr>
            <a:xfrm>
              <a:off x="4432588" y="4363773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13" name="Group 13"/>
          <p:cNvGrpSpPr/>
          <p:nvPr/>
        </p:nvGrpSpPr>
        <p:grpSpPr>
          <a:xfrm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id="14" name="AutoShape 14"/>
            <p:cNvSpPr/>
            <p:nvPr/>
          </p:nvSpPr>
          <p:spPr>
            <a:xfrm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15" name="Freeform 15"/>
            <p:cNvSpPr/>
            <p:nvPr/>
          </p:nvSpPr>
          <p:spPr>
            <a:xfrm>
              <a:off x="7469003" y="4363774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sp>
        <p:nvSpPr>
          <p:cNvPr id="16" name="AutoShape 16"/>
          <p:cNvSpPr/>
          <p:nvPr/>
        </p:nvSpPr>
        <p:spPr>
          <a:xfrm>
            <a:off x="633036" y="2037683"/>
            <a:ext cx="2553871" cy="4226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配置优化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40528" y="4661950"/>
            <a:ext cx="2084356" cy="403578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表和索引设计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015108" y="2037683"/>
            <a:ext cx="2569478" cy="44168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并发控制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14658" y="4661950"/>
            <a:ext cx="2084356" cy="4226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监控与调优</a:t>
            </a:r>
            <a:endParaRPr lang="en-US" sz="1100"/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性能优化涉及的方面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3255" y="2402205"/>
            <a:ext cx="2553653" cy="1082789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调整postgresql.conf参数，并考虑使用更大的连接池。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15108" y="2402205"/>
            <a:ext cx="2553653" cy="1082789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使用并行查询、合理的事务和锁定策略，以及地理空间查询优化。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940528" y="5112856"/>
            <a:ext cx="2553653" cy="1082789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使用分区表和合适的存储参数。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45361" y="5065527"/>
            <a:ext cx="2553653" cy="1082789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使用工具监控和诊断性能问题，定期维护数据库完整性。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04" y="1832059"/>
            <a:ext cx="7686675" cy="990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04" y="2975515"/>
            <a:ext cx="6486525" cy="20002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硬件优化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28792" r="28792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优化磁盘性能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通过优化磁盘配置和参数，如使用RAID配置、磁盘阵列等，提高磁盘性能。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使用固态硬盘（SSD）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在PostgreSQL中，使用SSD替代传统机械硬盘，可提高数据库的读取性能。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增加RAM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增加服务器内存容量，有助于减少磁盘I/O，提高数据库响应速度。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使用高速磁盘和增加RAM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01D4F"/>
      </a:lt1>
      <a:dk2>
        <a:srgbClr val="DEF6FF"/>
      </a:dk2>
      <a:lt2>
        <a:srgbClr val="000000"/>
      </a:lt2>
      <a:accent1>
        <a:srgbClr val="00B6FF"/>
      </a:accent1>
      <a:accent2>
        <a:srgbClr val="405DFF"/>
      </a:accent2>
      <a:accent3>
        <a:srgbClr val="2947E8"/>
      </a:accent3>
      <a:accent4>
        <a:srgbClr val="27DFF4"/>
      </a:accent4>
      <a:accent5>
        <a:srgbClr val="2FE8B7"/>
      </a:accent5>
      <a:accent6>
        <a:srgbClr val="FCC52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自定义</PresentationFormat>
  <Paragraphs>269</Paragraphs>
  <Slides>50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h</cp:lastModifiedBy>
  <cp:revision>3</cp:revision>
  <dcterms:created xsi:type="dcterms:W3CDTF">2006-08-16T00:00:00Z</dcterms:created>
  <dcterms:modified xsi:type="dcterms:W3CDTF">2024-02-24T06:53:03Z</dcterms:modified>
</cp:coreProperties>
</file>